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46" r:id="rId4"/>
    <p:sldMasterId id="2147484967" r:id="rId5"/>
    <p:sldMasterId id="2147484985" r:id="rId6"/>
    <p:sldMasterId id="2147485003" r:id="rId7"/>
    <p:sldMasterId id="2147485029" r:id="rId8"/>
    <p:sldMasterId id="2147485048" r:id="rId9"/>
    <p:sldMasterId id="2147485079" r:id="rId10"/>
    <p:sldMasterId id="2147485108" r:id="rId11"/>
    <p:sldMasterId id="2147485135" r:id="rId12"/>
  </p:sldMasterIdLst>
  <p:notesMasterIdLst>
    <p:notesMasterId r:id="rId105"/>
  </p:notesMasterIdLst>
  <p:handoutMasterIdLst>
    <p:handoutMasterId r:id="rId106"/>
  </p:handoutMasterIdLst>
  <p:sldIdLst>
    <p:sldId id="1860" r:id="rId13"/>
    <p:sldId id="1861" r:id="rId14"/>
    <p:sldId id="1915" r:id="rId15"/>
    <p:sldId id="1881" r:id="rId16"/>
    <p:sldId id="1916" r:id="rId17"/>
    <p:sldId id="1659" r:id="rId18"/>
    <p:sldId id="1883" r:id="rId19"/>
    <p:sldId id="1884" r:id="rId20"/>
    <p:sldId id="1566" r:id="rId21"/>
    <p:sldId id="1612" r:id="rId22"/>
    <p:sldId id="1886" r:id="rId23"/>
    <p:sldId id="1613" r:id="rId24"/>
    <p:sldId id="1614" r:id="rId25"/>
    <p:sldId id="1615" r:id="rId26"/>
    <p:sldId id="1918" r:id="rId27"/>
    <p:sldId id="1887" r:id="rId28"/>
    <p:sldId id="1623" r:id="rId29"/>
    <p:sldId id="1624" r:id="rId30"/>
    <p:sldId id="1853" r:id="rId31"/>
    <p:sldId id="1874" r:id="rId32"/>
    <p:sldId id="1872" r:id="rId33"/>
    <p:sldId id="1893" r:id="rId34"/>
    <p:sldId id="1983" r:id="rId35"/>
    <p:sldId id="1896" r:id="rId36"/>
    <p:sldId id="262" r:id="rId37"/>
    <p:sldId id="263" r:id="rId38"/>
    <p:sldId id="1894" r:id="rId39"/>
    <p:sldId id="1593" r:id="rId40"/>
    <p:sldId id="1634" r:id="rId41"/>
    <p:sldId id="1878" r:id="rId42"/>
    <p:sldId id="1574" r:id="rId43"/>
    <p:sldId id="1982" r:id="rId44"/>
    <p:sldId id="1669" r:id="rId45"/>
    <p:sldId id="1919" r:id="rId46"/>
    <p:sldId id="1897" r:id="rId47"/>
    <p:sldId id="1870" r:id="rId48"/>
    <p:sldId id="332" r:id="rId49"/>
    <p:sldId id="1824" r:id="rId50"/>
    <p:sldId id="1823" r:id="rId51"/>
    <p:sldId id="1917" r:id="rId52"/>
    <p:sldId id="1866" r:id="rId53"/>
    <p:sldId id="1986" r:id="rId54"/>
    <p:sldId id="1985" r:id="rId55"/>
    <p:sldId id="1899" r:id="rId56"/>
    <p:sldId id="1981" r:id="rId57"/>
    <p:sldId id="1577" r:id="rId58"/>
    <p:sldId id="1558" r:id="rId59"/>
    <p:sldId id="1914" r:id="rId60"/>
    <p:sldId id="1840" r:id="rId61"/>
    <p:sldId id="1920" r:id="rId62"/>
    <p:sldId id="1921" r:id="rId63"/>
    <p:sldId id="1922" r:id="rId64"/>
    <p:sldId id="1923" r:id="rId65"/>
    <p:sldId id="1885" r:id="rId66"/>
    <p:sldId id="1924" r:id="rId67"/>
    <p:sldId id="1925" r:id="rId68"/>
    <p:sldId id="1926" r:id="rId69"/>
    <p:sldId id="1927" r:id="rId70"/>
    <p:sldId id="1928" r:id="rId71"/>
    <p:sldId id="1929" r:id="rId72"/>
    <p:sldId id="1930" r:id="rId73"/>
    <p:sldId id="1931" r:id="rId74"/>
    <p:sldId id="1932" r:id="rId75"/>
    <p:sldId id="1933" r:id="rId76"/>
    <p:sldId id="1934" r:id="rId77"/>
    <p:sldId id="1936" r:id="rId78"/>
    <p:sldId id="1937" r:id="rId79"/>
    <p:sldId id="1938" r:id="rId80"/>
    <p:sldId id="1939" r:id="rId81"/>
    <p:sldId id="1940" r:id="rId82"/>
    <p:sldId id="1987" r:id="rId83"/>
    <p:sldId id="1941" r:id="rId84"/>
    <p:sldId id="1942" r:id="rId85"/>
    <p:sldId id="1943" r:id="rId86"/>
    <p:sldId id="1944" r:id="rId87"/>
    <p:sldId id="1945" r:id="rId88"/>
    <p:sldId id="1946" r:id="rId89"/>
    <p:sldId id="1947" r:id="rId90"/>
    <p:sldId id="1948" r:id="rId91"/>
    <p:sldId id="1949" r:id="rId92"/>
    <p:sldId id="1950" r:id="rId93"/>
    <p:sldId id="1951" r:id="rId94"/>
    <p:sldId id="1952" r:id="rId95"/>
    <p:sldId id="1953" r:id="rId96"/>
    <p:sldId id="1954" r:id="rId97"/>
    <p:sldId id="1955" r:id="rId98"/>
    <p:sldId id="1956" r:id="rId99"/>
    <p:sldId id="1960" r:id="rId100"/>
    <p:sldId id="1961" r:id="rId101"/>
    <p:sldId id="1962" r:id="rId102"/>
    <p:sldId id="1963" r:id="rId103"/>
    <p:sldId id="1964" r:id="rId10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1915"/>
            <p14:sldId id="1881"/>
            <p14:sldId id="1916"/>
            <p14:sldId id="1659"/>
            <p14:sldId id="1883"/>
            <p14:sldId id="1884"/>
            <p14:sldId id="1566"/>
            <p14:sldId id="1612"/>
            <p14:sldId id="1886"/>
            <p14:sldId id="1613"/>
            <p14:sldId id="1614"/>
            <p14:sldId id="1615"/>
            <p14:sldId id="1918"/>
            <p14:sldId id="1887"/>
            <p14:sldId id="1623"/>
            <p14:sldId id="1624"/>
            <p14:sldId id="1853"/>
            <p14:sldId id="1874"/>
            <p14:sldId id="1872"/>
            <p14:sldId id="1893"/>
            <p14:sldId id="1983"/>
            <p14:sldId id="1896"/>
            <p14:sldId id="262"/>
            <p14:sldId id="263"/>
            <p14:sldId id="1894"/>
            <p14:sldId id="1593"/>
            <p14:sldId id="1634"/>
            <p14:sldId id="1878"/>
            <p14:sldId id="1574"/>
            <p14:sldId id="1982"/>
            <p14:sldId id="1669"/>
            <p14:sldId id="1919"/>
            <p14:sldId id="1897"/>
            <p14:sldId id="1870"/>
            <p14:sldId id="332"/>
            <p14:sldId id="1824"/>
            <p14:sldId id="1823"/>
            <p14:sldId id="1917"/>
            <p14:sldId id="1866"/>
            <p14:sldId id="1986"/>
            <p14:sldId id="1985"/>
            <p14:sldId id="1899"/>
            <p14:sldId id="1981"/>
            <p14:sldId id="1577"/>
            <p14:sldId id="1558"/>
            <p14:sldId id="1914"/>
            <p14:sldId id="1840"/>
            <p14:sldId id="1920"/>
            <p14:sldId id="1921"/>
            <p14:sldId id="1922"/>
            <p14:sldId id="1923"/>
            <p14:sldId id="1885"/>
            <p14:sldId id="1924"/>
            <p14:sldId id="1925"/>
            <p14:sldId id="1926"/>
            <p14:sldId id="1927"/>
            <p14:sldId id="1928"/>
            <p14:sldId id="1929"/>
            <p14:sldId id="1930"/>
            <p14:sldId id="1931"/>
            <p14:sldId id="1932"/>
            <p14:sldId id="1933"/>
            <p14:sldId id="1934"/>
            <p14:sldId id="1936"/>
            <p14:sldId id="1937"/>
            <p14:sldId id="1938"/>
            <p14:sldId id="1939"/>
            <p14:sldId id="1940"/>
            <p14:sldId id="1987"/>
            <p14:sldId id="1941"/>
            <p14:sldId id="1942"/>
            <p14:sldId id="1943"/>
            <p14:sldId id="1944"/>
            <p14:sldId id="1945"/>
            <p14:sldId id="1946"/>
            <p14:sldId id="1947"/>
            <p14:sldId id="1948"/>
            <p14:sldId id="1949"/>
            <p14:sldId id="1950"/>
            <p14:sldId id="1951"/>
            <p14:sldId id="1952"/>
            <p14:sldId id="1953"/>
            <p14:sldId id="1954"/>
            <p14:sldId id="1955"/>
            <p14:sldId id="1956"/>
            <p14:sldId id="1960"/>
            <p14:sldId id="1961"/>
            <p14:sldId id="1962"/>
            <p14:sldId id="1963"/>
            <p14:sldId id="19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Caitlyn Ryan" initials="CR" lastIdx="46" clrIdx="4">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570"/>
    <a:srgbClr val="0078D4"/>
    <a:srgbClr val="127C0F"/>
    <a:srgbClr val="E6E6E6"/>
    <a:srgbClr val="BDBDBD"/>
    <a:srgbClr val="D83B01"/>
    <a:srgbClr val="D2D2D2"/>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3" autoAdjust="0"/>
    <p:restoredTop sz="70627" autoAdjust="0"/>
  </p:normalViewPr>
  <p:slideViewPr>
    <p:cSldViewPr snapToGrid="0">
      <p:cViewPr varScale="1">
        <p:scale>
          <a:sx n="80" d="100"/>
          <a:sy n="80" d="100"/>
        </p:scale>
        <p:origin x="939" y="5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33" d="100"/>
        <a:sy n="33" d="100"/>
      </p:scale>
      <p:origin x="0" y="-1344"/>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07" Type="http://schemas.openxmlformats.org/officeDocument/2006/relationships/commentAuthors" Target="commentAuthors.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slide" Target="slides/slide90.xml"/><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viewProps" Target="viewProps.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9E8F3064-462D-4DF0-B71F-5EEAC00AF8CB}"/>
    <pc:docChg chg="undo redo custSel addSld delSld modSld sldOrd modSection">
      <pc:chgData name="Cesar De la Torre" userId="f9c14db2e5fef70d" providerId="LiveId" clId="{9E8F3064-462D-4DF0-B71F-5EEAC00AF8CB}" dt="2018-09-28T12:53:52.629" v="3354" actId="14100"/>
      <pc:docMkLst>
        <pc:docMk/>
      </pc:docMkLst>
      <pc:sldChg chg="addSp delSp modSp delAnim modAnim">
        <pc:chgData name="Cesar De la Torre" userId="f9c14db2e5fef70d" providerId="LiveId" clId="{9E8F3064-462D-4DF0-B71F-5EEAC00AF8CB}" dt="2018-09-27T14:40:09.025" v="2731" actId="1076"/>
        <pc:sldMkLst>
          <pc:docMk/>
          <pc:sldMk cId="3438451888" sldId="332"/>
        </pc:sldMkLst>
        <pc:spChg chg="mod">
          <ac:chgData name="Cesar De la Torre" userId="f9c14db2e5fef70d" providerId="LiveId" clId="{9E8F3064-462D-4DF0-B71F-5EEAC00AF8CB}" dt="2018-09-27T14:39:55.986" v="2727" actId="14100"/>
          <ac:spMkLst>
            <pc:docMk/>
            <pc:sldMk cId="3438451888" sldId="332"/>
            <ac:spMk id="2" creationId="{C7C40759-6BC0-D646-94D0-1602CDD19C95}"/>
          </ac:spMkLst>
        </pc:spChg>
        <pc:spChg chg="del">
          <ac:chgData name="Cesar De la Torre" userId="f9c14db2e5fef70d" providerId="LiveId" clId="{9E8F3064-462D-4DF0-B71F-5EEAC00AF8CB}" dt="2018-09-26T01:51:36.226" v="2376" actId="478"/>
          <ac:spMkLst>
            <pc:docMk/>
            <pc:sldMk cId="3438451888" sldId="332"/>
            <ac:spMk id="6" creationId="{8173593E-2C63-734E-8F01-704684AA2389}"/>
          </ac:spMkLst>
        </pc:spChg>
        <pc:spChg chg="mod">
          <ac:chgData name="Cesar De la Torre" userId="f9c14db2e5fef70d" providerId="LiveId" clId="{9E8F3064-462D-4DF0-B71F-5EEAC00AF8CB}" dt="2018-09-26T01:52:11.066" v="2380" actId="20577"/>
          <ac:spMkLst>
            <pc:docMk/>
            <pc:sldMk cId="3438451888" sldId="332"/>
            <ac:spMk id="33" creationId="{74744E9E-5D52-3543-81BC-F04A904E1313}"/>
          </ac:spMkLst>
        </pc:spChg>
        <pc:spChg chg="del">
          <ac:chgData name="Cesar De la Torre" userId="f9c14db2e5fef70d" providerId="LiveId" clId="{9E8F3064-462D-4DF0-B71F-5EEAC00AF8CB}" dt="2018-09-26T01:53:48.758" v="2392" actId="478"/>
          <ac:spMkLst>
            <pc:docMk/>
            <pc:sldMk cId="3438451888" sldId="332"/>
            <ac:spMk id="35" creationId="{B3B67933-DA58-B245-AC18-D8D815AA2C9F}"/>
          </ac:spMkLst>
        </pc:spChg>
        <pc:spChg chg="add mod">
          <ac:chgData name="Cesar De la Torre" userId="f9c14db2e5fef70d" providerId="LiveId" clId="{9E8F3064-462D-4DF0-B71F-5EEAC00AF8CB}" dt="2018-09-27T14:39:16.069" v="2721" actId="1076"/>
          <ac:spMkLst>
            <pc:docMk/>
            <pc:sldMk cId="3438451888" sldId="332"/>
            <ac:spMk id="42" creationId="{AB38FD51-341B-470C-8412-0F61EBC489BC}"/>
          </ac:spMkLst>
        </pc:spChg>
        <pc:spChg chg="del mod">
          <ac:chgData name="Cesar De la Torre" userId="f9c14db2e5fef70d" providerId="LiveId" clId="{9E8F3064-462D-4DF0-B71F-5EEAC00AF8CB}" dt="2018-09-27T14:37:21.601" v="2703" actId="478"/>
          <ac:spMkLst>
            <pc:docMk/>
            <pc:sldMk cId="3438451888" sldId="332"/>
            <ac:spMk id="54" creationId="{231149CD-DA58-1645-A2FE-450EDA45287F}"/>
          </ac:spMkLst>
        </pc:spChg>
        <pc:spChg chg="mod">
          <ac:chgData name="Cesar De la Torre" userId="f9c14db2e5fef70d" providerId="LiveId" clId="{9E8F3064-462D-4DF0-B71F-5EEAC00AF8CB}" dt="2018-09-26T01:56:23.361" v="2412" actId="20577"/>
          <ac:spMkLst>
            <pc:docMk/>
            <pc:sldMk cId="3438451888" sldId="332"/>
            <ac:spMk id="58" creationId="{A5408770-1693-064C-A8B1-923D409FEEE5}"/>
          </ac:spMkLst>
        </pc:spChg>
        <pc:spChg chg="mod">
          <ac:chgData name="Cesar De la Torre" userId="f9c14db2e5fef70d" providerId="LiveId" clId="{9E8F3064-462D-4DF0-B71F-5EEAC00AF8CB}" dt="2018-09-27T14:40:09.025" v="2731" actId="1076"/>
          <ac:spMkLst>
            <pc:docMk/>
            <pc:sldMk cId="3438451888" sldId="332"/>
            <ac:spMk id="59" creationId="{1FDE9A19-9ACB-D048-A3A7-87B30CD6E859}"/>
          </ac:spMkLst>
        </pc:spChg>
        <pc:spChg chg="del mod topLvl">
          <ac:chgData name="Cesar De la Torre" userId="f9c14db2e5fef70d" providerId="LiveId" clId="{9E8F3064-462D-4DF0-B71F-5EEAC00AF8CB}" dt="2018-09-26T01:52:57.914" v="2388" actId="478"/>
          <ac:spMkLst>
            <pc:docMk/>
            <pc:sldMk cId="3438451888" sldId="332"/>
            <ac:spMk id="72" creationId="{295D3E31-1313-4400-8710-95A0EAA9B948}"/>
          </ac:spMkLst>
        </pc:spChg>
        <pc:spChg chg="del mod topLvl">
          <ac:chgData name="Cesar De la Torre" userId="f9c14db2e5fef70d" providerId="LiveId" clId="{9E8F3064-462D-4DF0-B71F-5EEAC00AF8CB}" dt="2018-09-26T01:52:55.989" v="2387" actId="478"/>
          <ac:spMkLst>
            <pc:docMk/>
            <pc:sldMk cId="3438451888" sldId="332"/>
            <ac:spMk id="73" creationId="{2AB3164D-F2C3-4479-80D5-034834C32330}"/>
          </ac:spMkLst>
        </pc:spChg>
        <pc:spChg chg="del mod topLvl">
          <ac:chgData name="Cesar De la Torre" userId="f9c14db2e5fef70d" providerId="LiveId" clId="{9E8F3064-462D-4DF0-B71F-5EEAC00AF8CB}" dt="2018-09-26T01:55:06.479" v="2400" actId="478"/>
          <ac:spMkLst>
            <pc:docMk/>
            <pc:sldMk cId="3438451888" sldId="332"/>
            <ac:spMk id="74" creationId="{E7A3EC43-CE97-4E16-8AC6-C7C1F31B9A13}"/>
          </ac:spMkLst>
        </pc:spChg>
        <pc:spChg chg="add mod">
          <ac:chgData name="Cesar De la Torre" userId="f9c14db2e5fef70d" providerId="LiveId" clId="{9E8F3064-462D-4DF0-B71F-5EEAC00AF8CB}" dt="2018-09-26T01:56:09.661" v="2403" actId="207"/>
          <ac:spMkLst>
            <pc:docMk/>
            <pc:sldMk cId="3438451888" sldId="332"/>
            <ac:spMk id="111" creationId="{9F497409-2222-4C15-A540-EAB4D5371B57}"/>
          </ac:spMkLst>
        </pc:spChg>
        <pc:grpChg chg="del">
          <ac:chgData name="Cesar De la Torre" userId="f9c14db2e5fef70d" providerId="LiveId" clId="{9E8F3064-462D-4DF0-B71F-5EEAC00AF8CB}" dt="2018-09-26T01:51:43.234" v="2377" actId="478"/>
          <ac:grpSpMkLst>
            <pc:docMk/>
            <pc:sldMk cId="3438451888" sldId="332"/>
            <ac:grpSpMk id="5" creationId="{E8B09297-F644-2648-8472-BA83913788C2}"/>
          </ac:grpSpMkLst>
        </pc:grpChg>
        <pc:grpChg chg="add mod">
          <ac:chgData name="Cesar De la Torre" userId="f9c14db2e5fef70d" providerId="LiveId" clId="{9E8F3064-462D-4DF0-B71F-5EEAC00AF8CB}" dt="2018-09-26T01:54:16.715" v="2393" actId="164"/>
          <ac:grpSpMkLst>
            <pc:docMk/>
            <pc:sldMk cId="3438451888" sldId="332"/>
            <ac:grpSpMk id="7" creationId="{2F9A61BC-624D-49BC-A973-833FAC64F90F}"/>
          </ac:grpSpMkLst>
        </pc:grpChg>
        <pc:grpChg chg="add mod">
          <ac:chgData name="Cesar De la Torre" userId="f9c14db2e5fef70d" providerId="LiveId" clId="{9E8F3064-462D-4DF0-B71F-5EEAC00AF8CB}" dt="2018-09-26T01:54:47.915" v="2397" actId="164"/>
          <ac:grpSpMkLst>
            <pc:docMk/>
            <pc:sldMk cId="3438451888" sldId="332"/>
            <ac:grpSpMk id="8" creationId="{7A79D95F-0521-4187-A6C7-F49D8ACAC417}"/>
          </ac:grpSpMkLst>
        </pc:grpChg>
        <pc:grpChg chg="mod">
          <ac:chgData name="Cesar De la Torre" userId="f9c14db2e5fef70d" providerId="LiveId" clId="{9E8F3064-462D-4DF0-B71F-5EEAC00AF8CB}" dt="2018-09-26T01:54:16.715" v="2393" actId="164"/>
          <ac:grpSpMkLst>
            <pc:docMk/>
            <pc:sldMk cId="3438451888" sldId="332"/>
            <ac:grpSpMk id="16" creationId="{FE552309-0323-6243-BEB4-798C81DB84EF}"/>
          </ac:grpSpMkLst>
        </pc:grpChg>
        <pc:grpChg chg="mod">
          <ac:chgData name="Cesar De la Torre" userId="f9c14db2e5fef70d" providerId="LiveId" clId="{9E8F3064-462D-4DF0-B71F-5EEAC00AF8CB}" dt="2018-09-26T01:54:47.915" v="2397" actId="164"/>
          <ac:grpSpMkLst>
            <pc:docMk/>
            <pc:sldMk cId="3438451888" sldId="332"/>
            <ac:grpSpMk id="19" creationId="{53338F89-E332-1D4A-BF0D-1D38FA8F0816}"/>
          </ac:grpSpMkLst>
        </pc:grpChg>
        <pc:grpChg chg="del">
          <ac:chgData name="Cesar De la Torre" userId="f9c14db2e5fef70d" providerId="LiveId" clId="{9E8F3064-462D-4DF0-B71F-5EEAC00AF8CB}" dt="2018-09-26T01:51:43.234" v="2377" actId="478"/>
          <ac:grpSpMkLst>
            <pc:docMk/>
            <pc:sldMk cId="3438451888" sldId="332"/>
            <ac:grpSpMk id="42" creationId="{D8C0F1DC-6520-D245-9F8C-75588566DE34}"/>
          </ac:grpSpMkLst>
        </pc:grpChg>
        <pc:grpChg chg="add del mod">
          <ac:chgData name="Cesar De la Torre" userId="f9c14db2e5fef70d" providerId="LiveId" clId="{9E8F3064-462D-4DF0-B71F-5EEAC00AF8CB}" dt="2018-09-26T01:52:48.423" v="2385" actId="165"/>
          <ac:grpSpMkLst>
            <pc:docMk/>
            <pc:sldMk cId="3438451888" sldId="332"/>
            <ac:grpSpMk id="49" creationId="{2CADD0BD-73FC-41FF-940A-C1EF7E580417}"/>
          </ac:grpSpMkLst>
        </pc:grpChg>
        <pc:grpChg chg="del">
          <ac:chgData name="Cesar De la Torre" userId="f9c14db2e5fef70d" providerId="LiveId" clId="{9E8F3064-462D-4DF0-B71F-5EEAC00AF8CB}" dt="2018-09-26T01:51:43.234" v="2377" actId="478"/>
          <ac:grpSpMkLst>
            <pc:docMk/>
            <pc:sldMk cId="3438451888" sldId="332"/>
            <ac:grpSpMk id="50" creationId="{059769BF-3E33-0E45-99FF-900D9DAD7B36}"/>
          </ac:grpSpMkLst>
        </pc:grpChg>
        <pc:grpChg chg="del mod topLvl">
          <ac:chgData name="Cesar De la Torre" userId="f9c14db2e5fef70d" providerId="LiveId" clId="{9E8F3064-462D-4DF0-B71F-5EEAC00AF8CB}" dt="2018-09-26T01:52:53.614" v="2386" actId="165"/>
          <ac:grpSpMkLst>
            <pc:docMk/>
            <pc:sldMk cId="3438451888" sldId="332"/>
            <ac:grpSpMk id="55" creationId="{41359251-F07D-4CCC-ABD7-E0D20D4F81A8}"/>
          </ac:grpSpMkLst>
        </pc:grpChg>
        <pc:grpChg chg="del mod topLvl">
          <ac:chgData name="Cesar De la Torre" userId="f9c14db2e5fef70d" providerId="LiveId" clId="{9E8F3064-462D-4DF0-B71F-5EEAC00AF8CB}" dt="2018-09-26T01:55:06.479" v="2400" actId="478"/>
          <ac:grpSpMkLst>
            <pc:docMk/>
            <pc:sldMk cId="3438451888" sldId="332"/>
            <ac:grpSpMk id="57" creationId="{71558192-BC35-4006-8524-6E174F132FA6}"/>
          </ac:grpSpMkLst>
        </pc:grpChg>
        <pc:grpChg chg="del mod topLvl">
          <ac:chgData name="Cesar De la Torre" userId="f9c14db2e5fef70d" providerId="LiveId" clId="{9E8F3064-462D-4DF0-B71F-5EEAC00AF8CB}" dt="2018-09-26T01:55:06.479" v="2400" actId="478"/>
          <ac:grpSpMkLst>
            <pc:docMk/>
            <pc:sldMk cId="3438451888" sldId="332"/>
            <ac:grpSpMk id="66" creationId="{0D55958B-711A-4A62-A9E1-D60335BEFA3D}"/>
          </ac:grpSpMkLst>
        </pc:grpChg>
        <pc:grpChg chg="del mod topLvl">
          <ac:chgData name="Cesar De la Torre" userId="f9c14db2e5fef70d" providerId="LiveId" clId="{9E8F3064-462D-4DF0-B71F-5EEAC00AF8CB}" dt="2018-09-26T01:55:06.479" v="2400" actId="478"/>
          <ac:grpSpMkLst>
            <pc:docMk/>
            <pc:sldMk cId="3438451888" sldId="332"/>
            <ac:grpSpMk id="67" creationId="{39C4671D-54CA-4E17-86BE-E13F8BF0DDA6}"/>
          </ac:grpSpMkLst>
        </pc:grpChg>
        <pc:grpChg chg="del mod topLvl">
          <ac:chgData name="Cesar De la Torre" userId="f9c14db2e5fef70d" providerId="LiveId" clId="{9E8F3064-462D-4DF0-B71F-5EEAC00AF8CB}" dt="2018-09-26T01:55:06.479" v="2400" actId="478"/>
          <ac:grpSpMkLst>
            <pc:docMk/>
            <pc:sldMk cId="3438451888" sldId="332"/>
            <ac:grpSpMk id="68" creationId="{7AC98E9D-FAEA-4FB5-ADAA-8F66565C8093}"/>
          </ac:grpSpMkLst>
        </pc:grpChg>
        <pc:grpChg chg="del mod topLvl">
          <ac:chgData name="Cesar De la Torre" userId="f9c14db2e5fef70d" providerId="LiveId" clId="{9E8F3064-462D-4DF0-B71F-5EEAC00AF8CB}" dt="2018-09-26T01:55:06.479" v="2400" actId="478"/>
          <ac:grpSpMkLst>
            <pc:docMk/>
            <pc:sldMk cId="3438451888" sldId="332"/>
            <ac:grpSpMk id="69" creationId="{44833277-146D-4087-9056-890A2386E2BF}"/>
          </ac:grpSpMkLst>
        </pc:grpChg>
        <pc:grpChg chg="mod topLvl">
          <ac:chgData name="Cesar De la Torre" userId="f9c14db2e5fef70d" providerId="LiveId" clId="{9E8F3064-462D-4DF0-B71F-5EEAC00AF8CB}" dt="2018-09-26T01:54:16.715" v="2393" actId="164"/>
          <ac:grpSpMkLst>
            <pc:docMk/>
            <pc:sldMk cId="3438451888" sldId="332"/>
            <ac:grpSpMk id="70" creationId="{5E0F395E-F90C-4842-B7E3-426C7E43DBFC}"/>
          </ac:grpSpMkLst>
        </pc:grpChg>
        <pc:grpChg chg="del mod topLvl">
          <ac:chgData name="Cesar De la Torre" userId="f9c14db2e5fef70d" providerId="LiveId" clId="{9E8F3064-462D-4DF0-B71F-5EEAC00AF8CB}" dt="2018-09-26T01:55:06.479" v="2400" actId="478"/>
          <ac:grpSpMkLst>
            <pc:docMk/>
            <pc:sldMk cId="3438451888" sldId="332"/>
            <ac:grpSpMk id="71" creationId="{2F99535B-971F-4D8E-B049-D0A1B5C889FA}"/>
          </ac:grpSpMkLst>
        </pc:grpChg>
        <pc:grpChg chg="add mod">
          <ac:chgData name="Cesar De la Torre" userId="f9c14db2e5fef70d" providerId="LiveId" clId="{9E8F3064-462D-4DF0-B71F-5EEAC00AF8CB}" dt="2018-09-26T01:54:47.915" v="2397" actId="164"/>
          <ac:grpSpMkLst>
            <pc:docMk/>
            <pc:sldMk cId="3438451888" sldId="332"/>
            <ac:grpSpMk id="105" creationId="{70E0991B-2EE2-4508-A815-5E14A58DAA09}"/>
          </ac:grpSpMkLst>
        </pc:grpChg>
        <pc:grpChg chg="mod">
          <ac:chgData name="Cesar De la Torre" userId="f9c14db2e5fef70d" providerId="LiveId" clId="{9E8F3064-462D-4DF0-B71F-5EEAC00AF8CB}" dt="2018-09-26T01:53:24.407" v="2390" actId="20577"/>
          <ac:grpSpMkLst>
            <pc:docMk/>
            <pc:sldMk cId="3438451888" sldId="332"/>
            <ac:grpSpMk id="106" creationId="{C2B2318C-2AD2-41E3-9DB4-7907AC2FF126}"/>
          </ac:grpSpMkLst>
        </pc:grpChg>
        <pc:picChg chg="add mod">
          <ac:chgData name="Cesar De la Torre" userId="f9c14db2e5fef70d" providerId="LiveId" clId="{9E8F3064-462D-4DF0-B71F-5EEAC00AF8CB}" dt="2018-09-26T01:56:15.195" v="2404" actId="1367"/>
          <ac:picMkLst>
            <pc:docMk/>
            <pc:sldMk cId="3438451888" sldId="332"/>
            <ac:picMk id="112" creationId="{33B8B0DD-6633-4605-8CB5-4E06B31A3573}"/>
          </ac:picMkLst>
        </pc:picChg>
      </pc:sldChg>
      <pc:sldChg chg="ord">
        <pc:chgData name="Cesar De la Torre" userId="f9c14db2e5fef70d" providerId="LiveId" clId="{9E8F3064-462D-4DF0-B71F-5EEAC00AF8CB}" dt="2018-09-24T02:32:35.678" v="1851" actId="20577"/>
        <pc:sldMkLst>
          <pc:docMk/>
          <pc:sldMk cId="599750540" sldId="1558"/>
        </pc:sldMkLst>
      </pc:sldChg>
      <pc:sldChg chg="addSp delSp modSp modAnim">
        <pc:chgData name="Cesar De la Torre" userId="f9c14db2e5fef70d" providerId="LiveId" clId="{9E8F3064-462D-4DF0-B71F-5EEAC00AF8CB}" dt="2018-09-27T18:59:03.343" v="2969" actId="1076"/>
        <pc:sldMkLst>
          <pc:docMk/>
          <pc:sldMk cId="465632161" sldId="1574"/>
        </pc:sldMkLst>
        <pc:spChg chg="add del">
          <ac:chgData name="Cesar De la Torre" userId="f9c14db2e5fef70d" providerId="LiveId" clId="{9E8F3064-462D-4DF0-B71F-5EEAC00AF8CB}" dt="2018-09-26T01:52:32.890" v="2382" actId="2696"/>
          <ac:spMkLst>
            <pc:docMk/>
            <pc:sldMk cId="465632161" sldId="1574"/>
            <ac:spMk id="332" creationId="{65507160-961A-434A-95F5-0D928A93E3AE}"/>
          </ac:spMkLst>
        </pc:spChg>
        <pc:spChg chg="add mod">
          <ac:chgData name="Cesar De la Torre" userId="f9c14db2e5fef70d" providerId="LiveId" clId="{9E8F3064-462D-4DF0-B71F-5EEAC00AF8CB}" dt="2018-09-27T18:57:32.701" v="2967" actId="164"/>
          <ac:spMkLst>
            <pc:docMk/>
            <pc:sldMk cId="465632161" sldId="1574"/>
            <ac:spMk id="335" creationId="{ACF45B23-08F1-402C-AB6D-ED92B8BEA4D9}"/>
          </ac:spMkLst>
        </pc:spChg>
        <pc:spChg chg="add mod">
          <ac:chgData name="Cesar De la Torre" userId="f9c14db2e5fef70d" providerId="LiveId" clId="{9E8F3064-462D-4DF0-B71F-5EEAC00AF8CB}" dt="2018-09-27T18:57:32.701" v="2967" actId="164"/>
          <ac:spMkLst>
            <pc:docMk/>
            <pc:sldMk cId="465632161" sldId="1574"/>
            <ac:spMk id="336" creationId="{1A9AD774-4103-4E50-AF71-6277F7CBAB04}"/>
          </ac:spMkLst>
        </pc:spChg>
        <pc:spChg chg="add mod">
          <ac:chgData name="Cesar De la Torre" userId="f9c14db2e5fef70d" providerId="LiveId" clId="{9E8F3064-462D-4DF0-B71F-5EEAC00AF8CB}" dt="2018-09-27T18:57:32.701" v="2967" actId="164"/>
          <ac:spMkLst>
            <pc:docMk/>
            <pc:sldMk cId="465632161" sldId="1574"/>
            <ac:spMk id="337" creationId="{DB930ABF-26F6-4BD6-A557-1754CAB27A50}"/>
          </ac:spMkLst>
        </pc:spChg>
        <pc:spChg chg="add mod ord">
          <ac:chgData name="Cesar De la Torre" userId="f9c14db2e5fef70d" providerId="LiveId" clId="{9E8F3064-462D-4DF0-B71F-5EEAC00AF8CB}" dt="2018-09-27T18:57:32.701" v="2967" actId="164"/>
          <ac:spMkLst>
            <pc:docMk/>
            <pc:sldMk cId="465632161" sldId="1574"/>
            <ac:spMk id="339" creationId="{890D46FF-1A01-4E5B-B0D0-A82B609DAE1B}"/>
          </ac:spMkLst>
        </pc:spChg>
        <pc:grpChg chg="add mod">
          <ac:chgData name="Cesar De la Torre" userId="f9c14db2e5fef70d" providerId="LiveId" clId="{9E8F3064-462D-4DF0-B71F-5EEAC00AF8CB}" dt="2018-09-27T18:57:32.701" v="2967" actId="164"/>
          <ac:grpSpMkLst>
            <pc:docMk/>
            <pc:sldMk cId="465632161" sldId="1574"/>
            <ac:grpSpMk id="9" creationId="{92BA833B-1AAE-49ED-B1A1-DEA1204CB260}"/>
          </ac:grpSpMkLst>
        </pc:grpChg>
        <pc:picChg chg="add mod">
          <ac:chgData name="Cesar De la Torre" userId="f9c14db2e5fef70d" providerId="LiveId" clId="{9E8F3064-462D-4DF0-B71F-5EEAC00AF8CB}" dt="2018-09-27T18:57:32.701" v="2967" actId="164"/>
          <ac:picMkLst>
            <pc:docMk/>
            <pc:sldMk cId="465632161" sldId="1574"/>
            <ac:picMk id="332" creationId="{F7E6169E-28C2-495D-A3D1-629E0A456920}"/>
          </ac:picMkLst>
        </pc:picChg>
        <pc:picChg chg="add mod">
          <ac:chgData name="Cesar De la Torre" userId="f9c14db2e5fef70d" providerId="LiveId" clId="{9E8F3064-462D-4DF0-B71F-5EEAC00AF8CB}" dt="2018-09-27T18:57:32.701" v="2967" actId="164"/>
          <ac:picMkLst>
            <pc:docMk/>
            <pc:sldMk cId="465632161" sldId="1574"/>
            <ac:picMk id="333" creationId="{D4CA8664-D7D0-47C3-A2A9-050948424936}"/>
          </ac:picMkLst>
        </pc:picChg>
      </pc:sldChg>
      <pc:sldChg chg="delSp modSp modAnim">
        <pc:chgData name="Cesar De la Torre" userId="f9c14db2e5fef70d" providerId="LiveId" clId="{9E8F3064-462D-4DF0-B71F-5EEAC00AF8CB}" dt="2018-09-27T14:12:30.325" v="2641" actId="1076"/>
        <pc:sldMkLst>
          <pc:docMk/>
          <pc:sldMk cId="3321205713" sldId="1612"/>
        </pc:sldMkLst>
        <pc:spChg chg="mod">
          <ac:chgData name="Cesar De la Torre" userId="f9c14db2e5fef70d" providerId="LiveId" clId="{9E8F3064-462D-4DF0-B71F-5EEAC00AF8CB}" dt="2018-09-24T02:06:34.691" v="1811" actId="1076"/>
          <ac:spMkLst>
            <pc:docMk/>
            <pc:sldMk cId="3321205713" sldId="1612"/>
            <ac:spMk id="10" creationId="{95749887-E6A6-434D-9B15-2A34A58ABA64}"/>
          </ac:spMkLst>
        </pc:spChg>
        <pc:spChg chg="mod">
          <ac:chgData name="Cesar De la Torre" userId="f9c14db2e5fef70d" providerId="LiveId" clId="{9E8F3064-462D-4DF0-B71F-5EEAC00AF8CB}" dt="2018-09-18T18:24:57.251" v="258" actId="1038"/>
          <ac:spMkLst>
            <pc:docMk/>
            <pc:sldMk cId="3321205713" sldId="1612"/>
            <ac:spMk id="12" creationId="{E933106D-E3C5-4427-9328-2A25F350C96F}"/>
          </ac:spMkLst>
        </pc:spChg>
        <pc:spChg chg="del">
          <ac:chgData name="Cesar De la Torre" userId="f9c14db2e5fef70d" providerId="LiveId" clId="{9E8F3064-462D-4DF0-B71F-5EEAC00AF8CB}" dt="2018-09-24T02:06:28.302" v="1810" actId="478"/>
          <ac:spMkLst>
            <pc:docMk/>
            <pc:sldMk cId="3321205713" sldId="1612"/>
            <ac:spMk id="14" creationId="{D0EA8A2E-E37D-49DB-BA0B-A824D725C133}"/>
          </ac:spMkLst>
        </pc:spChg>
      </pc:sldChg>
      <pc:sldChg chg="modSp modNotesTx">
        <pc:chgData name="Cesar De la Torre" userId="f9c14db2e5fef70d" providerId="LiveId" clId="{9E8F3064-462D-4DF0-B71F-5EEAC00AF8CB}" dt="2018-09-26T02:15:16.394" v="2505" actId="20577"/>
        <pc:sldMkLst>
          <pc:docMk/>
          <pc:sldMk cId="2641282540" sldId="1613"/>
        </pc:sldMkLst>
        <pc:spChg chg="mod">
          <ac:chgData name="Cesar De la Torre" userId="f9c14db2e5fef70d" providerId="LiveId" clId="{9E8F3064-462D-4DF0-B71F-5EEAC00AF8CB}" dt="2018-09-25T02:42:30.796" v="1876" actId="20577"/>
          <ac:spMkLst>
            <pc:docMk/>
            <pc:sldMk cId="2641282540" sldId="1613"/>
            <ac:spMk id="13" creationId="{D9A7E19D-81AE-4762-9164-D42499F5577D}"/>
          </ac:spMkLst>
        </pc:spChg>
      </pc:sldChg>
      <pc:sldChg chg="addSp modSp modAnim modNotesTx">
        <pc:chgData name="Cesar De la Torre" userId="f9c14db2e5fef70d" providerId="LiveId" clId="{9E8F3064-462D-4DF0-B71F-5EEAC00AF8CB}" dt="2018-09-26T01:12:36.400" v="2242" actId="1036"/>
        <pc:sldMkLst>
          <pc:docMk/>
          <pc:sldMk cId="2521480283" sldId="1615"/>
        </pc:sldMkLst>
        <pc:spChg chg="add mod">
          <ac:chgData name="Cesar De la Torre" userId="f9c14db2e5fef70d" providerId="LiveId" clId="{9E8F3064-462D-4DF0-B71F-5EEAC00AF8CB}" dt="2018-09-18T18:08:32.896" v="212" actId="692"/>
          <ac:spMkLst>
            <pc:docMk/>
            <pc:sldMk cId="2521480283" sldId="1615"/>
            <ac:spMk id="2" creationId="{2F6E8B63-52E9-4490-AD36-332504CF0E08}"/>
          </ac:spMkLst>
        </pc:spChg>
        <pc:spChg chg="add mod">
          <ac:chgData name="Cesar De la Torre" userId="f9c14db2e5fef70d" providerId="LiveId" clId="{9E8F3064-462D-4DF0-B71F-5EEAC00AF8CB}" dt="2018-09-26T01:12:36.400" v="2242" actId="1036"/>
          <ac:spMkLst>
            <pc:docMk/>
            <pc:sldMk cId="2521480283" sldId="1615"/>
            <ac:spMk id="3" creationId="{923FDE43-C0F1-457B-9EA4-AEDBAE96662A}"/>
          </ac:spMkLst>
        </pc:spChg>
        <pc:spChg chg="mod">
          <ac:chgData name="Cesar De la Torre" userId="f9c14db2e5fef70d" providerId="LiveId" clId="{9E8F3064-462D-4DF0-B71F-5EEAC00AF8CB}" dt="2018-09-26T01:11:41.059" v="2235" actId="20577"/>
          <ac:spMkLst>
            <pc:docMk/>
            <pc:sldMk cId="2521480283" sldId="1615"/>
            <ac:spMk id="15" creationId="{BFDB27C9-620C-4B5E-8746-66DFCD70C581}"/>
          </ac:spMkLst>
        </pc:spChg>
        <pc:spChg chg="mod">
          <ac:chgData name="Cesar De la Torre" userId="f9c14db2e5fef70d" providerId="LiveId" clId="{9E8F3064-462D-4DF0-B71F-5EEAC00AF8CB}" dt="2018-09-18T18:26:18.581" v="268" actId="20577"/>
          <ac:spMkLst>
            <pc:docMk/>
            <pc:sldMk cId="2521480283" sldId="1615"/>
            <ac:spMk id="16" creationId="{6260D20E-B7C6-4A6E-AAE1-295F994692C1}"/>
          </ac:spMkLst>
        </pc:spChg>
        <pc:spChg chg="mod">
          <ac:chgData name="Cesar De la Torre" userId="f9c14db2e5fef70d" providerId="LiveId" clId="{9E8F3064-462D-4DF0-B71F-5EEAC00AF8CB}" dt="2018-09-18T18:26:22.149" v="273" actId="20577"/>
          <ac:spMkLst>
            <pc:docMk/>
            <pc:sldMk cId="2521480283" sldId="1615"/>
            <ac:spMk id="19" creationId="{6260D20E-B7C6-4A6E-AAE1-295F994692C1}"/>
          </ac:spMkLst>
        </pc:spChg>
        <pc:spChg chg="mod">
          <ac:chgData name="Cesar De la Torre" userId="f9c14db2e5fef70d" providerId="LiveId" clId="{9E8F3064-462D-4DF0-B71F-5EEAC00AF8CB}" dt="2018-09-18T18:08:08.771" v="210" actId="207"/>
          <ac:spMkLst>
            <pc:docMk/>
            <pc:sldMk cId="2521480283" sldId="1615"/>
            <ac:spMk id="21" creationId="{F9A3930D-09E6-4466-BB34-853A3D0A3D4A}"/>
          </ac:spMkLst>
        </pc:spChg>
        <pc:spChg chg="mod">
          <ac:chgData name="Cesar De la Torre" userId="f9c14db2e5fef70d" providerId="LiveId" clId="{9E8F3064-462D-4DF0-B71F-5EEAC00AF8CB}" dt="2018-09-18T18:04:58.646" v="129" actId="6549"/>
          <ac:spMkLst>
            <pc:docMk/>
            <pc:sldMk cId="2521480283" sldId="1615"/>
            <ac:spMk id="22" creationId="{DC0FFF03-05C8-4C35-AB7D-8E0F7D5EC7B1}"/>
          </ac:spMkLst>
        </pc:spChg>
        <pc:spChg chg="mod">
          <ac:chgData name="Cesar De la Torre" userId="f9c14db2e5fef70d" providerId="LiveId" clId="{9E8F3064-462D-4DF0-B71F-5EEAC00AF8CB}" dt="2018-09-18T18:26:13.477" v="263" actId="20577"/>
          <ac:spMkLst>
            <pc:docMk/>
            <pc:sldMk cId="2521480283" sldId="1615"/>
            <ac:spMk id="34" creationId="{6260D20E-B7C6-4A6E-AAE1-295F994692C1}"/>
          </ac:spMkLst>
        </pc:spChg>
        <pc:grpChg chg="mod">
          <ac:chgData name="Cesar De la Torre" userId="f9c14db2e5fef70d" providerId="LiveId" clId="{9E8F3064-462D-4DF0-B71F-5EEAC00AF8CB}" dt="2018-09-26T01:11:54.014" v="2236" actId="1076"/>
          <ac:grpSpMkLst>
            <pc:docMk/>
            <pc:sldMk cId="2521480283" sldId="1615"/>
            <ac:grpSpMk id="13" creationId="{36D1E2EC-251C-49DB-8828-E297FDD52430}"/>
          </ac:grpSpMkLst>
        </pc:grpChg>
        <pc:grpChg chg="mod">
          <ac:chgData name="Cesar De la Torre" userId="f9c14db2e5fef70d" providerId="LiveId" clId="{9E8F3064-462D-4DF0-B71F-5EEAC00AF8CB}" dt="2018-09-26T01:11:54.014" v="2236" actId="1076"/>
          <ac:grpSpMkLst>
            <pc:docMk/>
            <pc:sldMk cId="2521480283" sldId="1615"/>
            <ac:grpSpMk id="17" creationId="{36D1E2EC-251C-49DB-8828-E297FDD52430}"/>
          </ac:grpSpMkLst>
        </pc:grpChg>
        <pc:grpChg chg="add mod">
          <ac:chgData name="Cesar De la Torre" userId="f9c14db2e5fef70d" providerId="LiveId" clId="{9E8F3064-462D-4DF0-B71F-5EEAC00AF8CB}" dt="2018-09-18T18:04:53.898" v="127" actId="14100"/>
          <ac:grpSpMkLst>
            <pc:docMk/>
            <pc:sldMk cId="2521480283" sldId="1615"/>
            <ac:grpSpMk id="20" creationId="{F18B4DCD-8844-4E90-83BF-B8D256934DC3}"/>
          </ac:grpSpMkLst>
        </pc:grpChg>
        <pc:grpChg chg="mod">
          <ac:chgData name="Cesar De la Torre" userId="f9c14db2e5fef70d" providerId="LiveId" clId="{9E8F3064-462D-4DF0-B71F-5EEAC00AF8CB}" dt="2018-09-18T17:57:06.370" v="19" actId="1076"/>
          <ac:grpSpMkLst>
            <pc:docMk/>
            <pc:sldMk cId="2521480283" sldId="1615"/>
            <ac:grpSpMk id="32" creationId="{36D1E2EC-251C-49DB-8828-E297FDD52430}"/>
          </ac:grpSpMkLst>
        </pc:grpChg>
      </pc:sldChg>
      <pc:sldChg chg="addSp delSp modSp delAnim modAnim">
        <pc:chgData name="Cesar De la Torre" userId="f9c14db2e5fef70d" providerId="LiveId" clId="{9E8F3064-462D-4DF0-B71F-5EEAC00AF8CB}" dt="2018-09-26T01:45:09.137" v="2358" actId="20577"/>
        <pc:sldMkLst>
          <pc:docMk/>
          <pc:sldMk cId="3605207655" sldId="1623"/>
        </pc:sldMkLst>
        <pc:spChg chg="mod">
          <ac:chgData name="Cesar De la Torre" userId="f9c14db2e5fef70d" providerId="LiveId" clId="{9E8F3064-462D-4DF0-B71F-5EEAC00AF8CB}" dt="2018-09-26T01:29:31.988" v="2300" actId="1076"/>
          <ac:spMkLst>
            <pc:docMk/>
            <pc:sldMk cId="3605207655" sldId="1623"/>
            <ac:spMk id="76" creationId="{00000000-0000-0000-0000-000000000000}"/>
          </ac:spMkLst>
        </pc:spChg>
        <pc:spChg chg="mod">
          <ac:chgData name="Cesar De la Torre" userId="f9c14db2e5fef70d" providerId="LiveId" clId="{9E8F3064-462D-4DF0-B71F-5EEAC00AF8CB}" dt="2018-09-26T01:29:31.988" v="2300" actId="1076"/>
          <ac:spMkLst>
            <pc:docMk/>
            <pc:sldMk cId="3605207655" sldId="1623"/>
            <ac:spMk id="77" creationId="{00000000-0000-0000-0000-000000000000}"/>
          </ac:spMkLst>
        </pc:spChg>
        <pc:spChg chg="del">
          <ac:chgData name="Cesar De la Torre" userId="f9c14db2e5fef70d" providerId="LiveId" clId="{9E8F3064-462D-4DF0-B71F-5EEAC00AF8CB}" dt="2018-09-26T01:29:18.069" v="2299" actId="478"/>
          <ac:spMkLst>
            <pc:docMk/>
            <pc:sldMk cId="3605207655" sldId="1623"/>
            <ac:spMk id="78" creationId="{00000000-0000-0000-0000-000000000000}"/>
          </ac:spMkLst>
        </pc:spChg>
        <pc:spChg chg="mod">
          <ac:chgData name="Cesar De la Torre" userId="f9c14db2e5fef70d" providerId="LiveId" clId="{9E8F3064-462D-4DF0-B71F-5EEAC00AF8CB}" dt="2018-09-26T01:45:09.137" v="2358" actId="20577"/>
          <ac:spMkLst>
            <pc:docMk/>
            <pc:sldMk cId="3605207655" sldId="1623"/>
            <ac:spMk id="81" creationId="{1206DB14-6BD3-4B7F-AED3-FEC38DAC6F57}"/>
          </ac:spMkLst>
        </pc:spChg>
        <pc:spChg chg="mod">
          <ac:chgData name="Cesar De la Torre" userId="f9c14db2e5fef70d" providerId="LiveId" clId="{9E8F3064-462D-4DF0-B71F-5EEAC00AF8CB}" dt="2018-09-26T01:30:47.302" v="2302" actId="1076"/>
          <ac:spMkLst>
            <pc:docMk/>
            <pc:sldMk cId="3605207655" sldId="1623"/>
            <ac:spMk id="135" creationId="{00000000-0000-0000-0000-000000000000}"/>
          </ac:spMkLst>
        </pc:spChg>
        <pc:grpChg chg="del mod">
          <ac:chgData name="Cesar De la Torre" userId="f9c14db2e5fef70d" providerId="LiveId" clId="{9E8F3064-462D-4DF0-B71F-5EEAC00AF8CB}" dt="2018-09-26T01:38:41.992" v="2323" actId="478"/>
          <ac:grpSpMkLst>
            <pc:docMk/>
            <pc:sldMk cId="3605207655" sldId="1623"/>
            <ac:grpSpMk id="7" creationId="{3CF7B01A-97E8-4BD5-AC5E-DDCA11902C34}"/>
          </ac:grpSpMkLst>
        </pc:grpChg>
        <pc:grpChg chg="mod ord">
          <ac:chgData name="Cesar De la Torre" userId="f9c14db2e5fef70d" providerId="LiveId" clId="{9E8F3064-462D-4DF0-B71F-5EEAC00AF8CB}" dt="2018-09-26T01:40:59.990" v="2333" actId="1076"/>
          <ac:grpSpMkLst>
            <pc:docMk/>
            <pc:sldMk cId="3605207655" sldId="1623"/>
            <ac:grpSpMk id="64" creationId="{CE85D503-1ABE-4876-9E8F-D0F03418CC9E}"/>
          </ac:grpSpMkLst>
        </pc:grpChg>
        <pc:grpChg chg="mod ord">
          <ac:chgData name="Cesar De la Torre" userId="f9c14db2e5fef70d" providerId="LiveId" clId="{9E8F3064-462D-4DF0-B71F-5EEAC00AF8CB}" dt="2018-09-26T01:41:14.685" v="2335" actId="166"/>
          <ac:grpSpMkLst>
            <pc:docMk/>
            <pc:sldMk cId="3605207655" sldId="1623"/>
            <ac:grpSpMk id="67" creationId="{E4D79A9B-B9E3-483B-A7A6-F83AB7D518BA}"/>
          </ac:grpSpMkLst>
        </pc:grpChg>
        <pc:grpChg chg="add">
          <ac:chgData name="Cesar De la Torre" userId="f9c14db2e5fef70d" providerId="LiveId" clId="{9E8F3064-462D-4DF0-B71F-5EEAC00AF8CB}" dt="2018-09-26T01:30:58.424" v="2303" actId="20577"/>
          <ac:grpSpMkLst>
            <pc:docMk/>
            <pc:sldMk cId="3605207655" sldId="1623"/>
            <ac:grpSpMk id="72" creationId="{926169AD-361A-465C-B864-62541FDB243D}"/>
          </ac:grpSpMkLst>
        </pc:grpChg>
        <pc:grpChg chg="add mod">
          <ac:chgData name="Cesar De la Torre" userId="f9c14db2e5fef70d" providerId="LiveId" clId="{9E8F3064-462D-4DF0-B71F-5EEAC00AF8CB}" dt="2018-09-26T01:40:51.001" v="2332" actId="1076"/>
          <ac:grpSpMkLst>
            <pc:docMk/>
            <pc:sldMk cId="3605207655" sldId="1623"/>
            <ac:grpSpMk id="75" creationId="{F08F9A3E-B7D7-4EAF-9664-87F9F55F7381}"/>
          </ac:grpSpMkLst>
        </pc:grpChg>
        <pc:grpChg chg="mod">
          <ac:chgData name="Cesar De la Torre" userId="f9c14db2e5fef70d" providerId="LiveId" clId="{9E8F3064-462D-4DF0-B71F-5EEAC00AF8CB}" dt="2018-09-26T01:40:20.361" v="2327" actId="1076"/>
          <ac:grpSpMkLst>
            <pc:docMk/>
            <pc:sldMk cId="3605207655" sldId="1623"/>
            <ac:grpSpMk id="79" creationId="{33E52B63-4C1B-4331-9F6C-4B9EF7AF5DF4}"/>
          </ac:grpSpMkLst>
        </pc:grpChg>
        <pc:grpChg chg="add del">
          <ac:chgData name="Cesar De la Torre" userId="f9c14db2e5fef70d" providerId="LiveId" clId="{9E8F3064-462D-4DF0-B71F-5EEAC00AF8CB}" dt="2018-09-26T01:31:56.634" v="2305" actId="478"/>
          <ac:grpSpMkLst>
            <pc:docMk/>
            <pc:sldMk cId="3605207655" sldId="1623"/>
            <ac:grpSpMk id="86" creationId="{C3D08166-941D-448D-98FF-3B0F301CFAFD}"/>
          </ac:grpSpMkLst>
        </pc:grpChg>
        <pc:grpChg chg="del mod">
          <ac:chgData name="Cesar De la Torre" userId="f9c14db2e5fef70d" providerId="LiveId" clId="{9E8F3064-462D-4DF0-B71F-5EEAC00AF8CB}" dt="2018-09-26T01:38:41.992" v="2323" actId="478"/>
          <ac:grpSpMkLst>
            <pc:docMk/>
            <pc:sldMk cId="3605207655" sldId="1623"/>
            <ac:grpSpMk id="102" creationId="{CCDDE484-D901-4AC0-8251-A0514A914D3F}"/>
          </ac:grpSpMkLst>
        </pc:grpChg>
        <pc:cxnChg chg="mod">
          <ac:chgData name="Cesar De la Torre" userId="f9c14db2e5fef70d" providerId="LiveId" clId="{9E8F3064-462D-4DF0-B71F-5EEAC00AF8CB}" dt="2018-09-26T01:42:44.385" v="2342" actId="692"/>
          <ac:cxnSpMkLst>
            <pc:docMk/>
            <pc:sldMk cId="3605207655" sldId="1623"/>
            <ac:cxnSpMk id="80" creationId="{196762AA-05BE-4471-82F7-CBC6E70CED60}"/>
          </ac:cxnSpMkLst>
        </pc:cxnChg>
        <pc:cxnChg chg="add">
          <ac:chgData name="Cesar De la Torre" userId="f9c14db2e5fef70d" providerId="LiveId" clId="{9E8F3064-462D-4DF0-B71F-5EEAC00AF8CB}" dt="2018-09-26T01:30:58.424" v="2303" actId="20577"/>
          <ac:cxnSpMkLst>
            <pc:docMk/>
            <pc:sldMk cId="3605207655" sldId="1623"/>
            <ac:cxnSpMk id="107" creationId="{41805607-A218-4F0A-9587-27B1CC51E4B1}"/>
          </ac:cxnSpMkLst>
        </pc:cxnChg>
        <pc:cxnChg chg="add">
          <ac:chgData name="Cesar De la Torre" userId="f9c14db2e5fef70d" providerId="LiveId" clId="{9E8F3064-462D-4DF0-B71F-5EEAC00AF8CB}" dt="2018-09-26T01:30:58.424" v="2303" actId="20577"/>
          <ac:cxnSpMkLst>
            <pc:docMk/>
            <pc:sldMk cId="3605207655" sldId="1623"/>
            <ac:cxnSpMk id="108" creationId="{F7FC91E5-1436-4318-BB77-B5913FA1185C}"/>
          </ac:cxnSpMkLst>
        </pc:cxnChg>
        <pc:cxnChg chg="add">
          <ac:chgData name="Cesar De la Torre" userId="f9c14db2e5fef70d" providerId="LiveId" clId="{9E8F3064-462D-4DF0-B71F-5EEAC00AF8CB}" dt="2018-09-26T01:30:58.424" v="2303" actId="20577"/>
          <ac:cxnSpMkLst>
            <pc:docMk/>
            <pc:sldMk cId="3605207655" sldId="1623"/>
            <ac:cxnSpMk id="109" creationId="{2F677221-0EB3-479A-9052-6735C1EB42C3}"/>
          </ac:cxnSpMkLst>
        </pc:cxnChg>
        <pc:cxnChg chg="del mod">
          <ac:chgData name="Cesar De la Torre" userId="f9c14db2e5fef70d" providerId="LiveId" clId="{9E8F3064-462D-4DF0-B71F-5EEAC00AF8CB}" dt="2018-09-26T01:13:34.541" v="2243" actId="478"/>
          <ac:cxnSpMkLst>
            <pc:docMk/>
            <pc:sldMk cId="3605207655" sldId="1623"/>
            <ac:cxnSpMk id="147" creationId="{00000000-0000-0000-0000-000000000000}"/>
          </ac:cxnSpMkLst>
        </pc:cxnChg>
      </pc:sldChg>
      <pc:sldChg chg="modSp">
        <pc:chgData name="Cesar De la Torre" userId="f9c14db2e5fef70d" providerId="LiveId" clId="{9E8F3064-462D-4DF0-B71F-5EEAC00AF8CB}" dt="2018-09-27T14:17:53.412" v="2643" actId="20577"/>
        <pc:sldMkLst>
          <pc:docMk/>
          <pc:sldMk cId="619093661" sldId="1624"/>
        </pc:sldMkLst>
        <pc:spChg chg="mod">
          <ac:chgData name="Cesar De la Torre" userId="f9c14db2e5fef70d" providerId="LiveId" clId="{9E8F3064-462D-4DF0-B71F-5EEAC00AF8CB}" dt="2018-09-27T14:17:53.412" v="2643" actId="20577"/>
          <ac:spMkLst>
            <pc:docMk/>
            <pc:sldMk cId="619093661" sldId="1624"/>
            <ac:spMk id="3" creationId="{CE0A65EF-94D7-4676-9B37-E480AD89635C}"/>
          </ac:spMkLst>
        </pc:spChg>
      </pc:sldChg>
      <pc:sldChg chg="modSp">
        <pc:chgData name="Cesar De la Torre" userId="f9c14db2e5fef70d" providerId="LiveId" clId="{9E8F3064-462D-4DF0-B71F-5EEAC00AF8CB}" dt="2018-09-27T18:52:40.298" v="2894" actId="20577"/>
        <pc:sldMkLst>
          <pc:docMk/>
          <pc:sldMk cId="1966693332" sldId="1634"/>
        </pc:sldMkLst>
        <pc:spChg chg="mod">
          <ac:chgData name="Cesar De la Torre" userId="f9c14db2e5fef70d" providerId="LiveId" clId="{9E8F3064-462D-4DF0-B71F-5EEAC00AF8CB}" dt="2018-09-26T01:46:50.058" v="2359" actId="207"/>
          <ac:spMkLst>
            <pc:docMk/>
            <pc:sldMk cId="1966693332" sldId="1634"/>
            <ac:spMk id="3" creationId="{00000000-0000-0000-0000-000000000000}"/>
          </ac:spMkLst>
        </pc:spChg>
        <pc:spChg chg="mod">
          <ac:chgData name="Cesar De la Torre" userId="f9c14db2e5fef70d" providerId="LiveId" clId="{9E8F3064-462D-4DF0-B71F-5EEAC00AF8CB}" dt="2018-09-27T18:52:40.298" v="2894" actId="20577"/>
          <ac:spMkLst>
            <pc:docMk/>
            <pc:sldMk cId="1966693332" sldId="1634"/>
            <ac:spMk id="11" creationId="{00000000-0000-0000-0000-000000000000}"/>
          </ac:spMkLst>
        </pc:spChg>
      </pc:sldChg>
      <pc:sldChg chg="addSp delSp modSp">
        <pc:chgData name="Cesar De la Torre" userId="f9c14db2e5fef70d" providerId="LiveId" clId="{9E8F3064-462D-4DF0-B71F-5EEAC00AF8CB}" dt="2018-09-26T02:42:18.666" v="2535" actId="1076"/>
        <pc:sldMkLst>
          <pc:docMk/>
          <pc:sldMk cId="435613271" sldId="1659"/>
        </pc:sldMkLst>
        <pc:spChg chg="mod">
          <ac:chgData name="Cesar De la Torre" userId="f9c14db2e5fef70d" providerId="LiveId" clId="{9E8F3064-462D-4DF0-B71F-5EEAC00AF8CB}" dt="2018-09-26T02:14:31.513" v="2500" actId="255"/>
          <ac:spMkLst>
            <pc:docMk/>
            <pc:sldMk cId="435613271" sldId="1659"/>
            <ac:spMk id="2" creationId="{5FDA7B1E-7DAF-488D-B461-F51AFBFC4C3C}"/>
          </ac:spMkLst>
        </pc:spChg>
        <pc:spChg chg="mod">
          <ac:chgData name="Cesar De la Torre" userId="f9c14db2e5fef70d" providerId="LiveId" clId="{9E8F3064-462D-4DF0-B71F-5EEAC00AF8CB}" dt="2018-09-26T02:14:31.513" v="2500" actId="255"/>
          <ac:spMkLst>
            <pc:docMk/>
            <pc:sldMk cId="435613271" sldId="1659"/>
            <ac:spMk id="3" creationId="{7CA411CD-AFAA-435C-9454-2F603FCFB9B7}"/>
          </ac:spMkLst>
        </pc:spChg>
        <pc:spChg chg="mod">
          <ac:chgData name="Cesar De la Torre" userId="f9c14db2e5fef70d" providerId="LiveId" clId="{9E8F3064-462D-4DF0-B71F-5EEAC00AF8CB}" dt="2018-09-26T02:14:54.704" v="2502" actId="1076"/>
          <ac:spMkLst>
            <pc:docMk/>
            <pc:sldMk cId="435613271" sldId="1659"/>
            <ac:spMk id="8" creationId="{872BC330-4ABE-4F6B-801E-6C35A57D8242}"/>
          </ac:spMkLst>
        </pc:spChg>
        <pc:picChg chg="add mod">
          <ac:chgData name="Cesar De la Torre" userId="f9c14db2e5fef70d" providerId="LiveId" clId="{9E8F3064-462D-4DF0-B71F-5EEAC00AF8CB}" dt="2018-09-26T02:42:18.666" v="2535" actId="1076"/>
          <ac:picMkLst>
            <pc:docMk/>
            <pc:sldMk cId="435613271" sldId="1659"/>
            <ac:picMk id="6" creationId="{1133805E-60A8-4B14-9BA1-924B1FE77F60}"/>
          </ac:picMkLst>
        </pc:picChg>
        <pc:picChg chg="add del mod">
          <ac:chgData name="Cesar De la Torre" userId="f9c14db2e5fef70d" providerId="LiveId" clId="{9E8F3064-462D-4DF0-B71F-5EEAC00AF8CB}" dt="2018-09-18T18:21:28.382" v="227" actId="2696"/>
          <ac:picMkLst>
            <pc:docMk/>
            <pc:sldMk cId="435613271" sldId="1659"/>
            <ac:picMk id="6" creationId="{BD7542DE-B6A9-4954-AB88-8B02862351EC}"/>
          </ac:picMkLst>
        </pc:picChg>
        <pc:picChg chg="add">
          <ac:chgData name="Cesar De la Torre" userId="f9c14db2e5fef70d" providerId="LiveId" clId="{9E8F3064-462D-4DF0-B71F-5EEAC00AF8CB}" dt="2018-09-18T18:21:31.591" v="229" actId="2696"/>
          <ac:picMkLst>
            <pc:docMk/>
            <pc:sldMk cId="435613271" sldId="1659"/>
            <ac:picMk id="12" creationId="{B39C1F05-65FC-4B12-ADCA-347CB4F94FC0}"/>
          </ac:picMkLst>
        </pc:picChg>
        <pc:picChg chg="del">
          <ac:chgData name="Cesar De la Torre" userId="f9c14db2e5fef70d" providerId="LiveId" clId="{9E8F3064-462D-4DF0-B71F-5EEAC00AF8CB}" dt="2018-09-18T18:21:30.360" v="228" actId="478"/>
          <ac:picMkLst>
            <pc:docMk/>
            <pc:sldMk cId="435613271" sldId="1659"/>
            <ac:picMk id="36" creationId="{2F15DB4F-1970-4904-B814-D9BE66D3C450}"/>
          </ac:picMkLst>
        </pc:picChg>
      </pc:sldChg>
      <pc:sldChg chg="modNotesTx">
        <pc:chgData name="Cesar De la Torre" userId="f9c14db2e5fef70d" providerId="LiveId" clId="{9E8F3064-462D-4DF0-B71F-5EEAC00AF8CB}" dt="2018-09-26T02:09:14.198" v="2421" actId="20577"/>
        <pc:sldMkLst>
          <pc:docMk/>
          <pc:sldMk cId="2448910606" sldId="1669"/>
        </pc:sldMkLst>
      </pc:sldChg>
      <pc:sldChg chg="modSp">
        <pc:chgData name="Cesar De la Torre" userId="f9c14db2e5fef70d" providerId="LiveId" clId="{9E8F3064-462D-4DF0-B71F-5EEAC00AF8CB}" dt="2018-09-27T19:02:53.970" v="2987" actId="20577"/>
        <pc:sldMkLst>
          <pc:docMk/>
          <pc:sldMk cId="1668635873" sldId="1823"/>
        </pc:sldMkLst>
        <pc:spChg chg="mod">
          <ac:chgData name="Cesar De la Torre" userId="f9c14db2e5fef70d" providerId="LiveId" clId="{9E8F3064-462D-4DF0-B71F-5EEAC00AF8CB}" dt="2018-09-27T14:42:19.824" v="2823" actId="20577"/>
          <ac:spMkLst>
            <pc:docMk/>
            <pc:sldMk cId="1668635873" sldId="1823"/>
            <ac:spMk id="3" creationId="{EB03E4EA-274B-4BE4-9A52-00B5B2697A08}"/>
          </ac:spMkLst>
        </pc:spChg>
        <pc:spChg chg="mod">
          <ac:chgData name="Cesar De la Torre" userId="f9c14db2e5fef70d" providerId="LiveId" clId="{9E8F3064-462D-4DF0-B71F-5EEAC00AF8CB}" dt="2018-09-27T19:02:53.970" v="2987" actId="20577"/>
          <ac:spMkLst>
            <pc:docMk/>
            <pc:sldMk cId="1668635873" sldId="1823"/>
            <ac:spMk id="8" creationId="{D18A1E48-C74E-4B7C-95F4-2342DAC963A9}"/>
          </ac:spMkLst>
        </pc:spChg>
      </pc:sldChg>
      <pc:sldChg chg="delSp modSp delAnim">
        <pc:chgData name="Cesar De la Torre" userId="f9c14db2e5fef70d" providerId="LiveId" clId="{9E8F3064-462D-4DF0-B71F-5EEAC00AF8CB}" dt="2018-09-27T14:38:54.336" v="2719" actId="1076"/>
        <pc:sldMkLst>
          <pc:docMk/>
          <pc:sldMk cId="82884915" sldId="1824"/>
        </pc:sldMkLst>
        <pc:spChg chg="mod">
          <ac:chgData name="Cesar De la Torre" userId="f9c14db2e5fef70d" providerId="LiveId" clId="{9E8F3064-462D-4DF0-B71F-5EEAC00AF8CB}" dt="2018-09-27T14:38:54.336" v="2719" actId="1076"/>
          <ac:spMkLst>
            <pc:docMk/>
            <pc:sldMk cId="82884915" sldId="1824"/>
            <ac:spMk id="16" creationId="{3FE91895-D4B6-4907-BA36-3FA389027B14}"/>
          </ac:spMkLst>
        </pc:spChg>
        <pc:spChg chg="del mod">
          <ac:chgData name="Cesar De la Torre" userId="f9c14db2e5fef70d" providerId="LiveId" clId="{9E8F3064-462D-4DF0-B71F-5EEAC00AF8CB}" dt="2018-09-27T14:38:20.151" v="2706" actId="478"/>
          <ac:spMkLst>
            <pc:docMk/>
            <pc:sldMk cId="82884915" sldId="1824"/>
            <ac:spMk id="17" creationId="{3FD8643F-7FC7-4113-9530-4DB14DF70CE0}"/>
          </ac:spMkLst>
        </pc:spChg>
      </pc:sldChg>
      <pc:sldChg chg="modNotesTx">
        <pc:chgData name="Cesar De la Torre" userId="f9c14db2e5fef70d" providerId="LiveId" clId="{9E8F3064-462D-4DF0-B71F-5EEAC00AF8CB}" dt="2018-09-26T02:27:59.647" v="2525" actId="20577"/>
        <pc:sldMkLst>
          <pc:docMk/>
          <pc:sldMk cId="653294868" sldId="1860"/>
        </pc:sldMkLst>
      </pc:sldChg>
      <pc:sldChg chg="modSp modNotesTx">
        <pc:chgData name="Cesar De la Torre" userId="f9c14db2e5fef70d" providerId="LiveId" clId="{9E8F3064-462D-4DF0-B71F-5EEAC00AF8CB}" dt="2018-09-26T02:11:30.295" v="2462" actId="20577"/>
        <pc:sldMkLst>
          <pc:docMk/>
          <pc:sldMk cId="1869999325" sldId="1861"/>
        </pc:sldMkLst>
        <pc:spChg chg="mod">
          <ac:chgData name="Cesar De la Torre" userId="f9c14db2e5fef70d" providerId="LiveId" clId="{9E8F3064-462D-4DF0-B71F-5EEAC00AF8CB}" dt="2018-09-18T18:11:32.613" v="222" actId="20577"/>
          <ac:spMkLst>
            <pc:docMk/>
            <pc:sldMk cId="1869999325" sldId="1861"/>
            <ac:spMk id="4" creationId="{83A3B83A-1BC9-4940-82F7-BFA0A0ACEA26}"/>
          </ac:spMkLst>
        </pc:spChg>
        <pc:spChg chg="mod">
          <ac:chgData name="Cesar De la Torre" userId="f9c14db2e5fef70d" providerId="LiveId" clId="{9E8F3064-462D-4DF0-B71F-5EEAC00AF8CB}" dt="2018-09-24T01:53:18.790" v="1480" actId="14100"/>
          <ac:spMkLst>
            <pc:docMk/>
            <pc:sldMk cId="1869999325" sldId="1861"/>
            <ac:spMk id="6" creationId="{ACBB8B40-F3D1-4331-B430-E127860A693D}"/>
          </ac:spMkLst>
        </pc:spChg>
      </pc:sldChg>
      <pc:sldChg chg="addSp modSp modNotesTx">
        <pc:chgData name="Cesar De la Torre" userId="f9c14db2e5fef70d" providerId="LiveId" clId="{9E8F3064-462D-4DF0-B71F-5EEAC00AF8CB}" dt="2018-09-27T20:38:23.041" v="3149" actId="20577"/>
        <pc:sldMkLst>
          <pc:docMk/>
          <pc:sldMk cId="3608614387" sldId="1872"/>
        </pc:sldMkLst>
        <pc:spChg chg="mod">
          <ac:chgData name="Cesar De la Torre" userId="f9c14db2e5fef70d" providerId="LiveId" clId="{9E8F3064-462D-4DF0-B71F-5EEAC00AF8CB}" dt="2018-09-25T02:46:14.391" v="1878" actId="20577"/>
          <ac:spMkLst>
            <pc:docMk/>
            <pc:sldMk cId="3608614387" sldId="1872"/>
            <ac:spMk id="3" creationId="{A799D4FC-FB6B-4FBF-A302-5554A1A16BAB}"/>
          </ac:spMkLst>
        </pc:spChg>
        <pc:spChg chg="add mod">
          <ac:chgData name="Cesar De la Torre" userId="f9c14db2e5fef70d" providerId="LiveId" clId="{9E8F3064-462D-4DF0-B71F-5EEAC00AF8CB}" dt="2018-09-18T18:42:42.792" v="334" actId="20577"/>
          <ac:spMkLst>
            <pc:docMk/>
            <pc:sldMk cId="3608614387" sldId="1872"/>
            <ac:spMk id="5" creationId="{8847EFFB-5D47-4602-BCEC-F8AD7982ADDD}"/>
          </ac:spMkLst>
        </pc:spChg>
        <pc:spChg chg="add mod">
          <ac:chgData name="Cesar De la Torre" userId="f9c14db2e5fef70d" providerId="LiveId" clId="{9E8F3064-462D-4DF0-B71F-5EEAC00AF8CB}" dt="2018-09-18T18:42:18.007" v="329" actId="6549"/>
          <ac:spMkLst>
            <pc:docMk/>
            <pc:sldMk cId="3608614387" sldId="1872"/>
            <ac:spMk id="7" creationId="{149F04D8-A071-4FFA-A507-E5D8733CF1EE}"/>
          </ac:spMkLst>
        </pc:spChg>
        <pc:spChg chg="mod">
          <ac:chgData name="Cesar De la Torre" userId="f9c14db2e5fef70d" providerId="LiveId" clId="{9E8F3064-462D-4DF0-B71F-5EEAC00AF8CB}" dt="2018-09-18T18:41:40.396" v="325" actId="1076"/>
          <ac:spMkLst>
            <pc:docMk/>
            <pc:sldMk cId="3608614387" sldId="1872"/>
            <ac:spMk id="8" creationId="{264DCCE7-2A06-4D9C-9C30-729EB507E1FD}"/>
          </ac:spMkLst>
        </pc:spChg>
      </pc:sldChg>
      <pc:sldChg chg="modSp modNotesTx">
        <pc:chgData name="Cesar De la Torre" userId="f9c14db2e5fef70d" providerId="LiveId" clId="{9E8F3064-462D-4DF0-B71F-5EEAC00AF8CB}" dt="2018-09-27T18:33:03.493" v="2881" actId="20577"/>
        <pc:sldMkLst>
          <pc:docMk/>
          <pc:sldMk cId="1725897748" sldId="1874"/>
        </pc:sldMkLst>
        <pc:spChg chg="mod">
          <ac:chgData name="Cesar De la Torre" userId="f9c14db2e5fef70d" providerId="LiveId" clId="{9E8F3064-462D-4DF0-B71F-5EEAC00AF8CB}" dt="2018-09-27T18:30:37.378" v="2880" actId="20577"/>
          <ac:spMkLst>
            <pc:docMk/>
            <pc:sldMk cId="1725897748" sldId="1874"/>
            <ac:spMk id="6" creationId="{00000000-0000-0000-0000-000000000000}"/>
          </ac:spMkLst>
        </pc:spChg>
      </pc:sldChg>
      <pc:sldChg chg="modSp">
        <pc:chgData name="Cesar De la Torre" userId="f9c14db2e5fef70d" providerId="LiveId" clId="{9E8F3064-462D-4DF0-B71F-5EEAC00AF8CB}" dt="2018-09-27T18:03:14.703" v="2875" actId="114"/>
        <pc:sldMkLst>
          <pc:docMk/>
          <pc:sldMk cId="283876305" sldId="1881"/>
        </pc:sldMkLst>
        <pc:spChg chg="mod">
          <ac:chgData name="Cesar De la Torre" userId="f9c14db2e5fef70d" providerId="LiveId" clId="{9E8F3064-462D-4DF0-B71F-5EEAC00AF8CB}" dt="2018-09-27T18:03:14.703" v="2875" actId="114"/>
          <ac:spMkLst>
            <pc:docMk/>
            <pc:sldMk cId="283876305" sldId="1881"/>
            <ac:spMk id="3" creationId="{F7E3C0F7-B11E-4A0C-9573-D0C290F83B83}"/>
          </ac:spMkLst>
        </pc:spChg>
      </pc:sldChg>
      <pc:sldChg chg="modSp">
        <pc:chgData name="Cesar De la Torre" userId="f9c14db2e5fef70d" providerId="LiveId" clId="{9E8F3064-462D-4DF0-B71F-5EEAC00AF8CB}" dt="2018-09-26T00:34:40.122" v="2073" actId="20577"/>
        <pc:sldMkLst>
          <pc:docMk/>
          <pc:sldMk cId="1744986081" sldId="1886"/>
        </pc:sldMkLst>
        <pc:spChg chg="mod">
          <ac:chgData name="Cesar De la Torre" userId="f9c14db2e5fef70d" providerId="LiveId" clId="{9E8F3064-462D-4DF0-B71F-5EEAC00AF8CB}" dt="2018-09-26T00:34:40.122" v="2073" actId="20577"/>
          <ac:spMkLst>
            <pc:docMk/>
            <pc:sldMk cId="1744986081" sldId="1886"/>
            <ac:spMk id="75" creationId="{20F235E5-2D60-48AC-881F-D9F2612779D6}"/>
          </ac:spMkLst>
        </pc:spChg>
        <pc:grpChg chg="mod">
          <ac:chgData name="Cesar De la Torre" userId="f9c14db2e5fef70d" providerId="LiveId" clId="{9E8F3064-462D-4DF0-B71F-5EEAC00AF8CB}" dt="2018-09-25T02:43:13.279" v="1877" actId="1076"/>
          <ac:grpSpMkLst>
            <pc:docMk/>
            <pc:sldMk cId="1744986081" sldId="1886"/>
            <ac:grpSpMk id="88" creationId="{76F13E1B-A2FA-4013-8F56-98915FFE21D7}"/>
          </ac:grpSpMkLst>
        </pc:grpChg>
      </pc:sldChg>
      <pc:sldChg chg="addSp delSp modSp delAnim modAnim">
        <pc:chgData name="Cesar De la Torre" userId="f9c14db2e5fef70d" providerId="LiveId" clId="{9E8F3064-462D-4DF0-B71F-5EEAC00AF8CB}" dt="2018-09-26T01:44:15.520" v="2344" actId="2696"/>
        <pc:sldMkLst>
          <pc:docMk/>
          <pc:sldMk cId="1103041665" sldId="1887"/>
        </pc:sldMkLst>
        <pc:spChg chg="del topLvl">
          <ac:chgData name="Cesar De la Torre" userId="f9c14db2e5fef70d" providerId="LiveId" clId="{9E8F3064-462D-4DF0-B71F-5EEAC00AF8CB}" dt="2018-09-26T01:21:09.069" v="2272" actId="478"/>
          <ac:spMkLst>
            <pc:docMk/>
            <pc:sldMk cId="1103041665" sldId="1887"/>
            <ac:spMk id="71" creationId="{54B1C0A3-7548-4650-85C8-D496BF6D6E62}"/>
          </ac:spMkLst>
        </pc:spChg>
        <pc:spChg chg="del topLvl">
          <ac:chgData name="Cesar De la Torre" userId="f9c14db2e5fef70d" providerId="LiveId" clId="{9E8F3064-462D-4DF0-B71F-5EEAC00AF8CB}" dt="2018-09-26T01:21:06.583" v="2271" actId="478"/>
          <ac:spMkLst>
            <pc:docMk/>
            <pc:sldMk cId="1103041665" sldId="1887"/>
            <ac:spMk id="74" creationId="{7AD385AE-4638-4D6B-9CFB-FD071427E236}"/>
          </ac:spMkLst>
        </pc:spChg>
        <pc:spChg chg="mod">
          <ac:chgData name="Cesar De la Torre" userId="f9c14db2e5fef70d" providerId="LiveId" clId="{9E8F3064-462D-4DF0-B71F-5EEAC00AF8CB}" dt="2018-09-26T01:15:35.543" v="2253" actId="1076"/>
          <ac:spMkLst>
            <pc:docMk/>
            <pc:sldMk cId="1103041665" sldId="1887"/>
            <ac:spMk id="76" creationId="{00000000-0000-0000-0000-000000000000}"/>
          </ac:spMkLst>
        </pc:spChg>
        <pc:spChg chg="mod">
          <ac:chgData name="Cesar De la Torre" userId="f9c14db2e5fef70d" providerId="LiveId" clId="{9E8F3064-462D-4DF0-B71F-5EEAC00AF8CB}" dt="2018-09-26T01:15:35.543" v="2253" actId="1076"/>
          <ac:spMkLst>
            <pc:docMk/>
            <pc:sldMk cId="1103041665" sldId="1887"/>
            <ac:spMk id="77" creationId="{00000000-0000-0000-0000-000000000000}"/>
          </ac:spMkLst>
        </pc:spChg>
        <pc:spChg chg="del mod">
          <ac:chgData name="Cesar De la Torre" userId="f9c14db2e5fef70d" providerId="LiveId" clId="{9E8F3064-462D-4DF0-B71F-5EEAC00AF8CB}" dt="2018-09-26T01:15:39.789" v="2254" actId="478"/>
          <ac:spMkLst>
            <pc:docMk/>
            <pc:sldMk cId="1103041665" sldId="1887"/>
            <ac:spMk id="78" creationId="{00000000-0000-0000-0000-000000000000}"/>
          </ac:spMkLst>
        </pc:spChg>
        <pc:spChg chg="del topLvl">
          <ac:chgData name="Cesar De la Torre" userId="f9c14db2e5fef70d" providerId="LiveId" clId="{9E8F3064-462D-4DF0-B71F-5EEAC00AF8CB}" dt="2018-09-26T01:21:04.224" v="2270" actId="478"/>
          <ac:spMkLst>
            <pc:docMk/>
            <pc:sldMk cId="1103041665" sldId="1887"/>
            <ac:spMk id="80" creationId="{37C3FC84-C2BF-4CC4-B274-4D3A0F31E2A1}"/>
          </ac:spMkLst>
        </pc:spChg>
        <pc:grpChg chg="mod">
          <ac:chgData name="Cesar De la Torre" userId="f9c14db2e5fef70d" providerId="LiveId" clId="{9E8F3064-462D-4DF0-B71F-5EEAC00AF8CB}" dt="2018-09-26T01:15:11.452" v="2250" actId="1076"/>
          <ac:grpSpMkLst>
            <pc:docMk/>
            <pc:sldMk cId="1103041665" sldId="1887"/>
            <ac:grpSpMk id="7" creationId="{3CF7B01A-97E8-4BD5-AC5E-DDCA11902C34}"/>
          </ac:grpSpMkLst>
        </pc:grpChg>
        <pc:grpChg chg="add del mod">
          <ac:chgData name="Cesar De la Torre" userId="f9c14db2e5fef70d" providerId="LiveId" clId="{9E8F3064-462D-4DF0-B71F-5EEAC00AF8CB}" dt="2018-09-26T01:21:09.069" v="2272" actId="478"/>
          <ac:grpSpMkLst>
            <pc:docMk/>
            <pc:sldMk cId="1103041665" sldId="1887"/>
            <ac:grpSpMk id="69" creationId="{A82E2974-FDF4-462C-85F3-44A7F605221B}"/>
          </ac:grpSpMkLst>
        </pc:grpChg>
        <pc:grpChg chg="add del mod">
          <ac:chgData name="Cesar De la Torre" userId="f9c14db2e5fef70d" providerId="LiveId" clId="{9E8F3064-462D-4DF0-B71F-5EEAC00AF8CB}" dt="2018-09-26T01:21:06.583" v="2271" actId="478"/>
          <ac:grpSpMkLst>
            <pc:docMk/>
            <pc:sldMk cId="1103041665" sldId="1887"/>
            <ac:grpSpMk id="72" creationId="{3F9B1CAB-28EA-4463-BF91-ED427B5EC9D6}"/>
          </ac:grpSpMkLst>
        </pc:grpChg>
        <pc:grpChg chg="add del mod">
          <ac:chgData name="Cesar De la Torre" userId="f9c14db2e5fef70d" providerId="LiveId" clId="{9E8F3064-462D-4DF0-B71F-5EEAC00AF8CB}" dt="2018-09-26T01:21:04.224" v="2270" actId="478"/>
          <ac:grpSpMkLst>
            <pc:docMk/>
            <pc:sldMk cId="1103041665" sldId="1887"/>
            <ac:grpSpMk id="75" creationId="{3CA3B7FB-74BE-4674-9026-3D3DB8509949}"/>
          </ac:grpSpMkLst>
        </pc:grpChg>
        <pc:grpChg chg="mod">
          <ac:chgData name="Cesar De la Torre" userId="f9c14db2e5fef70d" providerId="LiveId" clId="{9E8F3064-462D-4DF0-B71F-5EEAC00AF8CB}" dt="2018-09-26T01:14:59.353" v="2248" actId="1076"/>
          <ac:grpSpMkLst>
            <pc:docMk/>
            <pc:sldMk cId="1103041665" sldId="1887"/>
            <ac:grpSpMk id="102" creationId="{CCDDE484-D901-4AC0-8251-A0514A914D3F}"/>
          </ac:grpSpMkLst>
        </pc:grpChg>
        <pc:grpChg chg="mod">
          <ac:chgData name="Cesar De la Torre" userId="f9c14db2e5fef70d" providerId="LiveId" clId="{9E8F3064-462D-4DF0-B71F-5EEAC00AF8CB}" dt="2018-09-26T01:15:07.634" v="2249" actId="1076"/>
          <ac:grpSpMkLst>
            <pc:docMk/>
            <pc:sldMk cId="1103041665" sldId="1887"/>
            <ac:grpSpMk id="105" creationId="{F9EFD751-C47B-4ECE-8F24-1FE4B7C8B556}"/>
          </ac:grpSpMkLst>
        </pc:grpChg>
        <pc:cxnChg chg="add del mod">
          <ac:chgData name="Cesar De la Torre" userId="f9c14db2e5fef70d" providerId="LiveId" clId="{9E8F3064-462D-4DF0-B71F-5EEAC00AF8CB}" dt="2018-09-26T01:20:44.156" v="2267" actId="478"/>
          <ac:cxnSpMkLst>
            <pc:docMk/>
            <pc:sldMk cId="1103041665" sldId="1887"/>
            <ac:cxnSpMk id="64" creationId="{8A4F14AC-ECB0-4977-ABE2-5A51D7B4A85F}"/>
          </ac:cxnSpMkLst>
        </pc:cxnChg>
        <pc:cxnChg chg="add del mod">
          <ac:chgData name="Cesar De la Torre" userId="f9c14db2e5fef70d" providerId="LiveId" clId="{9E8F3064-462D-4DF0-B71F-5EEAC00AF8CB}" dt="2018-09-26T01:20:44.156" v="2267" actId="478"/>
          <ac:cxnSpMkLst>
            <pc:docMk/>
            <pc:sldMk cId="1103041665" sldId="1887"/>
            <ac:cxnSpMk id="67" creationId="{5BE2B345-E04D-4BA8-A576-1FB0ADA4661E}"/>
          </ac:cxnSpMkLst>
        </pc:cxnChg>
        <pc:cxnChg chg="add del mod">
          <ac:chgData name="Cesar De la Torre" userId="f9c14db2e5fef70d" providerId="LiveId" clId="{9E8F3064-462D-4DF0-B71F-5EEAC00AF8CB}" dt="2018-09-26T01:20:44.156" v="2267" actId="478"/>
          <ac:cxnSpMkLst>
            <pc:docMk/>
            <pc:sldMk cId="1103041665" sldId="1887"/>
            <ac:cxnSpMk id="68" creationId="{3F4F6602-ED8F-418F-86A0-77C407FB3145}"/>
          </ac:cxnSpMkLst>
        </pc:cxnChg>
        <pc:cxnChg chg="del mod topLvl">
          <ac:chgData name="Cesar De la Torre" userId="f9c14db2e5fef70d" providerId="LiveId" clId="{9E8F3064-462D-4DF0-B71F-5EEAC00AF8CB}" dt="2018-09-26T01:24:04.544" v="2286" actId="478"/>
          <ac:cxnSpMkLst>
            <pc:docMk/>
            <pc:sldMk cId="1103041665" sldId="1887"/>
            <ac:cxnSpMk id="70" creationId="{328CFA25-7A25-4865-BE0E-4EC077050812}"/>
          </ac:cxnSpMkLst>
        </pc:cxnChg>
        <pc:cxnChg chg="mod topLvl">
          <ac:chgData name="Cesar De la Torre" userId="f9c14db2e5fef70d" providerId="LiveId" clId="{9E8F3064-462D-4DF0-B71F-5EEAC00AF8CB}" dt="2018-09-26T01:21:20.322" v="2275" actId="1076"/>
          <ac:cxnSpMkLst>
            <pc:docMk/>
            <pc:sldMk cId="1103041665" sldId="1887"/>
            <ac:cxnSpMk id="73" creationId="{DDA7F7E9-8CF5-4162-858C-430AC040441F}"/>
          </ac:cxnSpMkLst>
        </pc:cxnChg>
        <pc:cxnChg chg="del mod topLvl">
          <ac:chgData name="Cesar De la Torre" userId="f9c14db2e5fef70d" providerId="LiveId" clId="{9E8F3064-462D-4DF0-B71F-5EEAC00AF8CB}" dt="2018-09-26T01:24:02.779" v="2285" actId="478"/>
          <ac:cxnSpMkLst>
            <pc:docMk/>
            <pc:sldMk cId="1103041665" sldId="1887"/>
            <ac:cxnSpMk id="79" creationId="{373C1550-6822-4D00-9241-9BEECF68A4C7}"/>
          </ac:cxnSpMkLst>
        </pc:cxnChg>
        <pc:cxnChg chg="add mod">
          <ac:chgData name="Cesar De la Torre" userId="f9c14db2e5fef70d" providerId="LiveId" clId="{9E8F3064-462D-4DF0-B71F-5EEAC00AF8CB}" dt="2018-09-26T01:25:37.380" v="2291" actId="1076"/>
          <ac:cxnSpMkLst>
            <pc:docMk/>
            <pc:sldMk cId="1103041665" sldId="1887"/>
            <ac:cxnSpMk id="81" creationId="{A2A0BD2E-78B8-403B-9C67-F0F2CE33C2CF}"/>
          </ac:cxnSpMkLst>
        </pc:cxnChg>
        <pc:cxnChg chg="add mod">
          <ac:chgData name="Cesar De la Torre" userId="f9c14db2e5fef70d" providerId="LiveId" clId="{9E8F3064-462D-4DF0-B71F-5EEAC00AF8CB}" dt="2018-09-26T01:25:44.093" v="2293" actId="1076"/>
          <ac:cxnSpMkLst>
            <pc:docMk/>
            <pc:sldMk cId="1103041665" sldId="1887"/>
            <ac:cxnSpMk id="82" creationId="{3CA84577-280C-45E2-AEBE-9F48D2654425}"/>
          </ac:cxnSpMkLst>
        </pc:cxnChg>
        <pc:cxnChg chg="del mod">
          <ac:chgData name="Cesar De la Torre" userId="f9c14db2e5fef70d" providerId="LiveId" clId="{9E8F3064-462D-4DF0-B71F-5EEAC00AF8CB}" dt="2018-09-26T01:14:40.495" v="2246" actId="478"/>
          <ac:cxnSpMkLst>
            <pc:docMk/>
            <pc:sldMk cId="1103041665" sldId="1887"/>
            <ac:cxnSpMk id="147" creationId="{00000000-0000-0000-0000-000000000000}"/>
          </ac:cxnSpMkLst>
        </pc:cxnChg>
      </pc:sldChg>
      <pc:sldChg chg="addSp delSp modSp">
        <pc:chgData name="Cesar De la Torre" userId="f9c14db2e5fef70d" providerId="LiveId" clId="{9E8F3064-462D-4DF0-B71F-5EEAC00AF8CB}" dt="2018-09-18T18:56:35.220" v="413" actId="478"/>
        <pc:sldMkLst>
          <pc:docMk/>
          <pc:sldMk cId="2649205261" sldId="1893"/>
        </pc:sldMkLst>
        <pc:spChg chg="add del mod">
          <ac:chgData name="Cesar De la Torre" userId="f9c14db2e5fef70d" providerId="LiveId" clId="{9E8F3064-462D-4DF0-B71F-5EEAC00AF8CB}" dt="2018-09-18T18:56:32.158" v="412" actId="478"/>
          <ac:spMkLst>
            <pc:docMk/>
            <pc:sldMk cId="2649205261" sldId="1893"/>
            <ac:spMk id="3" creationId="{0223E533-3444-4642-934D-3E6FD85DF35E}"/>
          </ac:spMkLst>
        </pc:spChg>
        <pc:spChg chg="del">
          <ac:chgData name="Cesar De la Torre" userId="f9c14db2e5fef70d" providerId="LiveId" clId="{9E8F3064-462D-4DF0-B71F-5EEAC00AF8CB}" dt="2018-09-18T18:38:24.289" v="279" actId="478"/>
          <ac:spMkLst>
            <pc:docMk/>
            <pc:sldMk cId="2649205261" sldId="1893"/>
            <ac:spMk id="4" creationId="{43934403-9938-460B-A2B5-CE533B3F76F3}"/>
          </ac:spMkLst>
        </pc:spChg>
        <pc:spChg chg="add del mod">
          <ac:chgData name="Cesar De la Torre" userId="f9c14db2e5fef70d" providerId="LiveId" clId="{9E8F3064-462D-4DF0-B71F-5EEAC00AF8CB}" dt="2018-09-18T18:56:32.158" v="412" actId="478"/>
          <ac:spMkLst>
            <pc:docMk/>
            <pc:sldMk cId="2649205261" sldId="1893"/>
            <ac:spMk id="6" creationId="{F6DCC53C-712C-4F36-98B7-E8D64DE1D25E}"/>
          </ac:spMkLst>
        </pc:spChg>
        <pc:spChg chg="add del mod">
          <ac:chgData name="Cesar De la Torre" userId="f9c14db2e5fef70d" providerId="LiveId" clId="{9E8F3064-462D-4DF0-B71F-5EEAC00AF8CB}" dt="2018-09-18T18:56:35.220" v="413" actId="478"/>
          <ac:spMkLst>
            <pc:docMk/>
            <pc:sldMk cId="2649205261" sldId="1893"/>
            <ac:spMk id="7" creationId="{8047B8AC-241C-43B0-8611-CA8A5749B167}"/>
          </ac:spMkLst>
        </pc:spChg>
      </pc:sldChg>
      <pc:sldChg chg="addSp modSp">
        <pc:chgData name="Cesar De la Torre" userId="f9c14db2e5fef70d" providerId="LiveId" clId="{9E8F3064-462D-4DF0-B71F-5EEAC00AF8CB}" dt="2018-09-18T18:57:03.464" v="415" actId="2696"/>
        <pc:sldMkLst>
          <pc:docMk/>
          <pc:sldMk cId="2645843833" sldId="1894"/>
        </pc:sldMkLst>
        <pc:spChg chg="mod">
          <ac:chgData name="Cesar De la Torre" userId="f9c14db2e5fef70d" providerId="LiveId" clId="{9E8F3064-462D-4DF0-B71F-5EEAC00AF8CB}" dt="2018-09-18T18:57:02.190" v="414" actId="1076"/>
          <ac:spMkLst>
            <pc:docMk/>
            <pc:sldMk cId="2645843833" sldId="1894"/>
            <ac:spMk id="3" creationId="{900AE84B-2FA5-431F-8326-ABBFCB82495E}"/>
          </ac:spMkLst>
        </pc:spChg>
        <pc:spChg chg="add">
          <ac:chgData name="Cesar De la Torre" userId="f9c14db2e5fef70d" providerId="LiveId" clId="{9E8F3064-462D-4DF0-B71F-5EEAC00AF8CB}" dt="2018-09-18T18:57:03.464" v="415" actId="2696"/>
          <ac:spMkLst>
            <pc:docMk/>
            <pc:sldMk cId="2645843833" sldId="1894"/>
            <ac:spMk id="5" creationId="{AE678C34-1D5F-46D1-9BB0-71745878E60B}"/>
          </ac:spMkLst>
        </pc:spChg>
        <pc:spChg chg="add">
          <ac:chgData name="Cesar De la Torre" userId="f9c14db2e5fef70d" providerId="LiveId" clId="{9E8F3064-462D-4DF0-B71F-5EEAC00AF8CB}" dt="2018-09-18T18:57:03.464" v="415" actId="2696"/>
          <ac:spMkLst>
            <pc:docMk/>
            <pc:sldMk cId="2645843833" sldId="1894"/>
            <ac:spMk id="7" creationId="{36FE8E89-8E10-46BE-8BF6-3FBEF2860E66}"/>
          </ac:spMkLst>
        </pc:spChg>
        <pc:spChg chg="mod">
          <ac:chgData name="Cesar De la Torre" userId="f9c14db2e5fef70d" providerId="LiveId" clId="{9E8F3064-462D-4DF0-B71F-5EEAC00AF8CB}" dt="2018-09-18T18:57:02.190" v="414" actId="1076"/>
          <ac:spMkLst>
            <pc:docMk/>
            <pc:sldMk cId="2645843833" sldId="1894"/>
            <ac:spMk id="8" creationId="{264DCCE7-2A06-4D9C-9C30-729EB507E1FD}"/>
          </ac:spMkLst>
        </pc:spChg>
      </pc:sldChg>
      <pc:sldChg chg="addSp modSp ord">
        <pc:chgData name="Cesar De la Torre" userId="f9c14db2e5fef70d" providerId="LiveId" clId="{9E8F3064-462D-4DF0-B71F-5EEAC00AF8CB}" dt="2018-09-27T14:46:29.078" v="2868" actId="1076"/>
        <pc:sldMkLst>
          <pc:docMk/>
          <pc:sldMk cId="2198535341" sldId="1899"/>
        </pc:sldMkLst>
        <pc:spChg chg="add mod">
          <ac:chgData name="Cesar De la Torre" userId="f9c14db2e5fef70d" providerId="LiveId" clId="{9E8F3064-462D-4DF0-B71F-5EEAC00AF8CB}" dt="2018-09-18T19:01:07.432" v="618" actId="1076"/>
          <ac:spMkLst>
            <pc:docMk/>
            <pc:sldMk cId="2198535341" sldId="1899"/>
            <ac:spMk id="2" creationId="{55448964-2D5A-46DD-B6C3-CFDE8D87DF76}"/>
          </ac:spMkLst>
        </pc:spChg>
        <pc:spChg chg="add mod">
          <ac:chgData name="Cesar De la Torre" userId="f9c14db2e5fef70d" providerId="LiveId" clId="{9E8F3064-462D-4DF0-B71F-5EEAC00AF8CB}" dt="2018-09-27T14:46:24.875" v="2867" actId="1076"/>
          <ac:spMkLst>
            <pc:docMk/>
            <pc:sldMk cId="2198535341" sldId="1899"/>
            <ac:spMk id="11" creationId="{15F0A43D-A135-4AE5-BB1F-AE5A870B4FE8}"/>
          </ac:spMkLst>
        </pc:spChg>
        <pc:spChg chg="mod">
          <ac:chgData name="Cesar De la Torre" userId="f9c14db2e5fef70d" providerId="LiveId" clId="{9E8F3064-462D-4DF0-B71F-5EEAC00AF8CB}" dt="2018-09-18T19:00:17.874" v="560" actId="20577"/>
          <ac:spMkLst>
            <pc:docMk/>
            <pc:sldMk cId="2198535341" sldId="1899"/>
            <ac:spMk id="16" creationId="{00000000-0000-0000-0000-000000000000}"/>
          </ac:spMkLst>
        </pc:spChg>
        <pc:spChg chg="mod">
          <ac:chgData name="Cesar De la Torre" userId="f9c14db2e5fef70d" providerId="LiveId" clId="{9E8F3064-462D-4DF0-B71F-5EEAC00AF8CB}" dt="2018-09-27T14:46:29.078" v="2868" actId="1076"/>
          <ac:spMkLst>
            <pc:docMk/>
            <pc:sldMk cId="2198535341" sldId="1899"/>
            <ac:spMk id="18" creationId="{69B0A520-713A-47F7-B9EA-7DF68C573644}"/>
          </ac:spMkLst>
        </pc:spChg>
        <pc:spChg chg="mod">
          <ac:chgData name="Cesar De la Torre" userId="f9c14db2e5fef70d" providerId="LiveId" clId="{9E8F3064-462D-4DF0-B71F-5EEAC00AF8CB}" dt="2018-09-18T19:00:29.245" v="562" actId="1076"/>
          <ac:spMkLst>
            <pc:docMk/>
            <pc:sldMk cId="2198535341" sldId="1899"/>
            <ac:spMk id="25" creationId="{FCEA1E84-AF43-4C45-B466-E584CC45DFFD}"/>
          </ac:spMkLst>
        </pc:spChg>
        <pc:grpChg chg="mod">
          <ac:chgData name="Cesar De la Torre" userId="f9c14db2e5fef70d" providerId="LiveId" clId="{9E8F3064-462D-4DF0-B71F-5EEAC00AF8CB}" dt="2018-09-18T19:01:18.413" v="620" actId="1076"/>
          <ac:grpSpMkLst>
            <pc:docMk/>
            <pc:sldMk cId="2198535341" sldId="1899"/>
            <ac:grpSpMk id="20" creationId="{C91EAC80-85AE-4D9C-9C21-82B06E696D28}"/>
          </ac:grpSpMkLst>
        </pc:grpChg>
      </pc:sldChg>
      <pc:sldChg chg="addSp delSp modSp">
        <pc:chgData name="Cesar De la Torre" userId="f9c14db2e5fef70d" providerId="LiveId" clId="{9E8F3064-462D-4DF0-B71F-5EEAC00AF8CB}" dt="2018-09-24T02:37:47.471" v="1857" actId="20577"/>
        <pc:sldMkLst>
          <pc:docMk/>
          <pc:sldMk cId="2542350376" sldId="1914"/>
        </pc:sldMkLst>
        <pc:spChg chg="mod">
          <ac:chgData name="Cesar De la Torre" userId="f9c14db2e5fef70d" providerId="LiveId" clId="{9E8F3064-462D-4DF0-B71F-5EEAC00AF8CB}" dt="2018-09-24T02:37:47.471" v="1857" actId="20577"/>
          <ac:spMkLst>
            <pc:docMk/>
            <pc:sldMk cId="2542350376" sldId="1914"/>
            <ac:spMk id="2" creationId="{B6F899DC-7734-431C-A101-87A23A7DCC04}"/>
          </ac:spMkLst>
        </pc:spChg>
        <pc:spChg chg="del">
          <ac:chgData name="Cesar De la Torre" userId="f9c14db2e5fef70d" providerId="LiveId" clId="{9E8F3064-462D-4DF0-B71F-5EEAC00AF8CB}" dt="2018-09-24T02:29:37.599" v="1825" actId="478"/>
          <ac:spMkLst>
            <pc:docMk/>
            <pc:sldMk cId="2542350376" sldId="1914"/>
            <ac:spMk id="3" creationId="{00000000-0000-0000-0000-000000000000}"/>
          </ac:spMkLst>
        </pc:spChg>
        <pc:spChg chg="add del mod">
          <ac:chgData name="Cesar De la Torre" userId="f9c14db2e5fef70d" providerId="LiveId" clId="{9E8F3064-462D-4DF0-B71F-5EEAC00AF8CB}" dt="2018-09-24T02:29:40.462" v="1826" actId="478"/>
          <ac:spMkLst>
            <pc:docMk/>
            <pc:sldMk cId="2542350376" sldId="1914"/>
            <ac:spMk id="5" creationId="{30404A81-9881-4685-AE0B-41D329A255AE}"/>
          </ac:spMkLst>
        </pc:spChg>
        <pc:spChg chg="mod">
          <ac:chgData name="Cesar De la Torre" userId="f9c14db2e5fef70d" providerId="LiveId" clId="{9E8F3064-462D-4DF0-B71F-5EEAC00AF8CB}" dt="2018-09-24T02:30:36.441" v="1847" actId="1076"/>
          <ac:spMkLst>
            <pc:docMk/>
            <pc:sldMk cId="2542350376" sldId="1914"/>
            <ac:spMk id="10" creationId="{3FC69F16-9361-4BDE-B545-98BF8F83EB73}"/>
          </ac:spMkLst>
        </pc:spChg>
        <pc:picChg chg="mod">
          <ac:chgData name="Cesar De la Torre" userId="f9c14db2e5fef70d" providerId="LiveId" clId="{9E8F3064-462D-4DF0-B71F-5EEAC00AF8CB}" dt="2018-09-24T02:30:42.143" v="1848" actId="1076"/>
          <ac:picMkLst>
            <pc:docMk/>
            <pc:sldMk cId="2542350376" sldId="1914"/>
            <ac:picMk id="11" creationId="{5AC026FC-FA3B-436E-A93F-B23B38C01450}"/>
          </ac:picMkLst>
        </pc:picChg>
        <pc:picChg chg="mod">
          <ac:chgData name="Cesar De la Torre" userId="f9c14db2e5fef70d" providerId="LiveId" clId="{9E8F3064-462D-4DF0-B71F-5EEAC00AF8CB}" dt="2018-09-24T02:30:54.104" v="1849" actId="1076"/>
          <ac:picMkLst>
            <pc:docMk/>
            <pc:sldMk cId="2542350376" sldId="1914"/>
            <ac:picMk id="12" creationId="{C11498A6-916A-4F38-BF01-E575EBD53B98}"/>
          </ac:picMkLst>
        </pc:picChg>
      </pc:sldChg>
      <pc:sldChg chg="addSp modSp">
        <pc:chgData name="Cesar De la Torre" userId="f9c14db2e5fef70d" providerId="LiveId" clId="{9E8F3064-462D-4DF0-B71F-5EEAC00AF8CB}" dt="2018-09-27T14:08:27.130" v="2639" actId="20577"/>
        <pc:sldMkLst>
          <pc:docMk/>
          <pc:sldMk cId="2728336981" sldId="1915"/>
        </pc:sldMkLst>
        <pc:spChg chg="mod">
          <ac:chgData name="Cesar De la Torre" userId="f9c14db2e5fef70d" providerId="LiveId" clId="{9E8F3064-462D-4DF0-B71F-5EEAC00AF8CB}" dt="2018-09-24T02:00:41.620" v="1736" actId="20577"/>
          <ac:spMkLst>
            <pc:docMk/>
            <pc:sldMk cId="2728336981" sldId="1915"/>
            <ac:spMk id="2" creationId="{A9F23DC5-DB53-4A4B-A2FF-9B2529A99BC2}"/>
          </ac:spMkLst>
        </pc:spChg>
        <pc:spChg chg="mod">
          <ac:chgData name="Cesar De la Torre" userId="f9c14db2e5fef70d" providerId="LiveId" clId="{9E8F3064-462D-4DF0-B71F-5EEAC00AF8CB}" dt="2018-09-27T14:08:27.130" v="2639" actId="20577"/>
          <ac:spMkLst>
            <pc:docMk/>
            <pc:sldMk cId="2728336981" sldId="1915"/>
            <ac:spMk id="3" creationId="{97BDB39C-4BB9-4A2E-91D2-23B66D35EA5E}"/>
          </ac:spMkLst>
        </pc:spChg>
        <pc:spChg chg="add mod">
          <ac:chgData name="Cesar De la Torre" userId="f9c14db2e5fef70d" providerId="LiveId" clId="{9E8F3064-462D-4DF0-B71F-5EEAC00AF8CB}" dt="2018-09-24T02:33:43.872" v="1852" actId="20577"/>
          <ac:spMkLst>
            <pc:docMk/>
            <pc:sldMk cId="2728336981" sldId="1915"/>
            <ac:spMk id="4" creationId="{748BC163-B9ED-42A0-97E2-2918242687B2}"/>
          </ac:spMkLst>
        </pc:spChg>
      </pc:sldChg>
      <pc:sldChg chg="modSp">
        <pc:chgData name="Cesar De la Torre" userId="f9c14db2e5fef70d" providerId="LiveId" clId="{9E8F3064-462D-4DF0-B71F-5EEAC00AF8CB}" dt="2018-09-26T01:09:52.011" v="2234" actId="20577"/>
        <pc:sldMkLst>
          <pc:docMk/>
          <pc:sldMk cId="543909042" sldId="1916"/>
        </pc:sldMkLst>
        <pc:spChg chg="mod">
          <ac:chgData name="Cesar De la Torre" userId="f9c14db2e5fef70d" providerId="LiveId" clId="{9E8F3064-462D-4DF0-B71F-5EEAC00AF8CB}" dt="2018-09-26T01:09:52.011" v="2234" actId="20577"/>
          <ac:spMkLst>
            <pc:docMk/>
            <pc:sldMk cId="543909042" sldId="1916"/>
            <ac:spMk id="3" creationId="{98AAB595-3E55-4CEC-BFC5-C86FA01257D9}"/>
          </ac:spMkLst>
        </pc:spChg>
      </pc:sldChg>
      <pc:sldChg chg="modSp modNotesTx">
        <pc:chgData name="Cesar De la Torre" userId="f9c14db2e5fef70d" providerId="LiveId" clId="{9E8F3064-462D-4DF0-B71F-5EEAC00AF8CB}" dt="2018-09-26T21:07:30.304" v="2578" actId="20577"/>
        <pc:sldMkLst>
          <pc:docMk/>
          <pc:sldMk cId="3079479959" sldId="1917"/>
        </pc:sldMkLst>
        <pc:spChg chg="mod">
          <ac:chgData name="Cesar De la Torre" userId="f9c14db2e5fef70d" providerId="LiveId" clId="{9E8F3064-462D-4DF0-B71F-5EEAC00AF8CB}" dt="2018-09-26T21:07:30.304" v="2578" actId="20577"/>
          <ac:spMkLst>
            <pc:docMk/>
            <pc:sldMk cId="3079479959" sldId="1917"/>
            <ac:spMk id="4" creationId="{6E8F81AE-3E19-4A9C-BCBB-182BEB21C92F}"/>
          </ac:spMkLst>
        </pc:spChg>
      </pc:sldChg>
      <pc:sldChg chg="modSp">
        <pc:chgData name="Cesar De la Torre" userId="f9c14db2e5fef70d" providerId="LiveId" clId="{9E8F3064-462D-4DF0-B71F-5EEAC00AF8CB}" dt="2018-09-28T12:53:52.629" v="3354" actId="14100"/>
        <pc:sldMkLst>
          <pc:docMk/>
          <pc:sldMk cId="1564869528" sldId="1918"/>
        </pc:sldMkLst>
        <pc:spChg chg="mod">
          <ac:chgData name="Cesar De la Torre" userId="f9c14db2e5fef70d" providerId="LiveId" clId="{9E8F3064-462D-4DF0-B71F-5EEAC00AF8CB}" dt="2018-09-28T12:53:52.629" v="3354" actId="14100"/>
          <ac:spMkLst>
            <pc:docMk/>
            <pc:sldMk cId="1564869528" sldId="1918"/>
            <ac:spMk id="100" creationId="{00000000-0000-0000-0000-000000000000}"/>
          </ac:spMkLst>
        </pc:spChg>
      </pc:sldChg>
      <pc:sldChg chg="addSp delSp modSp">
        <pc:chgData name="Cesar De la Torre" userId="f9c14db2e5fef70d" providerId="LiveId" clId="{9E8F3064-462D-4DF0-B71F-5EEAC00AF8CB}" dt="2018-09-27T14:33:56.424" v="2672" actId="478"/>
        <pc:sldMkLst>
          <pc:docMk/>
          <pc:sldMk cId="1590204911" sldId="1919"/>
        </pc:sldMkLst>
        <pc:spChg chg="add del mod">
          <ac:chgData name="Cesar De la Torre" userId="f9c14db2e5fef70d" providerId="LiveId" clId="{9E8F3064-462D-4DF0-B71F-5EEAC00AF8CB}" dt="2018-09-27T14:33:56.424" v="2672" actId="478"/>
          <ac:spMkLst>
            <pc:docMk/>
            <pc:sldMk cId="1590204911" sldId="1919"/>
            <ac:spMk id="34" creationId="{8A08210D-B273-4E22-AD28-B387971F8540}"/>
          </ac:spMkLst>
        </pc:spChg>
        <pc:graphicFrameChg chg="mod modGraphic">
          <ac:chgData name="Cesar De la Torre" userId="f9c14db2e5fef70d" providerId="LiveId" clId="{9E8F3064-462D-4DF0-B71F-5EEAC00AF8CB}" dt="2018-09-26T01:50:39.738" v="2375" actId="20577"/>
          <ac:graphicFrameMkLst>
            <pc:docMk/>
            <pc:sldMk cId="1590204911" sldId="1919"/>
            <ac:graphicFrameMk id="7" creationId="{00000000-0000-0000-0000-000000000000}"/>
          </ac:graphicFrameMkLst>
        </pc:graphicFrameChg>
      </pc:sldChg>
      <pc:sldChg chg="modTransition">
        <pc:chgData name="Cesar De la Torre" userId="f9c14db2e5fef70d" providerId="LiveId" clId="{9E8F3064-462D-4DF0-B71F-5EEAC00AF8CB}" dt="2018-09-24T02:31:56.233" v="1850" actId="20577"/>
        <pc:sldMkLst>
          <pc:docMk/>
          <pc:sldMk cId="2327574379" sldId="1920"/>
        </pc:sldMkLst>
      </pc:sldChg>
      <pc:sldChg chg="modTransition">
        <pc:chgData name="Cesar De la Torre" userId="f9c14db2e5fef70d" providerId="LiveId" clId="{9E8F3064-462D-4DF0-B71F-5EEAC00AF8CB}" dt="2018-09-24T02:31:56.233" v="1850" actId="20577"/>
        <pc:sldMkLst>
          <pc:docMk/>
          <pc:sldMk cId="3854983201" sldId="1921"/>
        </pc:sldMkLst>
      </pc:sldChg>
      <pc:sldChg chg="modTransition">
        <pc:chgData name="Cesar De la Torre" userId="f9c14db2e5fef70d" providerId="LiveId" clId="{9E8F3064-462D-4DF0-B71F-5EEAC00AF8CB}" dt="2018-09-24T02:31:56.233" v="1850" actId="20577"/>
        <pc:sldMkLst>
          <pc:docMk/>
          <pc:sldMk cId="184929163" sldId="1922"/>
        </pc:sldMkLst>
      </pc:sldChg>
      <pc:sldChg chg="modTransition">
        <pc:chgData name="Cesar De la Torre" userId="f9c14db2e5fef70d" providerId="LiveId" clId="{9E8F3064-462D-4DF0-B71F-5EEAC00AF8CB}" dt="2018-09-24T02:31:56.233" v="1850" actId="20577"/>
        <pc:sldMkLst>
          <pc:docMk/>
          <pc:sldMk cId="3838240288" sldId="1923"/>
        </pc:sldMkLst>
      </pc:sldChg>
      <pc:sldChg chg="modTransition">
        <pc:chgData name="Cesar De la Torre" userId="f9c14db2e5fef70d" providerId="LiveId" clId="{9E8F3064-462D-4DF0-B71F-5EEAC00AF8CB}" dt="2018-09-24T02:31:56.233" v="1850" actId="20577"/>
        <pc:sldMkLst>
          <pc:docMk/>
          <pc:sldMk cId="4064404942" sldId="1924"/>
        </pc:sldMkLst>
      </pc:sldChg>
      <pc:sldChg chg="modTransition">
        <pc:chgData name="Cesar De la Torre" userId="f9c14db2e5fef70d" providerId="LiveId" clId="{9E8F3064-462D-4DF0-B71F-5EEAC00AF8CB}" dt="2018-09-24T02:31:56.233" v="1850" actId="20577"/>
        <pc:sldMkLst>
          <pc:docMk/>
          <pc:sldMk cId="2073328197" sldId="1925"/>
        </pc:sldMkLst>
      </pc:sldChg>
      <pc:sldChg chg="modTransition">
        <pc:chgData name="Cesar De la Torre" userId="f9c14db2e5fef70d" providerId="LiveId" clId="{9E8F3064-462D-4DF0-B71F-5EEAC00AF8CB}" dt="2018-09-24T02:31:56.233" v="1850" actId="20577"/>
        <pc:sldMkLst>
          <pc:docMk/>
          <pc:sldMk cId="951261191" sldId="1926"/>
        </pc:sldMkLst>
      </pc:sldChg>
      <pc:sldChg chg="modTransition">
        <pc:chgData name="Cesar De la Torre" userId="f9c14db2e5fef70d" providerId="LiveId" clId="{9E8F3064-462D-4DF0-B71F-5EEAC00AF8CB}" dt="2018-09-24T02:31:56.233" v="1850" actId="20577"/>
        <pc:sldMkLst>
          <pc:docMk/>
          <pc:sldMk cId="2467182312" sldId="1927"/>
        </pc:sldMkLst>
      </pc:sldChg>
      <pc:sldChg chg="modTransition">
        <pc:chgData name="Cesar De la Torre" userId="f9c14db2e5fef70d" providerId="LiveId" clId="{9E8F3064-462D-4DF0-B71F-5EEAC00AF8CB}" dt="2018-09-24T02:31:56.233" v="1850" actId="20577"/>
        <pc:sldMkLst>
          <pc:docMk/>
          <pc:sldMk cId="2560085536" sldId="1928"/>
        </pc:sldMkLst>
      </pc:sldChg>
      <pc:sldChg chg="modTransition">
        <pc:chgData name="Cesar De la Torre" userId="f9c14db2e5fef70d" providerId="LiveId" clId="{9E8F3064-462D-4DF0-B71F-5EEAC00AF8CB}" dt="2018-09-24T02:31:56.233" v="1850" actId="20577"/>
        <pc:sldMkLst>
          <pc:docMk/>
          <pc:sldMk cId="630275727" sldId="1929"/>
        </pc:sldMkLst>
      </pc:sldChg>
      <pc:sldChg chg="modTransition">
        <pc:chgData name="Cesar De la Torre" userId="f9c14db2e5fef70d" providerId="LiveId" clId="{9E8F3064-462D-4DF0-B71F-5EEAC00AF8CB}" dt="2018-09-24T02:31:56.233" v="1850" actId="20577"/>
        <pc:sldMkLst>
          <pc:docMk/>
          <pc:sldMk cId="1456775585" sldId="1930"/>
        </pc:sldMkLst>
      </pc:sldChg>
      <pc:sldChg chg="modTransition">
        <pc:chgData name="Cesar De la Torre" userId="f9c14db2e5fef70d" providerId="LiveId" clId="{9E8F3064-462D-4DF0-B71F-5EEAC00AF8CB}" dt="2018-09-24T02:31:56.233" v="1850" actId="20577"/>
        <pc:sldMkLst>
          <pc:docMk/>
          <pc:sldMk cId="1637498254" sldId="1931"/>
        </pc:sldMkLst>
      </pc:sldChg>
      <pc:sldChg chg="modTransition">
        <pc:chgData name="Cesar De la Torre" userId="f9c14db2e5fef70d" providerId="LiveId" clId="{9E8F3064-462D-4DF0-B71F-5EEAC00AF8CB}" dt="2018-09-24T02:31:56.233" v="1850" actId="20577"/>
        <pc:sldMkLst>
          <pc:docMk/>
          <pc:sldMk cId="1257429947" sldId="1932"/>
        </pc:sldMkLst>
      </pc:sldChg>
      <pc:sldChg chg="modTransition">
        <pc:chgData name="Cesar De la Torre" userId="f9c14db2e5fef70d" providerId="LiveId" clId="{9E8F3064-462D-4DF0-B71F-5EEAC00AF8CB}" dt="2018-09-24T02:31:56.233" v="1850" actId="20577"/>
        <pc:sldMkLst>
          <pc:docMk/>
          <pc:sldMk cId="2806622862" sldId="1933"/>
        </pc:sldMkLst>
      </pc:sldChg>
      <pc:sldChg chg="modTransition">
        <pc:chgData name="Cesar De la Torre" userId="f9c14db2e5fef70d" providerId="LiveId" clId="{9E8F3064-462D-4DF0-B71F-5EEAC00AF8CB}" dt="2018-09-24T02:31:56.233" v="1850" actId="20577"/>
        <pc:sldMkLst>
          <pc:docMk/>
          <pc:sldMk cId="4078825213" sldId="1934"/>
        </pc:sldMkLst>
      </pc:sldChg>
      <pc:sldChg chg="modTransition">
        <pc:chgData name="Cesar De la Torre" userId="f9c14db2e5fef70d" providerId="LiveId" clId="{9E8F3064-462D-4DF0-B71F-5EEAC00AF8CB}" dt="2018-09-24T02:31:56.233" v="1850" actId="20577"/>
        <pc:sldMkLst>
          <pc:docMk/>
          <pc:sldMk cId="1800341112" sldId="1936"/>
        </pc:sldMkLst>
      </pc:sldChg>
      <pc:sldChg chg="modTransition">
        <pc:chgData name="Cesar De la Torre" userId="f9c14db2e5fef70d" providerId="LiveId" clId="{9E8F3064-462D-4DF0-B71F-5EEAC00AF8CB}" dt="2018-09-24T02:31:56.233" v="1850" actId="20577"/>
        <pc:sldMkLst>
          <pc:docMk/>
          <pc:sldMk cId="2570977385" sldId="1937"/>
        </pc:sldMkLst>
      </pc:sldChg>
      <pc:sldChg chg="modTransition">
        <pc:chgData name="Cesar De la Torre" userId="f9c14db2e5fef70d" providerId="LiveId" clId="{9E8F3064-462D-4DF0-B71F-5EEAC00AF8CB}" dt="2018-09-24T02:31:56.233" v="1850" actId="20577"/>
        <pc:sldMkLst>
          <pc:docMk/>
          <pc:sldMk cId="1178348146" sldId="1938"/>
        </pc:sldMkLst>
      </pc:sldChg>
      <pc:sldChg chg="modTransition">
        <pc:chgData name="Cesar De la Torre" userId="f9c14db2e5fef70d" providerId="LiveId" clId="{9E8F3064-462D-4DF0-B71F-5EEAC00AF8CB}" dt="2018-09-24T02:31:56.233" v="1850" actId="20577"/>
        <pc:sldMkLst>
          <pc:docMk/>
          <pc:sldMk cId="2998195226" sldId="1939"/>
        </pc:sldMkLst>
      </pc:sldChg>
      <pc:sldChg chg="modTransition">
        <pc:chgData name="Cesar De la Torre" userId="f9c14db2e5fef70d" providerId="LiveId" clId="{9E8F3064-462D-4DF0-B71F-5EEAC00AF8CB}" dt="2018-09-24T02:31:56.233" v="1850" actId="20577"/>
        <pc:sldMkLst>
          <pc:docMk/>
          <pc:sldMk cId="1160267796" sldId="1940"/>
        </pc:sldMkLst>
      </pc:sldChg>
      <pc:sldChg chg="modTransition">
        <pc:chgData name="Cesar De la Torre" userId="f9c14db2e5fef70d" providerId="LiveId" clId="{9E8F3064-462D-4DF0-B71F-5EEAC00AF8CB}" dt="2018-09-24T02:31:56.233" v="1850" actId="20577"/>
        <pc:sldMkLst>
          <pc:docMk/>
          <pc:sldMk cId="2390723546" sldId="1941"/>
        </pc:sldMkLst>
      </pc:sldChg>
      <pc:sldChg chg="modTransition">
        <pc:chgData name="Cesar De la Torre" userId="f9c14db2e5fef70d" providerId="LiveId" clId="{9E8F3064-462D-4DF0-B71F-5EEAC00AF8CB}" dt="2018-09-24T02:31:56.233" v="1850" actId="20577"/>
        <pc:sldMkLst>
          <pc:docMk/>
          <pc:sldMk cId="3517187410" sldId="1942"/>
        </pc:sldMkLst>
      </pc:sldChg>
      <pc:sldChg chg="modTransition">
        <pc:chgData name="Cesar De la Torre" userId="f9c14db2e5fef70d" providerId="LiveId" clId="{9E8F3064-462D-4DF0-B71F-5EEAC00AF8CB}" dt="2018-09-24T02:31:56.233" v="1850" actId="20577"/>
        <pc:sldMkLst>
          <pc:docMk/>
          <pc:sldMk cId="2921839275" sldId="1943"/>
        </pc:sldMkLst>
      </pc:sldChg>
      <pc:sldChg chg="modTransition">
        <pc:chgData name="Cesar De la Torre" userId="f9c14db2e5fef70d" providerId="LiveId" clId="{9E8F3064-462D-4DF0-B71F-5EEAC00AF8CB}" dt="2018-09-24T02:31:56.233" v="1850" actId="20577"/>
        <pc:sldMkLst>
          <pc:docMk/>
          <pc:sldMk cId="3246429296" sldId="1944"/>
        </pc:sldMkLst>
      </pc:sldChg>
      <pc:sldChg chg="modTransition">
        <pc:chgData name="Cesar De la Torre" userId="f9c14db2e5fef70d" providerId="LiveId" clId="{9E8F3064-462D-4DF0-B71F-5EEAC00AF8CB}" dt="2018-09-24T02:31:56.233" v="1850" actId="20577"/>
        <pc:sldMkLst>
          <pc:docMk/>
          <pc:sldMk cId="3414050438" sldId="1945"/>
        </pc:sldMkLst>
      </pc:sldChg>
      <pc:sldChg chg="modTransition">
        <pc:chgData name="Cesar De la Torre" userId="f9c14db2e5fef70d" providerId="LiveId" clId="{9E8F3064-462D-4DF0-B71F-5EEAC00AF8CB}" dt="2018-09-24T02:31:56.233" v="1850" actId="20577"/>
        <pc:sldMkLst>
          <pc:docMk/>
          <pc:sldMk cId="4047430506" sldId="1946"/>
        </pc:sldMkLst>
      </pc:sldChg>
      <pc:sldChg chg="modTransition">
        <pc:chgData name="Cesar De la Torre" userId="f9c14db2e5fef70d" providerId="LiveId" clId="{9E8F3064-462D-4DF0-B71F-5EEAC00AF8CB}" dt="2018-09-24T02:31:56.233" v="1850" actId="20577"/>
        <pc:sldMkLst>
          <pc:docMk/>
          <pc:sldMk cId="1399770260" sldId="1947"/>
        </pc:sldMkLst>
      </pc:sldChg>
      <pc:sldChg chg="modTransition">
        <pc:chgData name="Cesar De la Torre" userId="f9c14db2e5fef70d" providerId="LiveId" clId="{9E8F3064-462D-4DF0-B71F-5EEAC00AF8CB}" dt="2018-09-24T02:31:56.233" v="1850" actId="20577"/>
        <pc:sldMkLst>
          <pc:docMk/>
          <pc:sldMk cId="2512517448" sldId="1948"/>
        </pc:sldMkLst>
      </pc:sldChg>
      <pc:sldChg chg="modTransition">
        <pc:chgData name="Cesar De la Torre" userId="f9c14db2e5fef70d" providerId="LiveId" clId="{9E8F3064-462D-4DF0-B71F-5EEAC00AF8CB}" dt="2018-09-24T02:31:56.233" v="1850" actId="20577"/>
        <pc:sldMkLst>
          <pc:docMk/>
          <pc:sldMk cId="330430131" sldId="1949"/>
        </pc:sldMkLst>
      </pc:sldChg>
      <pc:sldChg chg="modTransition">
        <pc:chgData name="Cesar De la Torre" userId="f9c14db2e5fef70d" providerId="LiveId" clId="{9E8F3064-462D-4DF0-B71F-5EEAC00AF8CB}" dt="2018-09-24T02:31:56.233" v="1850" actId="20577"/>
        <pc:sldMkLst>
          <pc:docMk/>
          <pc:sldMk cId="1699571443" sldId="1950"/>
        </pc:sldMkLst>
      </pc:sldChg>
      <pc:sldChg chg="modTransition">
        <pc:chgData name="Cesar De la Torre" userId="f9c14db2e5fef70d" providerId="LiveId" clId="{9E8F3064-462D-4DF0-B71F-5EEAC00AF8CB}" dt="2018-09-24T02:31:56.233" v="1850" actId="20577"/>
        <pc:sldMkLst>
          <pc:docMk/>
          <pc:sldMk cId="259633402" sldId="1951"/>
        </pc:sldMkLst>
      </pc:sldChg>
      <pc:sldChg chg="modTransition">
        <pc:chgData name="Cesar De la Torre" userId="f9c14db2e5fef70d" providerId="LiveId" clId="{9E8F3064-462D-4DF0-B71F-5EEAC00AF8CB}" dt="2018-09-24T02:31:56.233" v="1850" actId="20577"/>
        <pc:sldMkLst>
          <pc:docMk/>
          <pc:sldMk cId="4139978046" sldId="1952"/>
        </pc:sldMkLst>
      </pc:sldChg>
      <pc:sldChg chg="modTransition">
        <pc:chgData name="Cesar De la Torre" userId="f9c14db2e5fef70d" providerId="LiveId" clId="{9E8F3064-462D-4DF0-B71F-5EEAC00AF8CB}" dt="2018-09-24T02:31:56.233" v="1850" actId="20577"/>
        <pc:sldMkLst>
          <pc:docMk/>
          <pc:sldMk cId="1878899758" sldId="1953"/>
        </pc:sldMkLst>
      </pc:sldChg>
      <pc:sldChg chg="modTransition">
        <pc:chgData name="Cesar De la Torre" userId="f9c14db2e5fef70d" providerId="LiveId" clId="{9E8F3064-462D-4DF0-B71F-5EEAC00AF8CB}" dt="2018-09-24T02:31:56.233" v="1850" actId="20577"/>
        <pc:sldMkLst>
          <pc:docMk/>
          <pc:sldMk cId="864830976" sldId="1954"/>
        </pc:sldMkLst>
      </pc:sldChg>
      <pc:sldChg chg="modTransition">
        <pc:chgData name="Cesar De la Torre" userId="f9c14db2e5fef70d" providerId="LiveId" clId="{9E8F3064-462D-4DF0-B71F-5EEAC00AF8CB}" dt="2018-09-24T02:31:56.233" v="1850" actId="20577"/>
        <pc:sldMkLst>
          <pc:docMk/>
          <pc:sldMk cId="3952319139" sldId="1955"/>
        </pc:sldMkLst>
      </pc:sldChg>
      <pc:sldChg chg="modTransition">
        <pc:chgData name="Cesar De la Torre" userId="f9c14db2e5fef70d" providerId="LiveId" clId="{9E8F3064-462D-4DF0-B71F-5EEAC00AF8CB}" dt="2018-09-24T02:31:56.233" v="1850" actId="20577"/>
        <pc:sldMkLst>
          <pc:docMk/>
          <pc:sldMk cId="4210470897" sldId="1956"/>
        </pc:sldMkLst>
      </pc:sldChg>
      <pc:sldChg chg="modTransition">
        <pc:chgData name="Cesar De la Torre" userId="f9c14db2e5fef70d" providerId="LiveId" clId="{9E8F3064-462D-4DF0-B71F-5EEAC00AF8CB}" dt="2018-09-24T02:31:56.233" v="1850" actId="20577"/>
        <pc:sldMkLst>
          <pc:docMk/>
          <pc:sldMk cId="3285549209" sldId="1960"/>
        </pc:sldMkLst>
      </pc:sldChg>
      <pc:sldChg chg="modTransition">
        <pc:chgData name="Cesar De la Torre" userId="f9c14db2e5fef70d" providerId="LiveId" clId="{9E8F3064-462D-4DF0-B71F-5EEAC00AF8CB}" dt="2018-09-24T02:31:56.233" v="1850" actId="20577"/>
        <pc:sldMkLst>
          <pc:docMk/>
          <pc:sldMk cId="2595487545" sldId="1961"/>
        </pc:sldMkLst>
      </pc:sldChg>
      <pc:sldChg chg="modTransition">
        <pc:chgData name="Cesar De la Torre" userId="f9c14db2e5fef70d" providerId="LiveId" clId="{9E8F3064-462D-4DF0-B71F-5EEAC00AF8CB}" dt="2018-09-24T02:31:56.233" v="1850" actId="20577"/>
        <pc:sldMkLst>
          <pc:docMk/>
          <pc:sldMk cId="2969203766" sldId="1962"/>
        </pc:sldMkLst>
      </pc:sldChg>
      <pc:sldChg chg="modTransition">
        <pc:chgData name="Cesar De la Torre" userId="f9c14db2e5fef70d" providerId="LiveId" clId="{9E8F3064-462D-4DF0-B71F-5EEAC00AF8CB}" dt="2018-09-24T02:31:56.233" v="1850" actId="20577"/>
        <pc:sldMkLst>
          <pc:docMk/>
          <pc:sldMk cId="2194209162" sldId="1963"/>
        </pc:sldMkLst>
      </pc:sldChg>
      <pc:sldChg chg="modTransition">
        <pc:chgData name="Cesar De la Torre" userId="f9c14db2e5fef70d" providerId="LiveId" clId="{9E8F3064-462D-4DF0-B71F-5EEAC00AF8CB}" dt="2018-09-24T02:31:56.233" v="1850" actId="20577"/>
        <pc:sldMkLst>
          <pc:docMk/>
          <pc:sldMk cId="1554812806" sldId="1964"/>
        </pc:sldMkLst>
      </pc:sldChg>
      <pc:sldChg chg="addSp delSp modSp">
        <pc:chgData name="Cesar De la Torre" userId="f9c14db2e5fef70d" providerId="LiveId" clId="{9E8F3064-462D-4DF0-B71F-5EEAC00AF8CB}" dt="2018-09-24T02:28:40.021" v="1824" actId="20577"/>
        <pc:sldMkLst>
          <pc:docMk/>
          <pc:sldMk cId="618503327" sldId="1981"/>
        </pc:sldMkLst>
        <pc:spChg chg="mod">
          <ac:chgData name="Cesar De la Torre" userId="f9c14db2e5fef70d" providerId="LiveId" clId="{9E8F3064-462D-4DF0-B71F-5EEAC00AF8CB}" dt="2018-09-24T02:28:40.021" v="1824" actId="20577"/>
          <ac:spMkLst>
            <pc:docMk/>
            <pc:sldMk cId="618503327" sldId="1981"/>
            <ac:spMk id="22" creationId="{FC6BE01A-39DC-48FF-9422-5F9213F68872}"/>
          </ac:spMkLst>
        </pc:spChg>
        <pc:picChg chg="add">
          <ac:chgData name="Cesar De la Torre" userId="f9c14db2e5fef70d" providerId="LiveId" clId="{9E8F3064-462D-4DF0-B71F-5EEAC00AF8CB}" dt="2018-09-18T18:59:25.128" v="417" actId="2696"/>
          <ac:picMkLst>
            <pc:docMk/>
            <pc:sldMk cId="618503327" sldId="1981"/>
            <ac:picMk id="12" creationId="{F5EE6D3A-BED5-4DDA-9C66-0F9EB7D9C061}"/>
          </ac:picMkLst>
        </pc:picChg>
        <pc:picChg chg="del">
          <ac:chgData name="Cesar De la Torre" userId="f9c14db2e5fef70d" providerId="LiveId" clId="{9E8F3064-462D-4DF0-B71F-5EEAC00AF8CB}" dt="2018-09-18T18:58:49.650" v="416" actId="478"/>
          <ac:picMkLst>
            <pc:docMk/>
            <pc:sldMk cId="618503327" sldId="1981"/>
            <ac:picMk id="21" creationId="{ADC19C9E-CEDE-4090-8844-A5BECD6F8990}"/>
          </ac:picMkLst>
        </pc:picChg>
      </pc:sldChg>
      <pc:sldChg chg="addSp delSp modSp add delAnim modAnim modNotesTx">
        <pc:chgData name="Cesar De la Torre" userId="f9c14db2e5fef70d" providerId="LiveId" clId="{9E8F3064-462D-4DF0-B71F-5EEAC00AF8CB}" dt="2018-09-26T02:20:21.005" v="2524" actId="20577"/>
        <pc:sldMkLst>
          <pc:docMk/>
          <pc:sldMk cId="3288213957" sldId="1982"/>
        </pc:sldMkLst>
        <pc:spChg chg="mod">
          <ac:chgData name="Cesar De la Torre" userId="f9c14db2e5fef70d" providerId="LiveId" clId="{9E8F3064-462D-4DF0-B71F-5EEAC00AF8CB}" dt="2018-09-20T18:03:45.952" v="1280" actId="1076"/>
          <ac:spMkLst>
            <pc:docMk/>
            <pc:sldMk cId="3288213957" sldId="1982"/>
            <ac:spMk id="2" creationId="{11132178-4605-4E8F-AC38-D3B63D907342}"/>
          </ac:spMkLst>
        </pc:spChg>
        <pc:spChg chg="add mod">
          <ac:chgData name="Cesar De la Torre" userId="f9c14db2e5fef70d" providerId="LiveId" clId="{9E8F3064-462D-4DF0-B71F-5EEAC00AF8CB}" dt="2018-09-20T18:05:33.306" v="1338" actId="1036"/>
          <ac:spMkLst>
            <pc:docMk/>
            <pc:sldMk cId="3288213957" sldId="1982"/>
            <ac:spMk id="4" creationId="{E9460CDF-AABC-442D-B38C-2575AAE72CCF}"/>
          </ac:spMkLst>
        </pc:spChg>
        <pc:spChg chg="add del mod">
          <ac:chgData name="Cesar De la Torre" userId="f9c14db2e5fef70d" providerId="LiveId" clId="{9E8F3064-462D-4DF0-B71F-5EEAC00AF8CB}" dt="2018-09-20T17:48:30.310" v="904" actId="478"/>
          <ac:spMkLst>
            <pc:docMk/>
            <pc:sldMk cId="3288213957" sldId="1982"/>
            <ac:spMk id="5" creationId="{88954C73-CB08-42F6-922B-018DEE827C38}"/>
          </ac:spMkLst>
        </pc:spChg>
        <pc:spChg chg="add mod">
          <ac:chgData name="Cesar De la Torre" userId="f9c14db2e5fef70d" providerId="LiveId" clId="{9E8F3064-462D-4DF0-B71F-5EEAC00AF8CB}" dt="2018-09-20T18:05:33.306" v="1338" actId="1036"/>
          <ac:spMkLst>
            <pc:docMk/>
            <pc:sldMk cId="3288213957" sldId="1982"/>
            <ac:spMk id="6" creationId="{323A75F2-4099-41E8-A91E-C39B161CC732}"/>
          </ac:spMkLst>
        </pc:spChg>
        <pc:spChg chg="add mod">
          <ac:chgData name="Cesar De la Torre" userId="f9c14db2e5fef70d" providerId="LiveId" clId="{9E8F3064-462D-4DF0-B71F-5EEAC00AF8CB}" dt="2018-09-20T18:05:33.306" v="1338" actId="1036"/>
          <ac:spMkLst>
            <pc:docMk/>
            <pc:sldMk cId="3288213957" sldId="1982"/>
            <ac:spMk id="7" creationId="{3BCCD766-58D8-4B86-8C2A-64B6B0329851}"/>
          </ac:spMkLst>
        </pc:spChg>
        <pc:spChg chg="add mod">
          <ac:chgData name="Cesar De la Torre" userId="f9c14db2e5fef70d" providerId="LiveId" clId="{9E8F3064-462D-4DF0-B71F-5EEAC00AF8CB}" dt="2018-09-26T02:20:21.005" v="2524" actId="20577"/>
          <ac:spMkLst>
            <pc:docMk/>
            <pc:sldMk cId="3288213957" sldId="1982"/>
            <ac:spMk id="8" creationId="{D3A03815-4C30-4F5D-BB2C-625064A45802}"/>
          </ac:spMkLst>
        </pc:spChg>
        <pc:spChg chg="add del mod">
          <ac:chgData name="Cesar De la Torre" userId="f9c14db2e5fef70d" providerId="LiveId" clId="{9E8F3064-462D-4DF0-B71F-5EEAC00AF8CB}" dt="2018-09-20T18:05:18.169" v="1334" actId="20577"/>
          <ac:spMkLst>
            <pc:docMk/>
            <pc:sldMk cId="3288213957" sldId="1982"/>
            <ac:spMk id="13" creationId="{25BFA69E-4376-4313-A36C-8F599360B21E}"/>
          </ac:spMkLst>
        </pc:spChg>
        <pc:picChg chg="add del mod">
          <ac:chgData name="Cesar De la Torre" userId="f9c14db2e5fef70d" providerId="LiveId" clId="{9E8F3064-462D-4DF0-B71F-5EEAC00AF8CB}" dt="2018-09-20T17:42:06.170" v="762" actId="478"/>
          <ac:picMkLst>
            <pc:docMk/>
            <pc:sldMk cId="3288213957" sldId="1982"/>
            <ac:picMk id="3" creationId="{8CA8D101-5297-423C-809F-3CD8461F2AD9}"/>
          </ac:picMkLst>
        </pc:picChg>
        <pc:picChg chg="add mod modCrop">
          <ac:chgData name="Cesar De la Torre" userId="f9c14db2e5fef70d" providerId="LiveId" clId="{9E8F3064-462D-4DF0-B71F-5EEAC00AF8CB}" dt="2018-09-26T02:20:12.656" v="2523" actId="1076"/>
          <ac:picMkLst>
            <pc:docMk/>
            <pc:sldMk cId="3288213957" sldId="1982"/>
            <ac:picMk id="11" creationId="{B29D6834-B4A1-4E53-A3C3-5AFDA42CD649}"/>
          </ac:picMkLst>
        </pc:picChg>
        <pc:picChg chg="add mod modCrop">
          <ac:chgData name="Cesar De la Torre" userId="f9c14db2e5fef70d" providerId="LiveId" clId="{9E8F3064-462D-4DF0-B71F-5EEAC00AF8CB}" dt="2018-09-26T02:20:12.656" v="2523" actId="1076"/>
          <ac:picMkLst>
            <pc:docMk/>
            <pc:sldMk cId="3288213957" sldId="1982"/>
            <ac:picMk id="13" creationId="{12C49762-EE23-42EA-A35B-512FBBC16A0D}"/>
          </ac:picMkLst>
        </pc:picChg>
        <pc:picChg chg="add mod modCrop">
          <ac:chgData name="Cesar De la Torre" userId="f9c14db2e5fef70d" providerId="LiveId" clId="{9E8F3064-462D-4DF0-B71F-5EEAC00AF8CB}" dt="2018-09-20T18:03:53.430" v="1281" actId="1076"/>
          <ac:picMkLst>
            <pc:docMk/>
            <pc:sldMk cId="3288213957" sldId="1982"/>
            <ac:picMk id="1026" creationId="{63D4C70C-BAC9-40CB-B7EF-3DE884F6D781}"/>
          </ac:picMkLst>
        </pc:picChg>
        <pc:cxnChg chg="add mod">
          <ac:chgData name="Cesar De la Torre" userId="f9c14db2e5fef70d" providerId="LiveId" clId="{9E8F3064-462D-4DF0-B71F-5EEAC00AF8CB}" dt="2018-09-20T18:05:33.306" v="1338" actId="1036"/>
          <ac:cxnSpMkLst>
            <pc:docMk/>
            <pc:sldMk cId="3288213957" sldId="1982"/>
            <ac:cxnSpMk id="10" creationId="{4EB253EF-7988-44BB-BEB7-EEE8B0DFE649}"/>
          </ac:cxnSpMkLst>
        </pc:cxnChg>
        <pc:cxnChg chg="add mod">
          <ac:chgData name="Cesar De la Torre" userId="f9c14db2e5fef70d" providerId="LiveId" clId="{9E8F3064-462D-4DF0-B71F-5EEAC00AF8CB}" dt="2018-09-20T18:05:33.306" v="1338" actId="1036"/>
          <ac:cxnSpMkLst>
            <pc:docMk/>
            <pc:sldMk cId="3288213957" sldId="1982"/>
            <ac:cxnSpMk id="12" creationId="{E49BC2CE-FF10-4224-84E2-AFCCFBE694AC}"/>
          </ac:cxnSpMkLst>
        </pc:cxnChg>
      </pc:sldChg>
      <pc:sldChg chg="addSp delSp modSp add ord modTransition modNotesTx">
        <pc:chgData name="Cesar De la Torre" userId="f9c14db2e5fef70d" providerId="LiveId" clId="{9E8F3064-462D-4DF0-B71F-5EEAC00AF8CB}" dt="2018-09-27T14:20:59.486" v="2648" actId="114"/>
        <pc:sldMkLst>
          <pc:docMk/>
          <pc:sldMk cId="1008422455" sldId="1983"/>
        </pc:sldMkLst>
        <pc:spChg chg="mod">
          <ac:chgData name="Cesar De la Torre" userId="f9c14db2e5fef70d" providerId="LiveId" clId="{9E8F3064-462D-4DF0-B71F-5EEAC00AF8CB}" dt="2018-09-25T15:37:15.872" v="2061" actId="20577"/>
          <ac:spMkLst>
            <pc:docMk/>
            <pc:sldMk cId="1008422455" sldId="1983"/>
            <ac:spMk id="2" creationId="{E9A3C930-438F-42A8-93C9-C3DC9B5F9B5B}"/>
          </ac:spMkLst>
        </pc:spChg>
        <pc:spChg chg="add mod">
          <ac:chgData name="Cesar De la Torre" userId="f9c14db2e5fef70d" providerId="LiveId" clId="{9E8F3064-462D-4DF0-B71F-5EEAC00AF8CB}" dt="2018-09-27T14:20:59.486" v="2648" actId="114"/>
          <ac:spMkLst>
            <pc:docMk/>
            <pc:sldMk cId="1008422455" sldId="1983"/>
            <ac:spMk id="4" creationId="{87C5F473-5597-4E64-8FE6-8F7540FE2A52}"/>
          </ac:spMkLst>
        </pc:spChg>
        <pc:spChg chg="add mod">
          <ac:chgData name="Cesar De la Torre" userId="f9c14db2e5fef70d" providerId="LiveId" clId="{9E8F3064-462D-4DF0-B71F-5EEAC00AF8CB}" dt="2018-09-25T15:37:00.186" v="2034" actId="1076"/>
          <ac:spMkLst>
            <pc:docMk/>
            <pc:sldMk cId="1008422455" sldId="1983"/>
            <ac:spMk id="6" creationId="{470847A9-C4FC-45C8-BAB2-322CA8386DFE}"/>
          </ac:spMkLst>
        </pc:spChg>
        <pc:picChg chg="add mod">
          <ac:chgData name="Cesar De la Torre" userId="f9c14db2e5fef70d" providerId="LiveId" clId="{9E8F3064-462D-4DF0-B71F-5EEAC00AF8CB}" dt="2018-09-25T15:37:00.186" v="2034" actId="1076"/>
          <ac:picMkLst>
            <pc:docMk/>
            <pc:sldMk cId="1008422455" sldId="1983"/>
            <ac:picMk id="3" creationId="{E8AC7DA0-8B3C-467F-BE29-F26838668E51}"/>
          </ac:picMkLst>
        </pc:picChg>
        <pc:picChg chg="add mod">
          <ac:chgData name="Cesar De la Torre" userId="f9c14db2e5fef70d" providerId="LiveId" clId="{9E8F3064-462D-4DF0-B71F-5EEAC00AF8CB}" dt="2018-09-25T15:37:00.186" v="2034" actId="1076"/>
          <ac:picMkLst>
            <pc:docMk/>
            <pc:sldMk cId="1008422455" sldId="1983"/>
            <ac:picMk id="1026" creationId="{E1126555-DF48-481C-8588-C1AB5DEC355C}"/>
          </ac:picMkLst>
        </pc:picChg>
        <pc:cxnChg chg="add del mod">
          <ac:chgData name="Cesar De la Torre" userId="f9c14db2e5fef70d" providerId="LiveId" clId="{9E8F3064-462D-4DF0-B71F-5EEAC00AF8CB}" dt="2018-09-25T15:36:50.555" v="2033" actId="478"/>
          <ac:cxnSpMkLst>
            <pc:docMk/>
            <pc:sldMk cId="1008422455" sldId="1983"/>
            <ac:cxnSpMk id="7" creationId="{84409BF3-2F14-468A-90E4-6C7D853705A0}"/>
          </ac:cxnSpMkLst>
        </pc:cxnChg>
      </pc:sldChg>
      <pc:sldChg chg="addSp delSp modSp add ord">
        <pc:chgData name="Cesar De la Torre" userId="f9c14db2e5fef70d" providerId="LiveId" clId="{9E8F3064-462D-4DF0-B71F-5EEAC00AF8CB}" dt="2018-09-27T14:44:11.001" v="2862" actId="1076"/>
        <pc:sldMkLst>
          <pc:docMk/>
          <pc:sldMk cId="4282820080" sldId="1985"/>
        </pc:sldMkLst>
        <pc:spChg chg="del">
          <ac:chgData name="Cesar De la Torre" userId="f9c14db2e5fef70d" providerId="LiveId" clId="{9E8F3064-462D-4DF0-B71F-5EEAC00AF8CB}" dt="2018-09-26T00:55:27.898" v="2077" actId="1076"/>
          <ac:spMkLst>
            <pc:docMk/>
            <pc:sldMk cId="4282820080" sldId="1985"/>
            <ac:spMk id="2" creationId="{4427BE2B-9C60-4E3C-9832-17C004D47697}"/>
          </ac:spMkLst>
        </pc:spChg>
        <pc:spChg chg="add mod">
          <ac:chgData name="Cesar De la Torre" userId="f9c14db2e5fef70d" providerId="LiveId" clId="{9E8F3064-462D-4DF0-B71F-5EEAC00AF8CB}" dt="2018-09-26T01:00:06.578" v="2131" actId="1076"/>
          <ac:spMkLst>
            <pc:docMk/>
            <pc:sldMk cId="4282820080" sldId="1985"/>
            <ac:spMk id="5" creationId="{55D70E2E-2155-4D22-AAF5-13C014CF938E}"/>
          </ac:spMkLst>
        </pc:spChg>
        <pc:spChg chg="add mod">
          <ac:chgData name="Cesar De la Torre" userId="f9c14db2e5fef70d" providerId="LiveId" clId="{9E8F3064-462D-4DF0-B71F-5EEAC00AF8CB}" dt="2018-09-27T14:44:11.001" v="2862" actId="1076"/>
          <ac:spMkLst>
            <pc:docMk/>
            <pc:sldMk cId="4282820080" sldId="1985"/>
            <ac:spMk id="6" creationId="{40B23A77-8F8E-4C5F-A50B-7ED8A0B8BDEA}"/>
          </ac:spMkLst>
        </pc:spChg>
        <pc:picChg chg="add mod">
          <ac:chgData name="Cesar De la Torre" userId="f9c14db2e5fef70d" providerId="LiveId" clId="{9E8F3064-462D-4DF0-B71F-5EEAC00AF8CB}" dt="2018-09-26T01:00:11.653" v="2133" actId="1076"/>
          <ac:picMkLst>
            <pc:docMk/>
            <pc:sldMk cId="4282820080" sldId="1985"/>
            <ac:picMk id="4" creationId="{E02BC1C6-B20D-49A8-BBBF-FED9FFBDBAFD}"/>
          </ac:picMkLst>
        </pc:picChg>
      </pc:sldChg>
      <pc:sldChg chg="modSp">
        <pc:chgData name="Cesar De la Torre" userId="f9c14db2e5fef70d" providerId="LiveId" clId="{9E8F3064-462D-4DF0-B71F-5EEAC00AF8CB}" dt="2018-09-26T01:02:24.124" v="2220" actId="113"/>
        <pc:sldMkLst>
          <pc:docMk/>
          <pc:sldMk cId="34935364" sldId="1986"/>
        </pc:sldMkLst>
        <pc:spChg chg="mod">
          <ac:chgData name="Cesar De la Torre" userId="f9c14db2e5fef70d" providerId="LiveId" clId="{9E8F3064-462D-4DF0-B71F-5EEAC00AF8CB}" dt="2018-09-26T01:02:24.124" v="2220" actId="113"/>
          <ac:spMkLst>
            <pc:docMk/>
            <pc:sldMk cId="34935364" sldId="1986"/>
            <ac:spMk id="2" creationId="{00000000-0000-0000-0000-000000000000}"/>
          </ac:spMkLst>
        </pc:spChg>
      </pc:sldChg>
      <pc:sldChg chg="addSp modSp add">
        <pc:chgData name="Cesar De la Torre" userId="f9c14db2e5fef70d" providerId="LiveId" clId="{9E8F3064-462D-4DF0-B71F-5EEAC00AF8CB}" dt="2018-09-28T12:51:28.877" v="3352" actId="20577"/>
        <pc:sldMkLst>
          <pc:docMk/>
          <pc:sldMk cId="1281938594" sldId="1987"/>
        </pc:sldMkLst>
        <pc:spChg chg="add mod">
          <ac:chgData name="Cesar De la Torre" userId="f9c14db2e5fef70d" providerId="LiveId" clId="{9E8F3064-462D-4DF0-B71F-5EEAC00AF8CB}" dt="2018-09-28T12:51:28.877" v="3352" actId="20577"/>
          <ac:spMkLst>
            <pc:docMk/>
            <pc:sldMk cId="1281938594" sldId="1987"/>
            <ac:spMk id="2" creationId="{70B025C8-C633-4691-9E6B-018385F0D1AF}"/>
          </ac:spMkLst>
        </pc:spChg>
        <pc:spChg chg="add mod">
          <ac:chgData name="Cesar De la Torre" userId="f9c14db2e5fef70d" providerId="LiveId" clId="{9E8F3064-462D-4DF0-B71F-5EEAC00AF8CB}" dt="2018-09-27T20:42:30.559" v="3277" actId="20577"/>
          <ac:spMkLst>
            <pc:docMk/>
            <pc:sldMk cId="1281938594" sldId="1987"/>
            <ac:spMk id="3" creationId="{D2A32EB4-6F89-449B-AB55-EB92DAADF4B8}"/>
          </ac:spMkLst>
        </pc:spChg>
      </pc:sldChg>
      <pc:sldMasterChg chg="delSldLayout">
        <pc:chgData name="Cesar De la Torre" userId="f9c14db2e5fef70d" providerId="LiveId" clId="{9E8F3064-462D-4DF0-B71F-5EEAC00AF8CB}" dt="2018-09-19T21:17:05.998" v="676" actId="2696"/>
        <pc:sldMasterMkLst>
          <pc:docMk/>
          <pc:sldMasterMk cId="1735593722" sldId="2147484946"/>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9/28/2018 8:51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9/28/2018 8:49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aspnet/SignalR/blob/dev/specs/TransportProtocols.md#post-endpoint-basenegotiate-reques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spnetmonsters.com/2016/08/2016-08-27-httpclientwro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containo.us/" TargetMode="External"/><Relationship Id="rId3" Type="http://schemas.openxmlformats.org/officeDocument/2006/relationships/hyperlink" Target="https://lyft.github.io/envoy/" TargetMode="External"/><Relationship Id="rId7" Type="http://schemas.openxmlformats.org/officeDocument/2006/relationships/hyperlink" Target="https://traefik.io/"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buoyant.io/" TargetMode="External"/><Relationship Id="rId5" Type="http://schemas.openxmlformats.org/officeDocument/2006/relationships/hyperlink" Target="https://linkerd.io/" TargetMode="External"/><Relationship Id="rId4" Type="http://schemas.openxmlformats.org/officeDocument/2006/relationships/hyperlink" Target="https://eng.lyft.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visualstudio/connected-environment/get-started-netcore-visualstudio-01"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en-us/visualstudio/connected-environment/get-started-netcore-01"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dev-spaces/quickstart-netcore-visualstudio"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github.com/docker/docker"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a:p>
            <a:r>
              <a:rPr lang="en-US" dirty="0"/>
              <a:t>(0) : 10</a:t>
            </a:r>
          </a:p>
          <a:p>
            <a:r>
              <a:rPr lang="en-US" dirty="0"/>
              <a:t>Total – 48 – 10: 38</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9/28/2018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connects to service via a connection string</a:t>
            </a:r>
          </a:p>
          <a:p>
            <a:r>
              <a:rPr lang="en-US" dirty="0"/>
              <a:t>Service response includes access token &amp; URL for client connections</a:t>
            </a:r>
          </a:p>
          <a:p>
            <a:r>
              <a:rPr lang="en-US" dirty="0"/>
              <a:t>Clients send negotiate request to app which returns access token &amp; URL</a:t>
            </a:r>
          </a:p>
          <a:p>
            <a:r>
              <a:rPr lang="en-US" dirty="0">
                <a:hlinkClick r:id="rId3"/>
              </a:rPr>
              <a:t>https://github.com/aspnet/SignalR/blob/dev/specs/TransportProtocols.md#post-endpoint-basenegotiate-request</a:t>
            </a:r>
            <a:endParaRPr lang="en-US" dirty="0"/>
          </a:p>
          <a:p>
            <a:r>
              <a:rPr lang="en-US" dirty="0"/>
              <a:t>Client connects to service using access token &amp; URL from app</a:t>
            </a:r>
          </a:p>
          <a:p>
            <a:r>
              <a:rPr lang="en-US" dirty="0"/>
              <a:t>Service relays messages from server to clients and clients to server</a:t>
            </a:r>
          </a:p>
          <a:p>
            <a:endParaRPr lang="en-US" dirty="0"/>
          </a:p>
          <a:p>
            <a:r>
              <a:rPr lang="en-US" sz="1200" b="1" i="0" u="none" strike="noStrike" kern="1200" dirty="0">
                <a:solidFill>
                  <a:schemeClr val="tx1"/>
                </a:solidFill>
                <a:effectLst/>
                <a:latin typeface="+mn-lt"/>
                <a:ea typeface="+mn-ea"/>
                <a:cs typeface="+mn-cs"/>
              </a:rPr>
              <a:t>Available Transports</a:t>
            </a:r>
          </a:p>
          <a:p>
            <a:r>
              <a:rPr lang="en-US" sz="1200" b="1" i="0" u="none" strike="noStrike" kern="1200" dirty="0">
                <a:solidFill>
                  <a:schemeClr val="tx1"/>
                </a:solidFill>
                <a:effectLst/>
                <a:latin typeface="+mn-lt"/>
                <a:ea typeface="+mn-ea"/>
                <a:cs typeface="+mn-cs"/>
              </a:rPr>
              <a:t>WebSockets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transferFormats</a:t>
            </a:r>
            <a:r>
              <a:rPr lang="en-US" sz="1200" b="0" i="0" u="none" strike="noStrike" kern="1200" dirty="0">
                <a:solidFill>
                  <a:schemeClr val="tx1"/>
                </a:solidFill>
                <a:effectLst/>
                <a:latin typeface="+mn-lt"/>
                <a:ea typeface="+mn-ea"/>
                <a:cs typeface="+mn-cs"/>
              </a:rPr>
              <a:t>": [ "Text", "Binary"</a:t>
            </a:r>
          </a:p>
          <a:p>
            <a:r>
              <a:rPr lang="en-US" sz="1200" b="1" i="0" u="none" strike="noStrike" kern="1200" dirty="0" err="1">
                <a:solidFill>
                  <a:schemeClr val="tx1"/>
                </a:solidFill>
                <a:effectLst/>
                <a:latin typeface="+mn-lt"/>
                <a:ea typeface="+mn-ea"/>
                <a:cs typeface="+mn-cs"/>
              </a:rPr>
              <a:t>ServerSentEvents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transferFormats</a:t>
            </a:r>
            <a:r>
              <a:rPr lang="en-US" sz="1200" b="0" i="0" u="none" strike="noStrike" kern="1200" dirty="0">
                <a:solidFill>
                  <a:schemeClr val="tx1"/>
                </a:solidFill>
                <a:effectLst/>
                <a:latin typeface="+mn-lt"/>
                <a:ea typeface="+mn-ea"/>
                <a:cs typeface="+mn-cs"/>
              </a:rPr>
              <a:t>": [ "Text"</a:t>
            </a:r>
          </a:p>
          <a:p>
            <a:r>
              <a:rPr lang="en-US" sz="1200" b="1" i="0" u="none" strike="noStrike" kern="1200" dirty="0" err="1">
                <a:solidFill>
                  <a:schemeClr val="tx1"/>
                </a:solidFill>
                <a:effectLst/>
                <a:latin typeface="+mn-lt"/>
                <a:ea typeface="+mn-ea"/>
                <a:cs typeface="+mn-cs"/>
              </a:rPr>
              <a:t>LongPolling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transferFormats</a:t>
            </a:r>
            <a:r>
              <a:rPr lang="en-US" sz="1200" b="0" i="0" u="none" strike="noStrike" kern="1200" dirty="0">
                <a:solidFill>
                  <a:schemeClr val="tx1"/>
                </a:solidFill>
                <a:effectLst/>
                <a:latin typeface="+mn-lt"/>
                <a:ea typeface="+mn-ea"/>
                <a:cs typeface="+mn-cs"/>
              </a:rPr>
              <a:t>": [ "Text", "Binary"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Deployment:</a:t>
            </a:r>
          </a:p>
          <a:p>
            <a:pPr marL="171450" indent="-171450">
              <a:buFontTx/>
              <a:buChar char="-"/>
            </a:pPr>
            <a:r>
              <a:rPr lang="en-US" sz="1200" b="0" i="0" u="none" strike="noStrike" kern="1200" dirty="0">
                <a:solidFill>
                  <a:schemeClr val="tx1"/>
                </a:solidFill>
                <a:effectLst/>
                <a:latin typeface="+mn-lt"/>
                <a:ea typeface="+mn-ea"/>
                <a:cs typeface="+mn-cs"/>
              </a:rPr>
              <a:t>Container/Orchestrator</a:t>
            </a:r>
          </a:p>
          <a:p>
            <a:pPr marL="171450" indent="-171450">
              <a:buFontTx/>
              <a:buChar char="-"/>
            </a:pPr>
            <a:r>
              <a:rPr lang="en-US" sz="1200" b="0" i="0" u="none" strike="noStrike" kern="1200" dirty="0">
                <a:solidFill>
                  <a:schemeClr val="tx1"/>
                </a:solidFill>
                <a:effectLst/>
                <a:latin typeface="+mn-lt"/>
                <a:ea typeface="+mn-ea"/>
                <a:cs typeface="+mn-cs"/>
              </a:rPr>
              <a:t>Azure SignalR Service (As part of App Service)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1828686" rtl="0" eaLnBrk="1" fontAlgn="auto" latinLnBrk="0" hangingPunct="1">
              <a:lnSpc>
                <a:spcPct val="100000"/>
              </a:lnSpc>
              <a:spcBef>
                <a:spcPts val="0"/>
              </a:spcBef>
              <a:spcAft>
                <a:spcPts val="0"/>
              </a:spcAft>
              <a:buClrTx/>
              <a:buSzTx/>
              <a:buFontTx/>
              <a:buNone/>
              <a:tabLst/>
              <a:defRPr/>
            </a:pPr>
            <a:fld id="{0BA68F0C-750B-6440-A7B4-17C12343E522}"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686" rtl="0" eaLnBrk="1" fontAlgn="auto" latinLnBrk="0" hangingPunct="1">
                <a:lnSpc>
                  <a:spcPct val="100000"/>
                </a:lnSpc>
                <a:spcBef>
                  <a:spcPts val="0"/>
                </a:spcBef>
                <a:spcAft>
                  <a:spcPts val="0"/>
                </a:spcAft>
                <a:buClrTx/>
                <a:buSzTx/>
                <a:buFontTx/>
                <a:buNone/>
                <a:tabLst/>
                <a:defRPr/>
              </a:pPr>
              <a:t>11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876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4507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087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32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r>
              <a:rPr lang="es-ES" b="1" dirty="0" err="1"/>
              <a:t>Need</a:t>
            </a:r>
            <a:r>
              <a:rPr lang="es-ES" b="1" dirty="0"/>
              <a:t> </a:t>
            </a:r>
            <a:r>
              <a:rPr lang="es-ES" b="1" dirty="0" err="1"/>
              <a:t>to</a:t>
            </a:r>
            <a:r>
              <a:rPr lang="es-ES" b="1" dirty="0"/>
              <a:t> </a:t>
            </a:r>
            <a:r>
              <a:rPr lang="es-ES" b="1" dirty="0" err="1"/>
              <a:t>handle</a:t>
            </a:r>
            <a:r>
              <a:rPr lang="es-ES" b="1" dirty="0"/>
              <a:t> </a:t>
            </a:r>
            <a:r>
              <a:rPr lang="es-ES" b="1" dirty="0" err="1"/>
              <a:t>Transient</a:t>
            </a:r>
            <a:r>
              <a:rPr lang="es-ES" b="1" dirty="0"/>
              <a:t> </a:t>
            </a:r>
            <a:r>
              <a:rPr lang="es-ES" b="1" dirty="0" err="1"/>
              <a:t>faults</a:t>
            </a:r>
            <a:endParaRPr lang="es-ES" b="1" dirty="0"/>
          </a:p>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Today's cloud-based and microservice-based applications often depend on communicating with other systems across an </a:t>
            </a:r>
            <a:r>
              <a:rPr lang="en-US" sz="900" b="1" i="1" kern="1200" dirty="0">
                <a:solidFill>
                  <a:schemeClr val="tx1"/>
                </a:solidFill>
                <a:latin typeface="Segoe UI Light" pitchFamily="34" charset="0"/>
                <a:ea typeface="+mn-ea"/>
                <a:cs typeface="+mn-cs"/>
              </a:rPr>
              <a:t>unreliable network</a:t>
            </a:r>
            <a:r>
              <a:rPr lang="en-US" sz="900" dirty="0"/>
              <a:t>. Such systems can be unavailable or unreachable due to </a:t>
            </a:r>
            <a:r>
              <a:rPr lang="en-US" sz="900" b="1" i="1" kern="1200" dirty="0">
                <a:solidFill>
                  <a:schemeClr val="tx1"/>
                </a:solidFill>
                <a:latin typeface="Segoe UI Light" pitchFamily="34" charset="0"/>
                <a:ea typeface="+mn-ea"/>
                <a:cs typeface="+mn-cs"/>
              </a:rPr>
              <a:t>transient faults </a:t>
            </a:r>
            <a:r>
              <a:rPr lang="en-US" sz="900" dirty="0"/>
              <a:t>such as </a:t>
            </a:r>
            <a:r>
              <a:rPr lang="en-US" sz="900" b="1" i="1" kern="1200" dirty="0">
                <a:solidFill>
                  <a:schemeClr val="tx1"/>
                </a:solidFill>
                <a:latin typeface="Segoe UI Light" pitchFamily="34" charset="0"/>
                <a:ea typeface="+mn-ea"/>
                <a:cs typeface="+mn-cs"/>
              </a:rPr>
              <a:t>network problems</a:t>
            </a:r>
            <a:r>
              <a:rPr lang="en-US" sz="900" dirty="0"/>
              <a:t>, </a:t>
            </a:r>
            <a:r>
              <a:rPr lang="en-US" sz="900" b="1" i="1" kern="1200" dirty="0">
                <a:solidFill>
                  <a:schemeClr val="tx1"/>
                </a:solidFill>
                <a:latin typeface="Segoe UI Light" pitchFamily="34" charset="0"/>
                <a:ea typeface="+mn-ea"/>
                <a:cs typeface="+mn-cs"/>
              </a:rPr>
              <a:t>timeouts</a:t>
            </a:r>
            <a:r>
              <a:rPr lang="en-US" sz="900" dirty="0"/>
              <a:t>, subsystems being </a:t>
            </a:r>
            <a:r>
              <a:rPr lang="en-US" sz="900" b="1" i="1" kern="1200" dirty="0">
                <a:solidFill>
                  <a:schemeClr val="tx1"/>
                </a:solidFill>
                <a:latin typeface="Segoe UI Light" pitchFamily="34" charset="0"/>
                <a:ea typeface="+mn-ea"/>
                <a:cs typeface="+mn-cs"/>
              </a:rPr>
              <a:t>offline</a:t>
            </a:r>
            <a:r>
              <a:rPr lang="en-US" sz="900" dirty="0"/>
              <a:t>, under load, or otherwise </a:t>
            </a:r>
            <a:r>
              <a:rPr lang="en-US" sz="900" b="1" i="1" kern="1200" dirty="0">
                <a:solidFill>
                  <a:schemeClr val="tx1"/>
                </a:solidFill>
                <a:latin typeface="Segoe UI Light" pitchFamily="34" charset="0"/>
                <a:ea typeface="+mn-ea"/>
                <a:cs typeface="+mn-cs"/>
              </a:rPr>
              <a:t>non-responsive</a:t>
            </a:r>
            <a:r>
              <a:rPr lang="en-US" sz="900" dirty="0"/>
              <a:t>. </a:t>
            </a:r>
          </a:p>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Failure will happen – Especially transient failure in the cloud</a:t>
            </a:r>
          </a:p>
          <a:p>
            <a:r>
              <a:rPr lang="en-US" sz="900" dirty="0"/>
              <a:t>If you assume things will fail, you’re prepared for reality</a:t>
            </a:r>
          </a:p>
          <a:p>
            <a:endParaRPr lang="en-US" sz="900" dirty="0"/>
          </a:p>
          <a:p>
            <a:r>
              <a:rPr lang="en-US" sz="900" dirty="0"/>
              <a:t>It’s not a matter of avoiding failure, it’s preparing for what to do when things fail</a:t>
            </a:r>
          </a:p>
          <a:p>
            <a:endParaRPr lang="en-US" sz="900" dirty="0"/>
          </a:p>
          <a:p>
            <a:r>
              <a:rPr lang="en-US" sz="900" dirty="0"/>
              <a:t>Building reliable systems embraces failure and provides for alternative paths</a:t>
            </a:r>
          </a:p>
          <a:p>
            <a:pPr marL="0" marR="0" lvl="0" indent="0" algn="l" defTabSz="932238"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9/28/2018 8:49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104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9/28/2018 8:49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974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9/28/2018 8:49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2431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211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Docs: https://docs.microsoft.com/en-us/aspnet/core/fundamentals/http-requests?view=aspnetcore-2.1</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Sample: https://github.com/aspnet/HttpClientFactory/blob/dev/samples/HttpClientFactorySample/Program.cs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Polly and HttpClient factory: https://github.com/App-vNext/Polly/wiki/Polly-and-HttpClientFactory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r>
              <a:rPr lang="en-US" sz="1200" b="0" i="0" u="none" strike="noStrike" kern="1200" dirty="0">
                <a:solidFill>
                  <a:schemeClr val="tx1"/>
                </a:solidFill>
                <a:effectLst/>
                <a:latin typeface="+mn-lt"/>
                <a:ea typeface="+mn-ea"/>
                <a:cs typeface="+mn-cs"/>
              </a:rPr>
              <a:t>HttpClient factory benefits: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Provides a central location for naming and configuring logical HttpClient instances. For example, a "</a:t>
            </a:r>
            <a:r>
              <a:rPr lang="en-US" sz="1200" b="0" i="0" u="none" strike="noStrike" kern="1200" dirty="0" err="1">
                <a:solidFill>
                  <a:schemeClr val="tx1"/>
                </a:solidFill>
                <a:effectLst/>
                <a:latin typeface="+mn-lt"/>
                <a:ea typeface="+mn-ea"/>
                <a:cs typeface="+mn-cs"/>
              </a:rPr>
              <a:t>github</a:t>
            </a:r>
            <a:r>
              <a:rPr lang="en-US" sz="1200" b="0" i="0" u="none" strike="noStrike" kern="1200" dirty="0">
                <a:solidFill>
                  <a:schemeClr val="tx1"/>
                </a:solidFill>
                <a:effectLst/>
                <a:latin typeface="+mn-lt"/>
                <a:ea typeface="+mn-ea"/>
                <a:cs typeface="+mn-cs"/>
              </a:rPr>
              <a:t>" client can be registered and configured to access GitHub. A default client can be registered for other purposes.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Codifies the concept of outgoing “middleware” via delegating handlers in HttpClient and provides extensions for Polly-based middleware to take advantage of that.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Manages the pooling and lifetime of underlying </a:t>
            </a:r>
            <a:r>
              <a:rPr lang="en-US" sz="1200" b="0" i="0" u="none" strike="noStrike" kern="1200" dirty="0" err="1">
                <a:solidFill>
                  <a:schemeClr val="tx1"/>
                </a:solidFill>
                <a:effectLst/>
                <a:latin typeface="+mn-lt"/>
                <a:ea typeface="+mn-ea"/>
                <a:cs typeface="+mn-cs"/>
              </a:rPr>
              <a:t>HttpClientMessageHandler</a:t>
            </a:r>
            <a:r>
              <a:rPr lang="en-US" sz="1200" b="0" i="0" u="none" strike="noStrike" kern="1200" dirty="0">
                <a:solidFill>
                  <a:schemeClr val="tx1"/>
                </a:solidFill>
                <a:effectLst/>
                <a:latin typeface="+mn-lt"/>
                <a:ea typeface="+mn-ea"/>
                <a:cs typeface="+mn-cs"/>
              </a:rPr>
              <a:t> instances to avoid common DNS problems that occur when manually managing HttpClient lifetimes.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Adds a configurable logging experience (via </a:t>
            </a:r>
            <a:r>
              <a:rPr lang="en-US" sz="1200" b="0" i="0" u="none" strike="noStrike" kern="1200" dirty="0" err="1">
                <a:solidFill>
                  <a:schemeClr val="tx1"/>
                </a:solidFill>
                <a:effectLst/>
                <a:latin typeface="+mn-lt"/>
                <a:ea typeface="+mn-ea"/>
                <a:cs typeface="+mn-cs"/>
              </a:rPr>
              <a:t>ILogger</a:t>
            </a:r>
            <a:r>
              <a:rPr lang="en-US" sz="1200" b="0" i="0" u="none" strike="noStrike" kern="1200" dirty="0">
                <a:solidFill>
                  <a:schemeClr val="tx1"/>
                </a:solidFill>
                <a:effectLst/>
                <a:latin typeface="+mn-lt"/>
                <a:ea typeface="+mn-ea"/>
                <a:cs typeface="+mn-cs"/>
              </a:rPr>
              <a:t>) for all requests sent through clients created by the factory.</a:t>
            </a:r>
          </a:p>
          <a:p>
            <a:pPr marL="0" indent="0">
              <a:buFontTx/>
              <a:buNone/>
            </a:pPr>
            <a:endParaRPr lang="en-US" dirty="0">
              <a:sym typeface="Wingdings" panose="05000000000000000000" pitchFamily="2" charset="2"/>
            </a:endParaRPr>
          </a:p>
          <a:p>
            <a:pPr fontAlgn="base"/>
            <a:r>
              <a:rPr lang="en-US" sz="1200" b="1" i="0" kern="1200" dirty="0">
                <a:solidFill>
                  <a:schemeClr val="tx1"/>
                </a:solidFill>
                <a:effectLst/>
                <a:latin typeface="+mn-lt"/>
                <a:ea typeface="+mn-ea"/>
                <a:cs typeface="+mn-cs"/>
              </a:rPr>
              <a:t>HttpClient lifetimes</a:t>
            </a:r>
          </a:p>
          <a:p>
            <a:r>
              <a:rPr lang="en-US" sz="1200" b="0" i="0" u="none" strike="noStrike" kern="1200" dirty="0">
                <a:solidFill>
                  <a:schemeClr val="tx1"/>
                </a:solidFill>
                <a:effectLst/>
                <a:latin typeface="+mn-lt"/>
                <a:ea typeface="+mn-ea"/>
                <a:cs typeface="+mn-cs"/>
              </a:rPr>
              <a:t>Each time </a:t>
            </a:r>
            <a:r>
              <a:rPr lang="en-US" sz="1200" b="0" i="0" u="none" strike="noStrike" kern="1200" dirty="0" err="1">
                <a:solidFill>
                  <a:schemeClr val="tx1"/>
                </a:solidFill>
                <a:effectLst/>
                <a:latin typeface="+mn-lt"/>
                <a:ea typeface="+mn-ea"/>
                <a:cs typeface="+mn-cs"/>
              </a:rPr>
              <a:t>CreateClient</a:t>
            </a:r>
            <a:r>
              <a:rPr lang="en-US" sz="1200" b="0" i="0" u="none" strike="noStrike" kern="1200" dirty="0">
                <a:solidFill>
                  <a:schemeClr val="tx1"/>
                </a:solidFill>
                <a:effectLst/>
                <a:latin typeface="+mn-lt"/>
                <a:ea typeface="+mn-ea"/>
                <a:cs typeface="+mn-cs"/>
              </a:rPr>
              <a:t> is called on the IHttpClientFactory, a new instance of a HttpClient is returned. There will be a </a:t>
            </a:r>
            <a:r>
              <a:rPr lang="en-US" sz="1200" b="1" i="0" u="none" strike="noStrike" kern="1200" dirty="0">
                <a:solidFill>
                  <a:schemeClr val="tx1"/>
                </a:solidFill>
                <a:effectLst/>
                <a:latin typeface="+mn-lt"/>
                <a:ea typeface="+mn-ea"/>
                <a:cs typeface="+mn-cs"/>
              </a:rPr>
              <a:t>HttpMessageHandler</a:t>
            </a:r>
            <a:r>
              <a:rPr lang="en-US" sz="1200" b="0" i="0" u="none" strike="noStrike" kern="1200" dirty="0">
                <a:solidFill>
                  <a:schemeClr val="tx1"/>
                </a:solidFill>
                <a:effectLst/>
                <a:latin typeface="+mn-lt"/>
                <a:ea typeface="+mn-ea"/>
                <a:cs typeface="+mn-cs"/>
              </a:rPr>
              <a:t> per named client. IHttpClientFactory will pool the HttpMessageHandler instances created by the factory to reduce resource consumption. A HttpMessageHandler instance may be reused from the pool when creating a new HttpClient instance if its lifetime hasn't expired.</a:t>
            </a:r>
          </a:p>
          <a:p>
            <a:r>
              <a:rPr lang="en-US" sz="1200" b="0" i="0" u="none" strike="noStrike" kern="1200" dirty="0">
                <a:solidFill>
                  <a:schemeClr val="tx1"/>
                </a:solidFill>
                <a:effectLst/>
                <a:latin typeface="+mn-lt"/>
                <a:ea typeface="+mn-ea"/>
                <a:cs typeface="+mn-cs"/>
              </a:rPr>
              <a:t>Pooling of handlers is desirable as each handler typically manages its own underlying HTTP connections; creating more handlers than necessary can result in connection delays. Some handlers also keep connections open indefinitely, which can prevent the handler from reacting to DNS changes.</a:t>
            </a:r>
          </a:p>
          <a:p>
            <a:r>
              <a:rPr lang="en-US" sz="1200" b="0" i="0" u="none" strike="noStrike" kern="1200" dirty="0">
                <a:solidFill>
                  <a:schemeClr val="tx1"/>
                </a:solidFill>
                <a:effectLst/>
                <a:latin typeface="+mn-lt"/>
                <a:ea typeface="+mn-ea"/>
                <a:cs typeface="+mn-cs"/>
              </a:rPr>
              <a:t>The default handler lifetime is two minutes. The default value can be overridden on a per named client basis. To override it, call </a:t>
            </a:r>
            <a:r>
              <a:rPr lang="en-US" sz="1200" b="0" i="0" u="none" strike="noStrike" kern="1200" dirty="0" err="1">
                <a:solidFill>
                  <a:schemeClr val="tx1"/>
                </a:solidFill>
                <a:effectLst/>
                <a:latin typeface="+mn-lt"/>
                <a:ea typeface="+mn-ea"/>
                <a:cs typeface="+mn-cs"/>
              </a:rPr>
              <a:t>SetHandlerLifetime</a:t>
            </a:r>
            <a:r>
              <a:rPr lang="en-US" sz="1200" b="0" i="0" u="none" strike="noStrike" kern="1200" dirty="0">
                <a:solidFill>
                  <a:schemeClr val="tx1"/>
                </a:solidFill>
                <a:effectLst/>
                <a:latin typeface="+mn-lt"/>
                <a:ea typeface="+mn-ea"/>
                <a:cs typeface="+mn-cs"/>
              </a:rPr>
              <a:t> on the </a:t>
            </a:r>
            <a:r>
              <a:rPr lang="en-US" sz="1200" b="0" i="0" u="none" strike="noStrike" kern="1200" dirty="0" err="1">
                <a:solidFill>
                  <a:schemeClr val="tx1"/>
                </a:solidFill>
                <a:effectLst/>
                <a:latin typeface="+mn-lt"/>
                <a:ea typeface="+mn-ea"/>
                <a:cs typeface="+mn-cs"/>
              </a:rPr>
              <a:t>IHttpClientBuilder</a:t>
            </a:r>
            <a:r>
              <a:rPr lang="en-US" sz="1200" b="0" i="0" u="none" strike="noStrike" kern="1200" dirty="0">
                <a:solidFill>
                  <a:schemeClr val="tx1"/>
                </a:solidFill>
                <a:effectLst/>
                <a:latin typeface="+mn-lt"/>
                <a:ea typeface="+mn-ea"/>
                <a:cs typeface="+mn-cs"/>
              </a:rPr>
              <a:t> that is returned when creating the client:</a:t>
            </a:r>
          </a:p>
          <a:p>
            <a:r>
              <a:rPr lang="en-US" b="1" dirty="0" err="1"/>
              <a:t>services.AddHttpClient</a:t>
            </a:r>
            <a:r>
              <a:rPr lang="en-US" b="1" dirty="0"/>
              <a:t>(</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extendedhandlerlifetime</a:t>
            </a:r>
            <a:r>
              <a:rPr lang="en-US" sz="1200" b="1" kern="1200" dirty="0">
                <a:solidFill>
                  <a:schemeClr val="tx1"/>
                </a:solidFill>
                <a:effectLst/>
                <a:latin typeface="+mn-lt"/>
                <a:ea typeface="+mn-ea"/>
                <a:cs typeface="+mn-cs"/>
              </a:rPr>
              <a:t>"</a:t>
            </a:r>
            <a:r>
              <a:rPr lang="en-US" b="1" dirty="0"/>
              <a:t>).</a:t>
            </a:r>
            <a:r>
              <a:rPr lang="en-US" b="1" dirty="0" err="1"/>
              <a:t>SetHandlerLifetime</a:t>
            </a:r>
            <a:r>
              <a:rPr lang="en-US" b="1" dirty="0"/>
              <a:t>(</a:t>
            </a:r>
            <a:r>
              <a:rPr lang="en-US" b="1" dirty="0" err="1"/>
              <a:t>TimeSpan.FromMinutes</a:t>
            </a:r>
            <a:r>
              <a:rPr lang="en-US" b="1" dirty="0"/>
              <a:t>(</a:t>
            </a:r>
            <a:r>
              <a:rPr lang="en-US" sz="1200" b="1" kern="1200" dirty="0">
                <a:solidFill>
                  <a:schemeClr val="tx1"/>
                </a:solidFill>
                <a:effectLst/>
                <a:latin typeface="+mn-lt"/>
                <a:ea typeface="+mn-ea"/>
                <a:cs typeface="+mn-cs"/>
              </a:rPr>
              <a:t>5</a:t>
            </a:r>
            <a:r>
              <a:rPr lang="en-US" b="1" dirty="0"/>
              <a:t>)); </a:t>
            </a:r>
          </a:p>
          <a:p>
            <a:endParaRPr lang="en-US" b="1" dirty="0">
              <a:sym typeface="Wingdings" panose="05000000000000000000" pitchFamily="2" charset="2"/>
            </a:endParaRPr>
          </a:p>
          <a:p>
            <a:r>
              <a:rPr lang="en-US" b="1" dirty="0">
                <a:sym typeface="Wingdings" panose="05000000000000000000" pitchFamily="2" charset="2"/>
              </a:rPr>
              <a:t>Issues with old per-request HttpClient:</a:t>
            </a:r>
          </a:p>
          <a:p>
            <a:r>
              <a:rPr lang="en-US" sz="1200" kern="1200" dirty="0">
                <a:solidFill>
                  <a:schemeClr val="tx1"/>
                </a:solidFill>
                <a:effectLst/>
                <a:latin typeface="+mn-lt"/>
                <a:ea typeface="+mn-ea"/>
                <a:cs typeface="+mn-cs"/>
                <a:hlinkClick r:id="rId3"/>
              </a:rPr>
              <a:t>https://aspnetmonsters.com/2016/08/2016-08-27-httpclientwrong/</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sym typeface="Wingdings" panose="05000000000000000000" pitchFamily="2" charset="2"/>
              </a:rPr>
              <a:t>Issues with old singleton HttpClient</a:t>
            </a:r>
          </a:p>
          <a:p>
            <a:r>
              <a:rPr lang="en-US" sz="1200" kern="1200" dirty="0">
                <a:solidFill>
                  <a:schemeClr val="tx1"/>
                </a:solidFill>
                <a:effectLst/>
                <a:latin typeface="+mn-lt"/>
                <a:ea typeface="+mn-ea"/>
                <a:cs typeface="+mn-cs"/>
                <a:sym typeface="Wingdings" panose="05000000000000000000" pitchFamily="2" charset="2"/>
              </a:rPr>
              <a:t>http://byterot.blogspot.co.uk/2016/07/singleton-httpclient-dns.html/     </a:t>
            </a:r>
          </a:p>
          <a:p>
            <a:endParaRPr lang="en-US" b="1" dirty="0">
              <a:sym typeface="Wingdings" panose="05000000000000000000" pitchFamily="2" charset="2"/>
            </a:endParaRP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33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MIDDLEWARE: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http://localhost:5103/Failing?enable</a:t>
            </a:r>
            <a:r>
              <a:rPr kumimoji="0" lang="es-E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http://localhost:5103/Failing?disable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Moving</a:t>
            </a:r>
            <a:r>
              <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s-E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resilient</a:t>
            </a:r>
            <a:r>
              <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s-E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patterns</a:t>
            </a:r>
            <a:r>
              <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s-E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a:t>
            </a:r>
            <a:r>
              <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s-E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s-E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platform</a:t>
            </a:r>
            <a:r>
              <a:rPr kumimoji="0" lang="es-E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r>
              <a:rPr lang="en-US" sz="882" b="1" i="1" kern="1200" dirty="0">
                <a:solidFill>
                  <a:schemeClr val="tx1"/>
                </a:solidFill>
                <a:effectLst/>
                <a:latin typeface="Segoe UI Light" pitchFamily="34" charset="0"/>
                <a:ea typeface="+mn-ea"/>
                <a:cs typeface="+mn-cs"/>
              </a:rPr>
              <a:t>i.e. Service Fabric Mesh uses Envoy:</a:t>
            </a:r>
          </a:p>
          <a:p>
            <a:endParaRPr lang="en-US" sz="882" b="1" i="1" kern="1200" dirty="0">
              <a:solidFill>
                <a:schemeClr val="tx1"/>
              </a:solidFill>
              <a:effectLst/>
              <a:latin typeface="Segoe UI Light" pitchFamily="34" charset="0"/>
              <a:ea typeface="+mn-ea"/>
              <a:cs typeface="+mn-cs"/>
            </a:endParaRPr>
          </a:p>
          <a:p>
            <a:r>
              <a:rPr lang="en-US" sz="882" b="1" i="1" kern="1200" dirty="0">
                <a:solidFill>
                  <a:schemeClr val="tx1"/>
                </a:solidFill>
                <a:effectLst/>
                <a:latin typeface="Segoe UI Light" pitchFamily="34" charset="0"/>
                <a:ea typeface="+mn-ea"/>
                <a:cs typeface="+mn-cs"/>
              </a:rPr>
              <a:t>Service Mesh</a:t>
            </a:r>
            <a:r>
              <a:rPr lang="en-US" sz="882" b="0" i="0" kern="1200" dirty="0">
                <a:solidFill>
                  <a:schemeClr val="tx1"/>
                </a:solidFill>
                <a:effectLst/>
                <a:latin typeface="Segoe UI Light" pitchFamily="34" charset="0"/>
                <a:ea typeface="+mn-ea"/>
                <a:cs typeface="+mn-cs"/>
              </a:rPr>
              <a:t> tools:</a:t>
            </a:r>
          </a:p>
          <a:p>
            <a:r>
              <a:rPr lang="en-US" sz="882" b="0" i="0" u="none" strike="noStrike" kern="1200" dirty="0">
                <a:solidFill>
                  <a:schemeClr val="tx1"/>
                </a:solidFill>
                <a:effectLst/>
                <a:latin typeface="Segoe UI Light" pitchFamily="34" charset="0"/>
                <a:ea typeface="+mn-ea"/>
                <a:cs typeface="+mn-cs"/>
                <a:hlinkClick r:id="rId3"/>
              </a:rPr>
              <a:t>Envoy</a:t>
            </a:r>
            <a:r>
              <a:rPr lang="en-US" sz="882" b="0" i="0" kern="1200" dirty="0">
                <a:solidFill>
                  <a:schemeClr val="tx1"/>
                </a:solidFill>
                <a:effectLst/>
                <a:latin typeface="Segoe UI Light" pitchFamily="34" charset="0"/>
                <a:ea typeface="+mn-ea"/>
                <a:cs typeface="+mn-cs"/>
              </a:rPr>
              <a:t> from </a:t>
            </a:r>
            <a:r>
              <a:rPr lang="en-US" sz="882" b="0" i="0" u="none" strike="noStrike" kern="1200" dirty="0">
                <a:solidFill>
                  <a:schemeClr val="tx1"/>
                </a:solidFill>
                <a:effectLst/>
                <a:latin typeface="Segoe UI Light" pitchFamily="34" charset="0"/>
                <a:ea typeface="+mn-ea"/>
                <a:cs typeface="+mn-cs"/>
                <a:hlinkClick r:id="rId4"/>
              </a:rPr>
              <a:t>Lyft Engineering</a:t>
            </a:r>
            <a:endParaRPr lang="en-US" sz="882" b="0" i="0" kern="1200" dirty="0">
              <a:solidFill>
                <a:schemeClr val="tx1"/>
              </a:solidFill>
              <a:effectLst/>
              <a:latin typeface="Segoe UI Light" pitchFamily="34" charset="0"/>
              <a:ea typeface="+mn-ea"/>
              <a:cs typeface="+mn-cs"/>
            </a:endParaRPr>
          </a:p>
          <a:p>
            <a:r>
              <a:rPr lang="en-US" sz="882" b="0" i="0" u="none" strike="noStrike" kern="1200" dirty="0" err="1">
                <a:solidFill>
                  <a:schemeClr val="tx1"/>
                </a:solidFill>
                <a:effectLst/>
                <a:latin typeface="Segoe UI Light" pitchFamily="34" charset="0"/>
                <a:ea typeface="+mn-ea"/>
                <a:cs typeface="+mn-cs"/>
                <a:hlinkClick r:id="rId5"/>
              </a:rPr>
              <a:t>Linkerd</a:t>
            </a:r>
            <a:r>
              <a:rPr lang="en-US" sz="882" b="0" i="0" kern="1200" dirty="0">
                <a:solidFill>
                  <a:schemeClr val="tx1"/>
                </a:solidFill>
                <a:effectLst/>
                <a:latin typeface="Segoe UI Light" pitchFamily="34" charset="0"/>
                <a:ea typeface="+mn-ea"/>
                <a:cs typeface="+mn-cs"/>
              </a:rPr>
              <a:t> from </a:t>
            </a:r>
            <a:r>
              <a:rPr lang="en-US" sz="882" b="0" i="0" u="none" strike="noStrike" kern="1200" dirty="0">
                <a:solidFill>
                  <a:schemeClr val="tx1"/>
                </a:solidFill>
                <a:effectLst/>
                <a:latin typeface="Segoe UI Light" pitchFamily="34" charset="0"/>
                <a:ea typeface="+mn-ea"/>
                <a:cs typeface="+mn-cs"/>
                <a:hlinkClick r:id="rId6"/>
              </a:rPr>
              <a:t>https://buoyant.io</a:t>
            </a:r>
            <a:endParaRPr lang="en-US" sz="882" b="0" i="0" kern="1200" dirty="0">
              <a:solidFill>
                <a:schemeClr val="tx1"/>
              </a:solidFill>
              <a:effectLst/>
              <a:latin typeface="Segoe UI Light" pitchFamily="34" charset="0"/>
              <a:ea typeface="+mn-ea"/>
              <a:cs typeface="+mn-cs"/>
            </a:endParaRPr>
          </a:p>
          <a:p>
            <a:r>
              <a:rPr lang="en-US" sz="882" b="0" i="0" u="none" strike="noStrike" kern="1200" dirty="0" err="1">
                <a:solidFill>
                  <a:schemeClr val="tx1"/>
                </a:solidFill>
                <a:effectLst/>
                <a:latin typeface="Segoe UI Light" pitchFamily="34" charset="0"/>
                <a:ea typeface="+mn-ea"/>
                <a:cs typeface="+mn-cs"/>
                <a:hlinkClick r:id="rId7"/>
              </a:rPr>
              <a:t>Traefik</a:t>
            </a:r>
            <a:r>
              <a:rPr lang="en-US" sz="882" b="0" i="0" kern="1200" dirty="0">
                <a:solidFill>
                  <a:schemeClr val="tx1"/>
                </a:solidFill>
                <a:effectLst/>
                <a:latin typeface="Segoe UI Light" pitchFamily="34" charset="0"/>
                <a:ea typeface="+mn-ea"/>
                <a:cs typeface="+mn-cs"/>
              </a:rPr>
              <a:t> from </a:t>
            </a:r>
            <a:r>
              <a:rPr lang="en-US" sz="882" b="0" i="0" u="none" strike="noStrike" kern="1200" dirty="0">
                <a:solidFill>
                  <a:schemeClr val="tx1"/>
                </a:solidFill>
                <a:effectLst/>
                <a:latin typeface="Segoe UI Light" pitchFamily="34" charset="0"/>
                <a:ea typeface="+mn-ea"/>
                <a:cs typeface="+mn-cs"/>
                <a:hlinkClick r:id="rId8"/>
              </a:rPr>
              <a:t>https://containo.us</a:t>
            </a:r>
            <a:endParaRPr lang="en-US" sz="882" b="0" i="0" u="none" strike="noStrike" kern="1200" dirty="0">
              <a:solidFill>
                <a:schemeClr val="tx1"/>
              </a:solidFill>
              <a:effectLst/>
              <a:latin typeface="Segoe UI Light" pitchFamily="34" charset="0"/>
              <a:ea typeface="+mn-ea"/>
              <a:cs typeface="+mn-cs"/>
            </a:endParaRP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These tools provide features such as: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Retry</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Circuit-breaking</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Latency and other metrics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Failure- and latency-aware load balancing</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Distributed tracing</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Protocol upgrade</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Version-aware routing</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Cluster failover, </a:t>
            </a:r>
            <a:r>
              <a:rPr lang="en-US" sz="882" b="0" i="0" kern="1200" dirty="0" err="1">
                <a:solidFill>
                  <a:schemeClr val="tx1"/>
                </a:solidFill>
                <a:effectLst/>
                <a:latin typeface="Segoe UI Light" pitchFamily="34" charset="0"/>
                <a:ea typeface="+mn-ea"/>
                <a:cs typeface="+mn-cs"/>
              </a:rPr>
              <a:t>etc</a:t>
            </a:r>
            <a:endParaRPr lang="en-US" sz="882"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If using those, you don’t need an implementation of retries and circuit breaker as part of every microservice. Instead, you will be using one as a sidecar pattern or host proxy.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89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9/28/2018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0699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9/28/2018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904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9/28/2018 8:49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5955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28686" rtl="0" eaLnBrk="1" fontAlgn="auto" latinLnBrk="0" hangingPunct="1">
              <a:lnSpc>
                <a:spcPct val="100000"/>
              </a:lnSpc>
              <a:spcBef>
                <a:spcPts val="0"/>
              </a:spcBef>
              <a:spcAft>
                <a:spcPts val="0"/>
              </a:spcAft>
              <a:buClrTx/>
              <a:buSzTx/>
              <a:buFontTx/>
              <a:buNone/>
              <a:tabLst/>
              <a:defRPr/>
            </a:pPr>
            <a:fld id="{0BA68F0C-750B-6440-A7B4-17C12343E522}"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686" rtl="0" eaLnBrk="1" fontAlgn="auto" latinLnBrk="0" hangingPunct="1">
                <a:lnSpc>
                  <a:spcPct val="100000"/>
                </a:lnSpc>
                <a:spcBef>
                  <a:spcPts val="0"/>
                </a:spcBef>
                <a:spcAft>
                  <a:spcPts val="0"/>
                </a:spcAft>
                <a:buClrTx/>
                <a:buSzTx/>
                <a:buFontTx/>
                <a:buNone/>
                <a:tabLst/>
                <a:defRPr/>
              </a:pPr>
              <a:t>26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838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8710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6239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4860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9/28/2018 8:49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6786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380" indent="-291380" defTabSz="932238">
              <a:buFont typeface="Arial" panose="020B0604020202020204" pitchFamily="34" charset="0"/>
              <a:buChar char="•"/>
              <a:defRPr/>
            </a:pPr>
            <a:r>
              <a:rPr lang="en-US" kern="0" dirty="0">
                <a:solidFill>
                  <a:sysClr val="windowText" lastClr="000000"/>
                </a:solidFill>
              </a:rPr>
              <a:t>For each service instance you use </a:t>
            </a:r>
            <a:r>
              <a:rPr lang="en-US" u="sng" kern="0" dirty="0">
                <a:solidFill>
                  <a:sysClr val="windowText" lastClr="000000"/>
                </a:solidFill>
              </a:rPr>
              <a:t>one</a:t>
            </a:r>
            <a:r>
              <a:rPr lang="en-US" kern="0" dirty="0">
                <a:solidFill>
                  <a:sysClr val="windowText" lastClr="000000"/>
                </a:solidFill>
              </a:rPr>
              <a:t> container</a:t>
            </a:r>
          </a:p>
          <a:p>
            <a:pPr marL="291380" indent="-291380" defTabSz="932238">
              <a:buFont typeface="Arial" panose="020B0604020202020204" pitchFamily="34" charset="0"/>
              <a:buChar char="•"/>
              <a:defRPr/>
            </a:pPr>
            <a:r>
              <a:rPr lang="en-US" kern="0" dirty="0">
                <a:solidFill>
                  <a:sysClr val="windowText" lastClr="000000"/>
                </a:solidFill>
              </a:rPr>
              <a:t>Docker images/containers are “units of deployment”</a:t>
            </a:r>
          </a:p>
          <a:p>
            <a:pPr marL="291380" indent="-291380" defTabSz="932238">
              <a:buFont typeface="Arial" panose="020B0604020202020204" pitchFamily="34" charset="0"/>
              <a:buChar char="•"/>
              <a:defRPr/>
            </a:pPr>
            <a:r>
              <a:rPr lang="en-US" kern="0" dirty="0">
                <a:solidFill>
                  <a:sysClr val="windowText" lastClr="000000"/>
                </a:solidFill>
              </a:rPr>
              <a:t>A container is an </a:t>
            </a:r>
            <a:r>
              <a:rPr lang="en-US" u="sng" kern="0" dirty="0">
                <a:solidFill>
                  <a:sysClr val="windowText" lastClr="000000"/>
                </a:solidFill>
              </a:rPr>
              <a:t>instance</a:t>
            </a:r>
            <a:r>
              <a:rPr lang="en-US" kern="0" dirty="0">
                <a:solidFill>
                  <a:sysClr val="windowText" lastClr="000000"/>
                </a:solidFill>
              </a:rPr>
              <a:t> of a Docker Image</a:t>
            </a:r>
          </a:p>
          <a:p>
            <a:pPr marL="291380" indent="-291380" defTabSz="932238">
              <a:buFont typeface="Arial" panose="020B0604020202020204" pitchFamily="34" charset="0"/>
              <a:buChar char="•"/>
              <a:defRPr/>
            </a:pPr>
            <a:r>
              <a:rPr lang="en-US" kern="0" dirty="0">
                <a:solidFill>
                  <a:sysClr val="windowText" lastClr="000000"/>
                </a:solidFill>
              </a:rPr>
              <a:t>A host (VM/server) handles many containers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9/28/2018 8:49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6660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https://docs.microsoft.com/en-us/azure/aks/kubernetes-helm#configure-helm</a:t>
            </a:r>
          </a:p>
          <a:p>
            <a:endParaRPr lang="en-US" dirty="0"/>
          </a:p>
          <a:p>
            <a:r>
              <a:rPr lang="en-US" dirty="0"/>
              <a:t>Sample:</a:t>
            </a:r>
          </a:p>
          <a:p>
            <a:r>
              <a:rPr lang="en-US" sz="882" b="1" i="0" kern="1200" cap="all" dirty="0">
                <a:solidFill>
                  <a:schemeClr val="tx1"/>
                </a:solidFill>
                <a:effectLst/>
                <a:latin typeface="Segoe UI Light" pitchFamily="34" charset="0"/>
                <a:ea typeface="+mn-ea"/>
                <a:cs typeface="+mn-cs"/>
              </a:rPr>
              <a:t>INSTALL AN EXAMPLE CHART</a:t>
            </a:r>
          </a:p>
          <a:p>
            <a:r>
              <a:rPr lang="en-US" sz="882" b="0" i="0" kern="1200" dirty="0">
                <a:solidFill>
                  <a:schemeClr val="tx1"/>
                </a:solidFill>
                <a:effectLst/>
                <a:latin typeface="Segoe UI Light" pitchFamily="34" charset="0"/>
                <a:ea typeface="+mn-ea"/>
                <a:cs typeface="+mn-cs"/>
              </a:rPr>
              <a:t>To install a chart, you can run the helm install command. Helm has several ways to find and install a chart, but the easiest is to use one of the official stable charts.</a:t>
            </a:r>
          </a:p>
          <a:p>
            <a:r>
              <a:rPr lang="en-US" dirty="0"/>
              <a:t>$ helm repo update # Make sure we get the latest list of charts </a:t>
            </a:r>
          </a:p>
          <a:p>
            <a:r>
              <a:rPr lang="en-US" b="1" dirty="0"/>
              <a:t>$ helm install stable/</a:t>
            </a:r>
            <a:r>
              <a:rPr lang="en-US" b="1" dirty="0" err="1"/>
              <a:t>mysql</a:t>
            </a:r>
            <a:r>
              <a:rPr lang="en-US" b="1"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9/28/2018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2075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9/28/2018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07901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Overview:</a:t>
            </a:r>
          </a:p>
          <a:p>
            <a:pPr marL="171450" indent="-171450">
              <a:buFontTx/>
              <a:buChar char="-"/>
            </a:pPr>
            <a:r>
              <a:rPr lang="en-US" dirty="0"/>
              <a:t>Azure portal AKS</a:t>
            </a:r>
          </a:p>
          <a:p>
            <a:pPr marL="171450" indent="-171450">
              <a:buFontTx/>
              <a:buChar char="-"/>
            </a:pPr>
            <a:r>
              <a:rPr lang="en-US" dirty="0"/>
              <a:t>Images in ACR</a:t>
            </a:r>
          </a:p>
          <a:p>
            <a:pPr marL="171450" indent="-171450">
              <a:buFontTx/>
              <a:buChar char="-"/>
            </a:pPr>
            <a:r>
              <a:rPr lang="en-US" dirty="0"/>
              <a:t>Kubernetes Dashboard</a:t>
            </a:r>
          </a:p>
          <a:p>
            <a:pPr marL="0" indent="0">
              <a:buFontTx/>
              <a:buNone/>
            </a:pPr>
            <a:endParaRPr lang="en-US" dirty="0"/>
          </a:p>
          <a:p>
            <a:pPr marL="0" indent="0">
              <a:buFontTx/>
              <a:buNone/>
            </a:pPr>
            <a:r>
              <a:rPr lang="en-US" b="1" dirty="0"/>
              <a:t>Deploy?</a:t>
            </a:r>
          </a:p>
          <a:p>
            <a:pPr marL="0" indent="0">
              <a:buFontTx/>
              <a:buNone/>
            </a:pPr>
            <a:endParaRPr lang="en-US" dirty="0"/>
          </a:p>
          <a:p>
            <a:pPr marL="0" indent="0">
              <a:buFontTx/>
              <a:buNone/>
            </a:pPr>
            <a:r>
              <a:rPr lang="en-US" b="1" dirty="0"/>
              <a:t>Scaling out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837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829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285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Your sample application isn't very complex at the moment. But in real-world development, challenges soon emerge as you add more services and the development team grows.</a:t>
            </a:r>
          </a:p>
          <a:p>
            <a:r>
              <a:rPr lang="en-US" sz="1200" b="0" i="0" kern="1200" dirty="0">
                <a:solidFill>
                  <a:schemeClr val="tx1"/>
                </a:solidFill>
                <a:effectLst/>
                <a:latin typeface="+mn-lt"/>
                <a:ea typeface="+mn-ea"/>
                <a:cs typeface="+mn-cs"/>
              </a:rPr>
              <a:t>Picture yourself working on a service that interacts with dozens of other services.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can become unrealistic to run everything locally for development. Your dev machine may not have enough resources to run the entire app. Or, perhaps your app has endpoints that need to be publicly reachable (for example, your app responds to a webhook from a SaaS app).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try to only run the services that you depend on, but this means you'd need know the full closure of dependencies (for example, dependencies of dependencies). Or, it's a matter of not easily knowing how to build and run your dependencies because you didn't work on them.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Some developers resort to simulating, or mocking up, many of their service dependencies. This can help sometimes, but managing those mocks can soon take on its own development effort. Plus, this leads to your dev environment looking different to production, and subtle bugs can creep 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follows that doing any type of end-to-end testing becomes difficult. Integration testing can only realistically happen after a commit, which means you see problems later in the development cycle.</a:t>
            </a:r>
          </a:p>
          <a:p>
            <a:endParaRPr lang="en-US" dirty="0"/>
          </a:p>
        </p:txBody>
      </p:sp>
      <p:sp>
        <p:nvSpPr>
          <p:cNvPr id="4" name="Slide Number Placeholder 3"/>
          <p:cNvSpPr>
            <a:spLocks noGrp="1"/>
          </p:cNvSpPr>
          <p:nvPr>
            <p:ph type="sldNum" sz="quarter" idx="10"/>
          </p:nvPr>
        </p:nvSpPr>
        <p:spPr/>
        <p:txBody>
          <a:bodyPr/>
          <a:lstStyle/>
          <a:p>
            <a:pPr marL="0" marR="0" lvl="0" indent="0" algn="r" defTabSz="1828686" rtl="0" eaLnBrk="1" fontAlgn="auto" latinLnBrk="0" hangingPunct="1">
              <a:lnSpc>
                <a:spcPct val="100000"/>
              </a:lnSpc>
              <a:spcBef>
                <a:spcPts val="0"/>
              </a:spcBef>
              <a:spcAft>
                <a:spcPts val="0"/>
              </a:spcAft>
              <a:buClrTx/>
              <a:buSzTx/>
              <a:buFontTx/>
              <a:buNone/>
              <a:tabLst/>
              <a:defRPr/>
            </a:pPr>
            <a:fld id="{0BA68F0C-750B-6440-A7B4-17C12343E522}"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686" rtl="0" eaLnBrk="1" fontAlgn="auto" latinLnBrk="0" hangingPunct="1">
                <a:lnSpc>
                  <a:spcPct val="100000"/>
                </a:lnSpc>
                <a:spcBef>
                  <a:spcPts val="0"/>
                </a:spcBef>
                <a:spcAft>
                  <a:spcPts val="0"/>
                </a:spcAft>
                <a:buClrTx/>
                <a:buSzTx/>
                <a:buFontTx/>
                <a:buNone/>
                <a:tabLst/>
                <a:defRPr/>
              </a:pPr>
              <a:t>36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305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lumMod val="50000"/>
                  </a:schemeClr>
                </a:solidFill>
              </a:rPr>
              <a:t>Get Started on Connected Environment with .NET Core and Visual Studio</a:t>
            </a:r>
          </a:p>
          <a:p>
            <a:r>
              <a:rPr lang="en-US" dirty="0">
                <a:solidFill>
                  <a:schemeClr val="bg1">
                    <a:lumMod val="50000"/>
                  </a:schemeClr>
                </a:solidFill>
                <a:hlinkClick r:id="rId3"/>
              </a:rPr>
              <a:t>https://docs.microsoft.com/en-us/visualstudio/connected-environment/get-started-netcore-visualstudio-01</a:t>
            </a:r>
            <a:r>
              <a:rPr lang="en-US" dirty="0">
                <a:solidFill>
                  <a:schemeClr val="bg1">
                    <a:lumMod val="50000"/>
                  </a:schemeClr>
                </a:solidFill>
              </a:rPr>
              <a:t> </a:t>
            </a:r>
          </a:p>
          <a:p>
            <a:endParaRPr lang="en-US" dirty="0">
              <a:solidFill>
                <a:schemeClr val="bg1">
                  <a:lumMod val="50000"/>
                </a:schemeClr>
              </a:solidFill>
            </a:endParaRPr>
          </a:p>
          <a:p>
            <a:r>
              <a:rPr lang="en-US" dirty="0">
                <a:solidFill>
                  <a:schemeClr val="bg1">
                    <a:lumMod val="50000"/>
                  </a:schemeClr>
                </a:solidFill>
              </a:rPr>
              <a:t>Get Started on Connected Environment with .NET Core and VS Code</a:t>
            </a:r>
          </a:p>
          <a:p>
            <a:r>
              <a:rPr lang="en-US" dirty="0">
                <a:solidFill>
                  <a:schemeClr val="bg1">
                    <a:lumMod val="50000"/>
                  </a:schemeClr>
                </a:solidFill>
                <a:hlinkClick r:id="rId4"/>
              </a:rPr>
              <a:t>https://docs.microsoft.com/en-us/visualstudio/connected-environment/get-started-netcore-01</a:t>
            </a:r>
            <a:r>
              <a:rPr lang="en-US" dirty="0">
                <a:solidFill>
                  <a:schemeClr val="bg1">
                    <a:lumMod val="50000"/>
                  </a:schemeClr>
                </a:solidFill>
              </a:rPr>
              <a:t> </a:t>
            </a:r>
          </a:p>
          <a:p>
            <a:endParaRPr lang="en-US" dirty="0">
              <a:solidFill>
                <a:schemeClr val="bg1">
                  <a:lumMod val="50000"/>
                </a:schemeClr>
              </a:solidFill>
            </a:endParaRPr>
          </a:p>
          <a:p>
            <a:endParaRPr lang="en-US" dirty="0">
              <a:solidFill>
                <a:schemeClr val="bg1">
                  <a:lumMod val="50000"/>
                </a:schemeClr>
              </a:solidFill>
            </a:endParaRPr>
          </a:p>
          <a:p>
            <a:r>
              <a:rPr lang="en-US" dirty="0">
                <a:solidFill>
                  <a:schemeClr val="bg1">
                    <a:lumMod val="50000"/>
                  </a:schemeClr>
                </a:solidFill>
              </a:rPr>
              <a:t>https://github.com/kubernetes/charts (Helm Charts)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6760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Rapidly iterate and debug Kubernetes in AKS</a:t>
            </a:r>
          </a:p>
          <a:p>
            <a:pPr lvl="1"/>
            <a:r>
              <a:rPr lang="en-US" dirty="0"/>
              <a:t>Develop with Visual Studio 2017, VS Code, or command line</a:t>
            </a:r>
          </a:p>
          <a:p>
            <a:pPr lvl="1"/>
            <a:r>
              <a:rPr lang="en-US" dirty="0"/>
              <a:t>Windows, Mac, or Linux</a:t>
            </a:r>
          </a:p>
          <a:p>
            <a:endParaRPr lang="en-US" dirty="0"/>
          </a:p>
          <a:p>
            <a:r>
              <a:rPr lang="en-US" dirty="0"/>
              <a:t>Collaborate within a development team</a:t>
            </a:r>
          </a:p>
          <a:p>
            <a:pPr lvl="1"/>
            <a:r>
              <a:rPr lang="en-US" dirty="0"/>
              <a:t>Share an AKS cluster for team development</a:t>
            </a:r>
          </a:p>
          <a:p>
            <a:pPr lvl="1"/>
            <a:r>
              <a:rPr lang="en-US" dirty="0"/>
              <a:t>Test code end-to-end without replicating or simulating dependencies</a:t>
            </a:r>
          </a:p>
          <a:p>
            <a:pPr lvl="1"/>
            <a:r>
              <a:rPr lang="en-US" dirty="0"/>
              <a:t>Onboard new team members with minimal machine setup</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2347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Work in a shared development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Azure Dev Spaces, you can set up a </a:t>
            </a:r>
            <a:r>
              <a:rPr lang="en-US" sz="1200" b="0" i="1" kern="1200" dirty="0">
                <a:solidFill>
                  <a:schemeClr val="tx1"/>
                </a:solidFill>
                <a:effectLst/>
                <a:latin typeface="+mn-lt"/>
                <a:ea typeface="+mn-ea"/>
                <a:cs typeface="+mn-cs"/>
              </a:rPr>
              <a:t>shared</a:t>
            </a:r>
            <a:r>
              <a:rPr lang="en-US" sz="1200" b="0" i="0" kern="1200" dirty="0">
                <a:solidFill>
                  <a:schemeClr val="tx1"/>
                </a:solidFill>
                <a:effectLst/>
                <a:latin typeface="+mn-lt"/>
                <a:ea typeface="+mn-ea"/>
                <a:cs typeface="+mn-cs"/>
              </a:rPr>
              <a:t> development environment in Azure. Each developer can focus on just their part of the application, and can iteratively develop </a:t>
            </a:r>
            <a:r>
              <a:rPr lang="en-US" sz="1200" b="0" i="1" kern="1200" dirty="0">
                <a:solidFill>
                  <a:schemeClr val="tx1"/>
                </a:solidFill>
                <a:effectLst/>
                <a:latin typeface="+mn-lt"/>
                <a:ea typeface="+mn-ea"/>
                <a:cs typeface="+mn-cs"/>
              </a:rPr>
              <a:t>pre-commit code</a:t>
            </a:r>
            <a:r>
              <a:rPr lang="en-US" sz="1200" b="0" i="0" kern="1200" dirty="0">
                <a:solidFill>
                  <a:schemeClr val="tx1"/>
                </a:solidFill>
                <a:effectLst/>
                <a:latin typeface="+mn-lt"/>
                <a:ea typeface="+mn-ea"/>
                <a:cs typeface="+mn-cs"/>
              </a:rPr>
              <a:t> in an environment that already contains all the other services and cloud resources that their scenarios depend on. Dependencies are always up-to-date, and developers are working in a way that mirrors production.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you develop code for your service, and before you're ready to check it in, code often won't be in a good state. You're still iteratively shaping it, testing it, and experimenting with solutions. Azure Dev Spaces provides the concept of a </a:t>
            </a:r>
            <a:r>
              <a:rPr lang="en-US" sz="1200" b="1" i="0" kern="1200" dirty="0">
                <a:solidFill>
                  <a:schemeClr val="tx1"/>
                </a:solidFill>
                <a:effectLst/>
                <a:latin typeface="+mn-lt"/>
                <a:ea typeface="+mn-ea"/>
                <a:cs typeface="+mn-cs"/>
              </a:rPr>
              <a:t>space</a:t>
            </a:r>
            <a:r>
              <a:rPr lang="en-US" sz="1200" b="0" i="0" kern="1200" dirty="0">
                <a:solidFill>
                  <a:schemeClr val="tx1"/>
                </a:solidFill>
                <a:effectLst/>
                <a:latin typeface="+mn-lt"/>
                <a:ea typeface="+mn-ea"/>
                <a:cs typeface="+mn-cs"/>
              </a:rPr>
              <a:t>, which allows you to work in isolation, and without the fear of breaking your team members.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Anyone who opens the public URL and navigates to the web app will invoke the code path you have written which runs through both services using the default </a:t>
            </a:r>
            <a:r>
              <a:rPr lang="en-US" dirty="0" err="1"/>
              <a:t>default</a:t>
            </a:r>
            <a:r>
              <a:rPr lang="en-US" sz="1200" b="0" i="0" kern="1200" dirty="0">
                <a:solidFill>
                  <a:schemeClr val="tx1"/>
                </a:solidFill>
                <a:effectLst/>
                <a:latin typeface="+mn-lt"/>
                <a:ea typeface="+mn-ea"/>
                <a:cs typeface="+mn-cs"/>
              </a:rPr>
              <a:t> space. Now suppose you want to continue developing </a:t>
            </a:r>
            <a:r>
              <a:rPr lang="en-US" dirty="0" err="1"/>
              <a:t>mywebapi</a:t>
            </a:r>
            <a:r>
              <a:rPr lang="en-US" sz="1200" b="0" i="0" kern="1200" dirty="0">
                <a:solidFill>
                  <a:schemeClr val="tx1"/>
                </a:solidFill>
                <a:effectLst/>
                <a:latin typeface="+mn-lt"/>
                <a:ea typeface="+mn-ea"/>
                <a:cs typeface="+mn-cs"/>
              </a:rPr>
              <a:t> - how can you do this and not interrupt other developers who are using the development environment? To do that, you'll set up your own space.</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7440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latin typeface="Segoe UI Light" pitchFamily="34" charset="0"/>
                <a:ea typeface="+mn-ea"/>
                <a:cs typeface="+mn-cs"/>
              </a:rPr>
              <a:t>Source code for demo</a:t>
            </a:r>
            <a:r>
              <a:rPr lang="en-US" dirty="0"/>
              <a:t>: </a:t>
            </a:r>
            <a:r>
              <a:rPr lang="en-US" sz="882" kern="1200" dirty="0">
                <a:solidFill>
                  <a:schemeClr val="tx1"/>
                </a:solidFill>
                <a:latin typeface="Segoe UI Light" pitchFamily="34" charset="0"/>
                <a:ea typeface="+mn-ea"/>
                <a:cs typeface="+mn-cs"/>
              </a:rPr>
              <a:t>https://github.com/CESARDELATORRE/spike-azds/tree/master/SpikeAZDSNetCore21/   </a:t>
            </a:r>
          </a:p>
          <a:p>
            <a:endParaRPr lang="en-US" dirty="0"/>
          </a:p>
          <a:p>
            <a:r>
              <a:rPr lang="en-US" b="1" dirty="0"/>
              <a:t>FOR DEMO on Azure DevSpaces:</a:t>
            </a:r>
          </a:p>
          <a:p>
            <a:r>
              <a:rPr lang="en-US" dirty="0">
                <a:hlinkClick r:id="rId3"/>
              </a:rPr>
              <a:t>https://docs.microsoft.com/en-us/azure/dev-spaces/quickstart-netcore-visualstudio</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2249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 EXPERIENCE</a:t>
            </a:r>
          </a:p>
          <a:p>
            <a:endParaRPr lang="en-US" dirty="0"/>
          </a:p>
          <a:p>
            <a:pPr marL="171450" indent="-171450">
              <a:buFontTx/>
              <a:buChar char="-"/>
            </a:pPr>
            <a:r>
              <a:rPr lang="en-US" dirty="0"/>
              <a:t>Run or debug code prior to </a:t>
            </a:r>
            <a:r>
              <a:rPr lang="en-US" dirty="0" err="1"/>
              <a:t>commiting</a:t>
            </a:r>
            <a:r>
              <a:rPr lang="en-US" dirty="0"/>
              <a:t> in a production-like development environment running in Azure</a:t>
            </a:r>
          </a:p>
          <a:p>
            <a:pPr marL="171450" indent="-171450">
              <a:buFontTx/>
              <a:buChar char="-"/>
            </a:pPr>
            <a:r>
              <a:rPr lang="en-US" dirty="0"/>
              <a:t>Work with real upstream and downstream dependencies instead of mocks or simulators</a:t>
            </a:r>
          </a:p>
          <a:p>
            <a:pPr marL="171450" indent="-171450">
              <a:buFontTx/>
              <a:buChar char="-"/>
            </a:pPr>
            <a:r>
              <a:rPr lang="en-US" dirty="0"/>
              <a:t>Use a shared team environment with isolated spaces to avoid complex setup and enable live, ongoing discovery of integration issues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9952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02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Modernizing </a:t>
            </a:r>
            <a:r>
              <a:rPr lang="en-US" b="1" dirty="0"/>
              <a:t>Existing</a:t>
            </a:r>
            <a:r>
              <a:rPr lang="en-US" dirty="0"/>
              <a:t> .NET Apps – specify this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696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9/28/2018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184855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485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648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719336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3659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836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194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1828686">
              <a:defRPr/>
            </a:pPr>
            <a:fld id="{0BA68F0C-750B-6440-A7B4-17C12343E522}" type="slidenum">
              <a:rPr lang="es-ES" smtClean="0">
                <a:solidFill>
                  <a:prstClr val="black"/>
                </a:solidFill>
                <a:latin typeface="Calibri" panose="020F0502020204030204"/>
              </a:rPr>
              <a:pPr defTabSz="1828686">
                <a:defRPr/>
              </a:pPr>
              <a:t>50</a:t>
            </a:fld>
            <a:endParaRPr lang="es-ES">
              <a:solidFill>
                <a:prstClr val="black"/>
              </a:solidFill>
              <a:latin typeface="Calibri" panose="020F0502020204030204"/>
            </a:endParaRPr>
          </a:p>
        </p:txBody>
      </p:sp>
    </p:spTree>
    <p:extLst>
      <p:ext uri="{BB962C8B-B14F-4D97-AF65-F5344CB8AC3E}">
        <p14:creationId xmlns:p14="http://schemas.microsoft.com/office/powerpoint/2010/main" val="3096048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9/28/2018 8:49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52</a:t>
            </a:fld>
            <a:endParaRPr lang="en-US">
              <a:solidFill>
                <a:prstClr val="black"/>
              </a:solidFill>
            </a:endParaRPr>
          </a:p>
        </p:txBody>
      </p:sp>
    </p:spTree>
    <p:extLst>
      <p:ext uri="{BB962C8B-B14F-4D97-AF65-F5344CB8AC3E}">
        <p14:creationId xmlns:p14="http://schemas.microsoft.com/office/powerpoint/2010/main" val="4004002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6F748F82-1507-48AF-B2E0-5D06E8A6E181}" type="slidenum">
              <a:rPr lang="en-US" smtClean="0">
                <a:solidFill>
                  <a:prstClr val="black"/>
                </a:solidFill>
                <a:latin typeface="Calibri" panose="020F0502020204030204"/>
              </a:rPr>
              <a:pPr defTabSz="914400">
                <a:defRPr/>
              </a:pPr>
              <a:t>53</a:t>
            </a:fld>
            <a:endParaRPr lang="en-US">
              <a:solidFill>
                <a:prstClr val="black"/>
              </a:solidFill>
              <a:latin typeface="Calibri" panose="020F0502020204030204"/>
            </a:endParaRPr>
          </a:p>
        </p:txBody>
      </p:sp>
    </p:spTree>
    <p:extLst>
      <p:ext uri="{BB962C8B-B14F-4D97-AF65-F5344CB8AC3E}">
        <p14:creationId xmlns:p14="http://schemas.microsoft.com/office/powerpoint/2010/main" val="199411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304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436" indent="-291436" defTabSz="932597">
              <a:buFont typeface="Arial" panose="020B0604020202020204" pitchFamily="34" charset="0"/>
              <a:buChar char="•"/>
            </a:pPr>
            <a:r>
              <a:rPr lang="en-US" sz="900" dirty="0">
                <a:solidFill>
                  <a:prstClr val="black"/>
                </a:solidFill>
                <a:latin typeface="Calibri" panose="020F0502020204030204"/>
              </a:rPr>
              <a:t>Containers are a way to wrap up an application into its own isolated box. </a:t>
            </a:r>
            <a:br>
              <a:rPr lang="en-US" sz="900" dirty="0">
                <a:solidFill>
                  <a:prstClr val="black"/>
                </a:solidFill>
                <a:latin typeface="Calibri" panose="020F0502020204030204"/>
              </a:rPr>
            </a:br>
            <a:endParaRPr lang="en-US" sz="900" dirty="0">
              <a:solidFill>
                <a:prstClr val="black"/>
              </a:solidFill>
              <a:latin typeface="Calibri" panose="020F0502020204030204"/>
            </a:endParaRPr>
          </a:p>
          <a:p>
            <a:pPr marL="291436" indent="-291436" defTabSz="932597">
              <a:buFont typeface="Arial" panose="020B0604020202020204" pitchFamily="34" charset="0"/>
              <a:buChar char="•"/>
            </a:pPr>
            <a:r>
              <a:rPr lang="en-US" sz="900" dirty="0">
                <a:solidFill>
                  <a:prstClr val="black"/>
                </a:solidFill>
                <a:latin typeface="Calibri" panose="020F0502020204030204"/>
              </a:rPr>
              <a:t>The main characteristic of a container is that it makes the environment the same across different deployments </a:t>
            </a:r>
            <a:br>
              <a:rPr lang="en-US" sz="900" dirty="0">
                <a:solidFill>
                  <a:prstClr val="black"/>
                </a:solidFill>
                <a:latin typeface="Calibri" panose="020F0502020204030204"/>
              </a:rPr>
            </a:br>
            <a:r>
              <a:rPr lang="en-US" sz="900" dirty="0">
                <a:solidFill>
                  <a:prstClr val="black"/>
                </a:solidFill>
                <a:latin typeface="Calibri" panose="020F0502020204030204"/>
              </a:rPr>
              <a:t>because the container itself already comes with all the dependencies it needs. </a:t>
            </a:r>
            <a:br>
              <a:rPr lang="en-US" sz="900" dirty="0">
                <a:solidFill>
                  <a:prstClr val="black"/>
                </a:solidFill>
                <a:latin typeface="Calibri" panose="020F0502020204030204"/>
              </a:rPr>
            </a:br>
            <a:endParaRPr lang="en-US" sz="900" dirty="0">
              <a:solidFill>
                <a:prstClr val="black"/>
              </a:solidFill>
              <a:latin typeface="Calibri" panose="020F0502020204030204"/>
            </a:endParaRPr>
          </a:p>
          <a:p>
            <a:pPr marL="291436" indent="-291436" defTabSz="932597">
              <a:buFont typeface="Arial" panose="020B0604020202020204" pitchFamily="34" charset="0"/>
              <a:buChar char="•"/>
            </a:pPr>
            <a:r>
              <a:rPr lang="en-US" sz="900" dirty="0">
                <a:solidFill>
                  <a:prstClr val="black"/>
                </a:solidFill>
                <a:latin typeface="Calibri" panose="020F0502020204030204"/>
              </a:rPr>
              <a:t>A container is an “instance” of a container image. A container image is a way to package an app or service </a:t>
            </a:r>
          </a:p>
          <a:p>
            <a:pPr defTabSz="932597"/>
            <a:r>
              <a:rPr lang="en-US" sz="900" dirty="0">
                <a:solidFill>
                  <a:prstClr val="black"/>
                </a:solidFill>
                <a:latin typeface="Calibri" panose="020F0502020204030204"/>
              </a:rPr>
              <a:t>     (like a snapshot) and deploy it in a reliable and reproducible way. </a:t>
            </a:r>
            <a:br>
              <a:rPr lang="en-US" sz="900" dirty="0">
                <a:solidFill>
                  <a:prstClr val="black"/>
                </a:solidFill>
                <a:latin typeface="Calibri" panose="020F0502020204030204"/>
              </a:rPr>
            </a:br>
            <a:endParaRPr lang="en-US" sz="900" dirty="0">
              <a:solidFill>
                <a:prstClr val="black"/>
              </a:solidFill>
              <a:latin typeface="Calibri" panose="020F0502020204030204"/>
            </a:endParaRPr>
          </a:p>
          <a:p>
            <a:pPr marL="291436" indent="-291436" defTabSz="932597">
              <a:buFont typeface="Arial" panose="020B0604020202020204" pitchFamily="34" charset="0"/>
              <a:buChar char="•"/>
            </a:pPr>
            <a:r>
              <a:rPr lang="en-US" sz="900" dirty="0">
                <a:solidFill>
                  <a:prstClr val="black"/>
                </a:solidFill>
                <a:latin typeface="Calibri" panose="020F0502020204030204"/>
              </a:rPr>
              <a:t>Containers are fast becoming the unit of deployment.</a:t>
            </a:r>
          </a:p>
          <a:p>
            <a:pPr marL="291436" indent="-291436" defTabSz="932597">
              <a:buFont typeface="Arial" panose="020B0604020202020204" pitchFamily="34" charset="0"/>
              <a:buChar char="•"/>
            </a:pPr>
            <a:endParaRPr lang="en-US" sz="900" dirty="0">
              <a:solidFill>
                <a:prstClr val="black"/>
              </a:solidFill>
              <a:latin typeface="Calibri" panose="020F0502020204030204"/>
            </a:endParaRPr>
          </a:p>
          <a:p>
            <a:pPr marL="291436" indent="-291436" defTabSz="932597">
              <a:buFont typeface="Arial" panose="020B0604020202020204" pitchFamily="34" charset="0"/>
              <a:buChar char="•"/>
            </a:pPr>
            <a:r>
              <a:rPr lang="en-US" sz="900" u="sng" dirty="0">
                <a:solidFill>
                  <a:prstClr val="black"/>
                </a:solidFill>
                <a:latin typeface="Calibri" panose="020F0502020204030204"/>
                <a:hlinkClick r:id="rId3"/>
              </a:rPr>
              <a:t>Docker</a:t>
            </a:r>
            <a:r>
              <a:rPr lang="en-US" sz="900" dirty="0">
                <a:solidFill>
                  <a:prstClr val="black"/>
                </a:solidFill>
                <a:latin typeface="Calibri" panose="020F0502020204030204"/>
              </a:rPr>
              <a:t> is an </a:t>
            </a:r>
            <a:r>
              <a:rPr lang="en-US" sz="900" u="sng" dirty="0">
                <a:solidFill>
                  <a:prstClr val="black"/>
                </a:solidFill>
                <a:latin typeface="Calibri" panose="020F0502020204030204"/>
                <a:hlinkClick r:id="rId4"/>
              </a:rPr>
              <a:t>open-source project</a:t>
            </a:r>
            <a:r>
              <a:rPr lang="en-US" sz="900" dirty="0">
                <a:solidFill>
                  <a:prstClr val="black"/>
                </a:solidFill>
                <a:latin typeface="Calibri" panose="020F0502020204030204"/>
              </a:rPr>
              <a:t> for automating the deployment of applications as portable, self-sufficient </a:t>
            </a:r>
            <a:br>
              <a:rPr lang="en-US" sz="900" dirty="0">
                <a:solidFill>
                  <a:prstClr val="black"/>
                </a:solidFill>
                <a:latin typeface="Calibri" panose="020F0502020204030204"/>
              </a:rPr>
            </a:br>
            <a:r>
              <a:rPr lang="en-US" sz="900" dirty="0">
                <a:solidFill>
                  <a:prstClr val="black"/>
                </a:solidFill>
                <a:latin typeface="Calibri" panose="020F0502020204030204"/>
              </a:rPr>
              <a:t>containers that can run on the cloud or on-premises.</a:t>
            </a:r>
          </a:p>
          <a:p>
            <a:pPr marL="291436" indent="-291436" defTabSz="932597">
              <a:buFont typeface="Arial" panose="020B0604020202020204" pitchFamily="34" charset="0"/>
              <a:buChar char="•"/>
            </a:pPr>
            <a:endParaRPr lang="en-US" sz="900" dirty="0">
              <a:solidFill>
                <a:prstClr val="black"/>
              </a:solidFill>
              <a:latin typeface="Calibri" panose="020F0502020204030204"/>
            </a:endParaRPr>
          </a:p>
          <a:p>
            <a:pPr marL="291436" indent="-291436" defTabSz="932597">
              <a:buFont typeface="Arial" panose="020B0604020202020204" pitchFamily="34" charset="0"/>
              <a:buChar char="•"/>
            </a:pPr>
            <a:r>
              <a:rPr lang="en-US" sz="900" dirty="0">
                <a:solidFill>
                  <a:prstClr val="black"/>
                </a:solidFill>
                <a:latin typeface="Calibri" panose="020F0502020204030204"/>
              </a:rPr>
              <a:t>Docker is also a </a:t>
            </a:r>
            <a:r>
              <a:rPr lang="en-US" sz="900" u="sng" dirty="0">
                <a:solidFill>
                  <a:prstClr val="black"/>
                </a:solidFill>
                <a:latin typeface="Calibri" panose="020F0502020204030204"/>
                <a:hlinkClick r:id="rId3"/>
              </a:rPr>
              <a:t>company</a:t>
            </a:r>
            <a:r>
              <a:rPr lang="en-US" sz="900" dirty="0">
                <a:solidFill>
                  <a:prstClr val="black"/>
                </a:solidFill>
                <a:latin typeface="Calibri" panose="020F0502020204030204"/>
              </a:rPr>
              <a:t> that promotes and evolves this technology, working in collaboration with cloud, </a:t>
            </a:r>
            <a:br>
              <a:rPr lang="en-US" sz="900" dirty="0">
                <a:solidFill>
                  <a:prstClr val="black"/>
                </a:solidFill>
                <a:latin typeface="Calibri" panose="020F0502020204030204"/>
              </a:rPr>
            </a:br>
            <a:r>
              <a:rPr lang="en-US" sz="900" dirty="0">
                <a:solidFill>
                  <a:prstClr val="black"/>
                </a:solidFill>
                <a:latin typeface="Calibri" panose="020F0502020204030204"/>
              </a:rPr>
              <a:t>Linux, and Windows vendors, including Microsoft.</a:t>
            </a:r>
          </a:p>
          <a:p>
            <a:pPr marL="291436" indent="-291436" defTabSz="932597">
              <a:buFont typeface="Arial" panose="020B0604020202020204" pitchFamily="34" charset="0"/>
              <a:buChar char="•"/>
            </a:pPr>
            <a:endParaRPr lang="en-US" sz="900" dirty="0">
              <a:solidFill>
                <a:prstClr val="black"/>
              </a:solidFill>
              <a:latin typeface="Calibri" panose="020F0502020204030204"/>
            </a:endParaRPr>
          </a:p>
          <a:p>
            <a:pPr marL="291436" indent="-291436" defTabSz="932597">
              <a:buFont typeface="Arial" panose="020B0604020202020204" pitchFamily="34" charset="0"/>
              <a:buChar char="•"/>
            </a:pPr>
            <a:endParaRPr lang="en-US" sz="900" dirty="0">
              <a:solidFill>
                <a:prstClr val="black"/>
              </a:solidFill>
              <a:latin typeface="Calibri" panose="020F0502020204030204"/>
            </a:endParaRPr>
          </a:p>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rPr>
              <a:pPr defTabSz="932742">
                <a:defRPr/>
              </a:pPr>
              <a:t>9/28/2018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56</a:t>
            </a:fld>
            <a:endParaRPr lang="en-US" dirty="0">
              <a:solidFill>
                <a:prstClr val="black"/>
              </a:solidFill>
            </a:endParaRPr>
          </a:p>
        </p:txBody>
      </p:sp>
    </p:spTree>
    <p:extLst>
      <p:ext uri="{BB962C8B-B14F-4D97-AF65-F5344CB8AC3E}">
        <p14:creationId xmlns:p14="http://schemas.microsoft.com/office/powerpoint/2010/main" val="2742327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LIFT &amp;SHIFT scenarios</a:t>
            </a:r>
          </a:p>
          <a:p>
            <a:pPr marL="171450" indent="-171450">
              <a:buFontTx/>
              <a:buChar char="-"/>
            </a:pPr>
            <a:r>
              <a:rPr lang="en-US" dirty="0"/>
              <a:t>Number of pulls for these containers…. If it supports our story </a:t>
            </a:r>
            <a:r>
              <a:rPr lang="en-US" dirty="0">
                <a:sym typeface="Wingdings" panose="05000000000000000000" pitchFamily="2" charset="2"/>
              </a:rPr>
              <a:t></a:t>
            </a:r>
          </a:p>
          <a:p>
            <a:pPr marL="171450" indent="-171450">
              <a:buFontTx/>
              <a:buChar char="-"/>
            </a:pPr>
            <a:endParaRPr lang="en-US" dirty="0">
              <a:sym typeface="Wingdings" panose="05000000000000000000" pitchFamily="2" charset="2"/>
            </a:endParaRP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rPr>
              <a:pPr defTabSz="932742">
                <a:defRPr/>
              </a:pPr>
              <a:t>9/28/2018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57</a:t>
            </a:fld>
            <a:endParaRPr lang="en-US" dirty="0">
              <a:solidFill>
                <a:prstClr val="black"/>
              </a:solidFill>
            </a:endParaRPr>
          </a:p>
        </p:txBody>
      </p:sp>
    </p:spTree>
    <p:extLst>
      <p:ext uri="{BB962C8B-B14F-4D97-AF65-F5344CB8AC3E}">
        <p14:creationId xmlns:p14="http://schemas.microsoft.com/office/powerpoint/2010/main" val="4267764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Run container applications on Azure Batch:</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https://docs.microsoft.com/en-us/azure/batch/batch-docker-container-workloads</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9/28/2018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59</a:t>
            </a:fld>
            <a:endParaRPr lang="en-US" dirty="0">
              <a:solidFill>
                <a:prstClr val="black"/>
              </a:solidFill>
            </a:endParaRPr>
          </a:p>
        </p:txBody>
      </p:sp>
    </p:spTree>
    <p:extLst>
      <p:ext uri="{BB962C8B-B14F-4D97-AF65-F5344CB8AC3E}">
        <p14:creationId xmlns:p14="http://schemas.microsoft.com/office/powerpoint/2010/main" val="1051018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rtl="0" eaLnBrk="1" fontAlgn="t" latinLnBrk="0" hangingPunct="1"/>
            <a:r>
              <a:rPr lang="en-US" sz="900" b="1" i="0" u="none" strike="noStrike" kern="1200" dirty="0">
                <a:solidFill>
                  <a:schemeClr val="tx1"/>
                </a:solidFill>
                <a:effectLst/>
                <a:latin typeface="Segoe UI Light" pitchFamily="34" charset="0"/>
                <a:ea typeface="+mn-ea"/>
                <a:cs typeface="+mn-cs"/>
              </a:rPr>
              <a:t>Service Sweet</a:t>
            </a:r>
            <a:r>
              <a:rPr lang="en-US" sz="900" b="1" i="0" u="none" strike="noStrike" kern="1200" baseline="0" dirty="0">
                <a:solidFill>
                  <a:schemeClr val="tx1"/>
                </a:solidFill>
                <a:effectLst/>
                <a:latin typeface="Segoe UI Light" pitchFamily="34" charset="0"/>
                <a:ea typeface="+mn-ea"/>
                <a:cs typeface="+mn-cs"/>
              </a:rPr>
              <a:t> spot</a:t>
            </a:r>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0" i="0" u="none" strike="noStrike" kern="1200" dirty="0">
                <a:solidFill>
                  <a:schemeClr val="tx1"/>
                </a:solidFill>
                <a:effectLst/>
                <a:latin typeface="Segoe UI Light" pitchFamily="34" charset="0"/>
                <a:ea typeface="+mn-ea"/>
                <a:cs typeface="+mn-cs"/>
              </a:rPr>
              <a:t>Azure Container Instances</a:t>
            </a:r>
          </a:p>
          <a:p>
            <a:pPr rtl="0" eaLnBrk="1" fontAlgn="t" latinLnBrk="0" hangingPunct="1"/>
            <a:r>
              <a:rPr lang="en-US" sz="900" b="0" i="0" u="none" strike="noStrike" kern="1200" dirty="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0" i="0" u="none" strike="noStrike" kern="1200" dirty="0">
                <a:solidFill>
                  <a:schemeClr val="tx1"/>
                </a:solidFill>
                <a:effectLst/>
                <a:latin typeface="Segoe UI Light" pitchFamily="34" charset="0"/>
                <a:ea typeface="+mn-ea"/>
                <a:cs typeface="+mn-cs"/>
              </a:rPr>
              <a:t>Azure Web</a:t>
            </a:r>
            <a:r>
              <a:rPr lang="en-US" sz="900" b="0" i="0" u="none" strike="noStrike" kern="1200" baseline="0" dirty="0">
                <a:solidFill>
                  <a:schemeClr val="tx1"/>
                </a:solidFill>
                <a:effectLst/>
                <a:latin typeface="Segoe UI Light" pitchFamily="34" charset="0"/>
                <a:ea typeface="+mn-ea"/>
                <a:cs typeface="+mn-cs"/>
              </a:rPr>
              <a:t> Apps</a:t>
            </a:r>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0" i="0" u="none" strike="noStrike" kern="1200" dirty="0">
                <a:solidFill>
                  <a:schemeClr val="tx1"/>
                </a:solidFill>
                <a:effectLst/>
                <a:latin typeface="Segoe UI Light" pitchFamily="34" charset="0"/>
                <a:ea typeface="+mn-ea"/>
                <a:cs typeface="+mn-cs"/>
              </a:rPr>
              <a:t>Deploy scalable</a:t>
            </a:r>
            <a:r>
              <a:rPr lang="en-US" sz="900" b="0" i="0" u="none" strike="noStrike" kern="1200" baseline="0" dirty="0">
                <a:solidFill>
                  <a:schemeClr val="tx1"/>
                </a:solidFill>
                <a:effectLst/>
                <a:latin typeface="Segoe UI Light" pitchFamily="34" charset="0"/>
                <a:ea typeface="+mn-ea"/>
                <a:cs typeface="+mn-cs"/>
              </a:rPr>
              <a:t> web apps and services using containers</a:t>
            </a:r>
          </a:p>
          <a:p>
            <a:pPr rtl="0" eaLnBrk="1" fontAlgn="t"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0" i="0" u="none" strike="noStrike" kern="1200" dirty="0">
                <a:solidFill>
                  <a:schemeClr val="tx1"/>
                </a:solidFill>
                <a:effectLst/>
                <a:latin typeface="Segoe UI Light" pitchFamily="34" charset="0"/>
                <a:ea typeface="+mn-ea"/>
                <a:cs typeface="+mn-cs"/>
              </a:rPr>
              <a:t>Service Fabric</a:t>
            </a:r>
          </a:p>
          <a:p>
            <a:pPr rtl="0" eaLnBrk="1" fontAlgn="t" latinLnBrk="0" hangingPunct="1"/>
            <a:r>
              <a:rPr lang="en-US" sz="900" b="0" i="0" u="none" strike="noStrike" kern="1200" dirty="0">
                <a:solidFill>
                  <a:schemeClr val="tx1"/>
                </a:solidFill>
                <a:effectLst/>
                <a:latin typeface="Segoe UI Light" pitchFamily="34" charset="0"/>
                <a:ea typeface="+mn-ea"/>
                <a:cs typeface="+mn-cs"/>
              </a:rPr>
              <a:t>Build microservice</a:t>
            </a:r>
            <a:r>
              <a:rPr lang="en-US" sz="900" b="0" i="0" u="none" strike="noStrike" kern="1200" baseline="0" dirty="0">
                <a:solidFill>
                  <a:schemeClr val="tx1"/>
                </a:solidFill>
                <a:effectLst/>
                <a:latin typeface="Segoe UI Light" pitchFamily="34" charset="0"/>
                <a:ea typeface="+mn-ea"/>
                <a:cs typeface="+mn-cs"/>
              </a:rPr>
              <a:t> applications packaged in containers</a:t>
            </a:r>
          </a:p>
          <a:p>
            <a:pPr rtl="0" eaLnBrk="1" fontAlgn="t"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0" i="0" u="none" strike="noStrike" kern="1200" dirty="0">
                <a:solidFill>
                  <a:schemeClr val="tx1"/>
                </a:solidFill>
                <a:effectLst/>
                <a:latin typeface="Segoe UI Light" pitchFamily="34" charset="0"/>
                <a:ea typeface="+mn-ea"/>
                <a:cs typeface="+mn-cs"/>
              </a:rPr>
              <a:t>Azure Container</a:t>
            </a:r>
            <a:r>
              <a:rPr lang="en-US" sz="900" b="0" i="0" u="none" strike="noStrike" kern="1200" baseline="0" dirty="0">
                <a:solidFill>
                  <a:schemeClr val="tx1"/>
                </a:solidFill>
                <a:effectLst/>
                <a:latin typeface="Segoe UI Light" pitchFamily="34" charset="0"/>
                <a:ea typeface="+mn-ea"/>
                <a:cs typeface="+mn-cs"/>
              </a:rPr>
              <a:t> Service (AKS)</a:t>
            </a:r>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0" i="0" u="none" strike="noStrike" kern="1200" dirty="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0" i="0" u="none" strike="noStrike" kern="1200" dirty="0">
                <a:solidFill>
                  <a:schemeClr val="tx1"/>
                </a:solidFill>
                <a:effectLst/>
                <a:latin typeface="Segoe UI Light" pitchFamily="34" charset="0"/>
                <a:ea typeface="+mn-ea"/>
                <a:cs typeface="+mn-cs"/>
              </a:rPr>
              <a:t>Azure</a:t>
            </a:r>
            <a:r>
              <a:rPr lang="en-US" sz="900" b="0" i="0" u="none" strike="noStrike" kern="1200" baseline="0" dirty="0">
                <a:solidFill>
                  <a:schemeClr val="tx1"/>
                </a:solidFill>
                <a:effectLst/>
                <a:latin typeface="Segoe UI Light" pitchFamily="34" charset="0"/>
                <a:ea typeface="+mn-ea"/>
                <a:cs typeface="+mn-cs"/>
              </a:rPr>
              <a:t> Batch</a:t>
            </a:r>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0" i="0" u="none" strike="noStrike" kern="1200" dirty="0">
                <a:solidFill>
                  <a:schemeClr val="tx1"/>
                </a:solidFill>
                <a:effectLst/>
                <a:latin typeface="Segoe UI Light" pitchFamily="34" charset="0"/>
                <a:ea typeface="+mn-ea"/>
                <a:cs typeface="+mn-cs"/>
              </a:rPr>
              <a:t>Schedule</a:t>
            </a:r>
            <a:r>
              <a:rPr lang="en-US" sz="900" b="0" i="0" u="none" strike="noStrike" kern="1200" baseline="0" dirty="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rPr>
              <a:pPr defTabSz="932742">
                <a:defRPr/>
              </a:pPr>
              <a:t>9/28/2018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60</a:t>
            </a:fld>
            <a:endParaRPr lang="en-US" dirty="0">
              <a:solidFill>
                <a:prstClr val="black"/>
              </a:solidFill>
            </a:endParaRPr>
          </a:p>
        </p:txBody>
      </p:sp>
    </p:spTree>
    <p:extLst>
      <p:ext uri="{BB962C8B-B14F-4D97-AF65-F5344CB8AC3E}">
        <p14:creationId xmlns:p14="http://schemas.microsoft.com/office/powerpoint/2010/main" val="3060730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TechReady 23</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9/28/2018 8:49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62</a:t>
            </a:fld>
            <a:endParaRPr lang="en-US" sz="1800" kern="0" dirty="0">
              <a:solidFill>
                <a:sysClr val="windowText" lastClr="000000"/>
              </a:solidFill>
            </a:endParaRPr>
          </a:p>
        </p:txBody>
      </p:sp>
    </p:spTree>
    <p:extLst>
      <p:ext uri="{BB962C8B-B14F-4D97-AF65-F5344CB8AC3E}">
        <p14:creationId xmlns:p14="http://schemas.microsoft.com/office/powerpoint/2010/main" val="19954512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TechReady 23</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9/28/2018 8:49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63</a:t>
            </a:fld>
            <a:endParaRPr lang="en-US" sz="1800" kern="0" dirty="0">
              <a:solidFill>
                <a:sysClr val="windowText" lastClr="000000"/>
              </a:solidFill>
            </a:endParaRPr>
          </a:p>
        </p:txBody>
      </p:sp>
    </p:spTree>
    <p:extLst>
      <p:ext uri="{BB962C8B-B14F-4D97-AF65-F5344CB8AC3E}">
        <p14:creationId xmlns:p14="http://schemas.microsoft.com/office/powerpoint/2010/main" val="15048641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9/28/2018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64</a:t>
            </a:fld>
            <a:endParaRPr lang="en-US" dirty="0">
              <a:solidFill>
                <a:prstClr val="black"/>
              </a:solidFill>
            </a:endParaRPr>
          </a:p>
        </p:txBody>
      </p:sp>
    </p:spTree>
    <p:extLst>
      <p:ext uri="{BB962C8B-B14F-4D97-AF65-F5344CB8AC3E}">
        <p14:creationId xmlns:p14="http://schemas.microsoft.com/office/powerpoint/2010/main" val="1718317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TechReady 23</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9/28/2018 8:49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65</a:t>
            </a:fld>
            <a:endParaRPr lang="en-US" sz="1800" kern="0" dirty="0">
              <a:solidFill>
                <a:sysClr val="windowText" lastClr="000000"/>
              </a:solidFill>
            </a:endParaRPr>
          </a:p>
        </p:txBody>
      </p:sp>
    </p:spTree>
    <p:extLst>
      <p:ext uri="{BB962C8B-B14F-4D97-AF65-F5344CB8AC3E}">
        <p14:creationId xmlns:p14="http://schemas.microsoft.com/office/powerpoint/2010/main" val="113912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9/28/2018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67</a:t>
            </a:fld>
            <a:endParaRPr lang="en-US" dirty="0">
              <a:solidFill>
                <a:prstClr val="black"/>
              </a:solidFill>
            </a:endParaRPr>
          </a:p>
        </p:txBody>
      </p:sp>
    </p:spTree>
    <p:extLst>
      <p:ext uri="{BB962C8B-B14F-4D97-AF65-F5344CB8AC3E}">
        <p14:creationId xmlns:p14="http://schemas.microsoft.com/office/powerpoint/2010/main" val="6368098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9/28/2018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68</a:t>
            </a:fld>
            <a:endParaRPr lang="en-US" dirty="0">
              <a:solidFill>
                <a:prstClr val="black"/>
              </a:solidFill>
            </a:endParaRPr>
          </a:p>
        </p:txBody>
      </p:sp>
    </p:spTree>
    <p:extLst>
      <p:ext uri="{BB962C8B-B14F-4D97-AF65-F5344CB8AC3E}">
        <p14:creationId xmlns:p14="http://schemas.microsoft.com/office/powerpoint/2010/main" val="4033911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58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5A2D088-BDBD-41A5-ADCE-5C6A4DC08057}" type="datetime8">
              <a:rPr lang="en-US" smtClean="0">
                <a:solidFill>
                  <a:prstClr val="black"/>
                </a:solidFill>
              </a:rPr>
              <a:pPr defTabSz="932742">
                <a:defRPr/>
              </a:pPr>
              <a:t>9/28/2018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73</a:t>
            </a:fld>
            <a:endParaRPr lang="en-US" dirty="0">
              <a:solidFill>
                <a:prstClr val="black"/>
              </a:solidFill>
            </a:endParaRPr>
          </a:p>
        </p:txBody>
      </p:sp>
    </p:spTree>
    <p:extLst>
      <p:ext uri="{BB962C8B-B14F-4D97-AF65-F5344CB8AC3E}">
        <p14:creationId xmlns:p14="http://schemas.microsoft.com/office/powerpoint/2010/main" val="3889235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solidFill>
                  <a:schemeClr val="bg2"/>
                </a:solidFill>
              </a:rPr>
              <a:t>Include “ACR Build” when the Preview supports WINDOWS CONTAINERS.</a:t>
            </a:r>
          </a:p>
          <a:p>
            <a:r>
              <a:rPr lang="en-US" sz="900" b="1" dirty="0">
                <a:solidFill>
                  <a:schemeClr val="bg2"/>
                </a:solidFill>
              </a:rPr>
              <a:t>As of //BUILD 2018 it only supports LINUX containers</a:t>
            </a:r>
            <a:endParaRPr lang="en-US" dirty="0"/>
          </a:p>
        </p:txBody>
      </p:sp>
      <p:sp>
        <p:nvSpPr>
          <p:cNvPr id="4" name="Header Placeholder 3"/>
          <p:cNvSpPr>
            <a:spLocks noGrp="1"/>
          </p:cNvSpPr>
          <p:nvPr>
            <p:ph type="hdr" sz="quarter" idx="10"/>
          </p:nvPr>
        </p:nvSpPr>
        <p:spPr/>
        <p:txBody>
          <a:bodyPr/>
          <a:lstStyle/>
          <a:p>
            <a:pPr defTabSz="93274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9/28/2018 8:49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74</a:t>
            </a:fld>
            <a:endParaRPr lang="en-US">
              <a:solidFill>
                <a:prstClr val="black"/>
              </a:solidFill>
            </a:endParaRPr>
          </a:p>
        </p:txBody>
      </p:sp>
    </p:spTree>
    <p:extLst>
      <p:ext uri="{BB962C8B-B14F-4D97-AF65-F5344CB8AC3E}">
        <p14:creationId xmlns:p14="http://schemas.microsoft.com/office/powerpoint/2010/main" val="2328472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53211ED-3059-43B0-82C2-BCBBE89130A8}" type="slidenum">
              <a:rPr lang="en-US" smtClean="0">
                <a:solidFill>
                  <a:prstClr val="black"/>
                </a:solidFill>
              </a:rPr>
              <a:pPr>
                <a:defRPr/>
              </a:pPr>
              <a:t>80</a:t>
            </a:fld>
            <a:endParaRPr lang="en-US">
              <a:solidFill>
                <a:prstClr val="black"/>
              </a:solidFill>
            </a:endParaRPr>
          </a:p>
        </p:txBody>
      </p:sp>
    </p:spTree>
    <p:extLst>
      <p:ext uri="{BB962C8B-B14F-4D97-AF65-F5344CB8AC3E}">
        <p14:creationId xmlns:p14="http://schemas.microsoft.com/office/powerpoint/2010/main" val="31001444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53211ED-3059-43B0-82C2-BCBBE89130A8}" type="slidenum">
              <a:rPr lang="en-US" smtClean="0">
                <a:solidFill>
                  <a:prstClr val="black"/>
                </a:solidFill>
              </a:rPr>
              <a:pPr>
                <a:defRPr/>
              </a:pPr>
              <a:t>81</a:t>
            </a:fld>
            <a:endParaRPr lang="en-US">
              <a:solidFill>
                <a:prstClr val="black"/>
              </a:solidFill>
            </a:endParaRPr>
          </a:p>
        </p:txBody>
      </p:sp>
    </p:spTree>
    <p:extLst>
      <p:ext uri="{BB962C8B-B14F-4D97-AF65-F5344CB8AC3E}">
        <p14:creationId xmlns:p14="http://schemas.microsoft.com/office/powerpoint/2010/main" val="3088324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453211ED-3059-43B0-82C2-BCBBE89130A8}" type="slidenum">
              <a:rPr lang="en-US" smtClean="0">
                <a:solidFill>
                  <a:prstClr val="black"/>
                </a:solidFill>
              </a:rPr>
              <a:pPr>
                <a:defRPr/>
              </a:pPr>
              <a:t>82</a:t>
            </a:fld>
            <a:endParaRPr lang="en-US">
              <a:solidFill>
                <a:prstClr val="black"/>
              </a:solidFill>
            </a:endParaRPr>
          </a:p>
        </p:txBody>
      </p:sp>
    </p:spTree>
    <p:extLst>
      <p:ext uri="{BB962C8B-B14F-4D97-AF65-F5344CB8AC3E}">
        <p14:creationId xmlns:p14="http://schemas.microsoft.com/office/powerpoint/2010/main" val="33576351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11FAE85-20FE-844F-9354-E6E61F84E3F4}" type="slidenum">
              <a:rPr lang="en-US" smtClean="0">
                <a:solidFill>
                  <a:prstClr val="black"/>
                </a:solidFill>
              </a:rPr>
              <a:pPr>
                <a:defRPr/>
              </a:pPr>
              <a:t>84</a:t>
            </a:fld>
            <a:endParaRPr lang="en-US" dirty="0">
              <a:solidFill>
                <a:prstClr val="black"/>
              </a:solidFill>
            </a:endParaRPr>
          </a:p>
        </p:txBody>
      </p:sp>
    </p:spTree>
    <p:extLst>
      <p:ext uri="{BB962C8B-B14F-4D97-AF65-F5344CB8AC3E}">
        <p14:creationId xmlns:p14="http://schemas.microsoft.com/office/powerpoint/2010/main" val="32690086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11FAE85-20FE-844F-9354-E6E61F84E3F4}" type="slidenum">
              <a:rPr lang="en-US" smtClean="0">
                <a:solidFill>
                  <a:prstClr val="black"/>
                </a:solidFill>
              </a:rPr>
              <a:pPr>
                <a:defRPr/>
              </a:pPr>
              <a:t>85</a:t>
            </a:fld>
            <a:endParaRPr lang="en-US">
              <a:solidFill>
                <a:prstClr val="black"/>
              </a:solidFill>
            </a:endParaRPr>
          </a:p>
        </p:txBody>
      </p:sp>
    </p:spTree>
    <p:extLst>
      <p:ext uri="{BB962C8B-B14F-4D97-AF65-F5344CB8AC3E}">
        <p14:creationId xmlns:p14="http://schemas.microsoft.com/office/powerpoint/2010/main" val="3440791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6606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9/28/2018 8:49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77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9/28/2018 8:49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044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8781282B-F377-4E10-8F8B-0163AC74E6BD}"/>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1329036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DD6869D-8AC7-46D6-A293-4F039D796749}"/>
              </a:ext>
            </a:extLst>
          </p:cNvPr>
          <p:cNvGrpSpPr/>
          <p:nvPr userDrawn="1"/>
        </p:nvGrpSpPr>
        <p:grpSpPr>
          <a:xfrm>
            <a:off x="6194603" y="-1"/>
            <a:ext cx="5997398" cy="6858001"/>
            <a:chOff x="6194603" y="-1"/>
            <a:chExt cx="5997398" cy="6858001"/>
          </a:xfrm>
        </p:grpSpPr>
        <p:pic>
          <p:nvPicPr>
            <p:cNvPr id="33" name="Picture 32">
              <a:extLst>
                <a:ext uri="{FF2B5EF4-FFF2-40B4-BE49-F238E27FC236}">
                  <a16:creationId xmlns:a16="http://schemas.microsoft.com/office/drawing/2014/main" id="{68C12CF7-C850-49A2-9AAC-CCA6394852CB}"/>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4" name="Picture 33">
              <a:extLst>
                <a:ext uri="{FF2B5EF4-FFF2-40B4-BE49-F238E27FC236}">
                  <a16:creationId xmlns:a16="http://schemas.microsoft.com/office/drawing/2014/main" id="{1095F357-B595-4035-A03F-AAA4EEB5F6C7}"/>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5" name="Picture 34">
              <a:extLst>
                <a:ext uri="{FF2B5EF4-FFF2-40B4-BE49-F238E27FC236}">
                  <a16:creationId xmlns:a16="http://schemas.microsoft.com/office/drawing/2014/main" id="{23AB40CB-6945-4F74-AF42-5503D02DAE97}"/>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6981301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FABA49D4-ACB5-487F-8FCE-2C0F8A7430C6}"/>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1DA7C31C-7893-4CE9-8C1E-E6EC8779F416}"/>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175E6859-8A57-4441-B0B8-D628A22E69F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EFA3B277-F30F-47D3-AA2F-C52992D405AA}"/>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478948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E5EB1BC-DF9E-40D5-BECE-3631370F9B94}"/>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08EE26D8-246B-44B8-9F37-F70924B3ABF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71B919C4-D07F-4010-892C-E10ABC983944}"/>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CA1B5903-481E-48D5-9F12-8DA54E12F3D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562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1439F0B-E43E-4EA9-ABDB-1CDE36DFC79C}"/>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BFFE2D59-BCEA-4378-86F1-1F777CBF9F5B}"/>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5B067D52-C4A7-4157-A9F7-37098963BF5D}"/>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A478BA64-F6BC-4E54-AB68-5AA82A165F73}"/>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58666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4E5CB27-DAA1-44F5-A06F-94FDE253BDE7}"/>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33C6D3F5-BC18-4606-86E2-BC26A672A475}"/>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45D25842-DC1E-4A55-87D6-D90569587C3A}"/>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9CF6F9D-0F5C-4B16-A413-CFB303725D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726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22197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057692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336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826284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2964867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59394B0-BB29-4169-A6F8-084A812942D4}"/>
              </a:ext>
            </a:extLst>
          </p:cNvPr>
          <p:cNvGrpSpPr/>
          <p:nvPr userDrawn="1"/>
        </p:nvGrpSpPr>
        <p:grpSpPr>
          <a:xfrm>
            <a:off x="6194603" y="-1"/>
            <a:ext cx="5997398" cy="6858001"/>
            <a:chOff x="6194603" y="-1"/>
            <a:chExt cx="5997398" cy="6858001"/>
          </a:xfrm>
        </p:grpSpPr>
        <p:pic>
          <p:nvPicPr>
            <p:cNvPr id="36" name="Picture 35">
              <a:extLst>
                <a:ext uri="{FF2B5EF4-FFF2-40B4-BE49-F238E27FC236}">
                  <a16:creationId xmlns:a16="http://schemas.microsoft.com/office/drawing/2014/main" id="{E92D62AF-0547-4143-B5FD-8E9B658CDBF8}"/>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55" name="Picture 54">
              <a:extLst>
                <a:ext uri="{FF2B5EF4-FFF2-40B4-BE49-F238E27FC236}">
                  <a16:creationId xmlns:a16="http://schemas.microsoft.com/office/drawing/2014/main" id="{44FE11D2-6189-4153-90CD-E2CF6E4B004A}"/>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6" name="Picture 55">
              <a:extLst>
                <a:ext uri="{FF2B5EF4-FFF2-40B4-BE49-F238E27FC236}">
                  <a16:creationId xmlns:a16="http://schemas.microsoft.com/office/drawing/2014/main" id="{63B09D28-BB4E-43B3-9B5C-3F9B783B3BB8}"/>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15942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1590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solidFill>
                  <a:srgbClr val="000000">
                    <a:tint val="75000"/>
                  </a:srgbClr>
                </a:solidFill>
              </a:rPr>
              <a:pPr/>
              <a:t>9/28/2018</a:t>
            </a:fld>
            <a:endParaRPr lang="en-US">
              <a:solidFill>
                <a:srgbClr val="000000">
                  <a:tint val="75000"/>
                </a:srgbClr>
              </a:solidFill>
            </a:endParaRPr>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40906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C936-4B31-459A-880A-CBBC9FC263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321F01-A0D4-466C-AF7B-A61EBF810FC8}"/>
              </a:ext>
            </a:extLst>
          </p:cNvPr>
          <p:cNvSpPr>
            <a:spLocks noGrp="1"/>
          </p:cNvSpPr>
          <p:nvPr>
            <p:ph type="dt" sz="half" idx="10"/>
          </p:nvPr>
        </p:nvSpPr>
        <p:spPr/>
        <p:txBody>
          <a:bodyPr/>
          <a:lstStyle/>
          <a:p>
            <a:fld id="{64090161-8224-436E-9697-076F1D8F120C}" type="datetimeFigureOut">
              <a:rPr lang="en-US" smtClean="0">
                <a:solidFill>
                  <a:srgbClr val="000000">
                    <a:tint val="75000"/>
                  </a:srgbClr>
                </a:solidFill>
              </a:rPr>
              <a:pPr/>
              <a:t>9/28/2018</a:t>
            </a:fld>
            <a:endParaRPr lang="en-US">
              <a:solidFill>
                <a:srgbClr val="000000">
                  <a:tint val="75000"/>
                </a:srgbClr>
              </a:solidFill>
            </a:endParaRPr>
          </a:p>
        </p:txBody>
      </p:sp>
      <p:sp>
        <p:nvSpPr>
          <p:cNvPr id="4" name="Footer Placeholder 3">
            <a:extLst>
              <a:ext uri="{FF2B5EF4-FFF2-40B4-BE49-F238E27FC236}">
                <a16:creationId xmlns:a16="http://schemas.microsoft.com/office/drawing/2014/main" id="{94B93B79-1FCD-4011-9278-9E5F64EC24C5}"/>
              </a:ext>
            </a:extLst>
          </p:cNvPr>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a:extLst>
              <a:ext uri="{FF2B5EF4-FFF2-40B4-BE49-F238E27FC236}">
                <a16:creationId xmlns:a16="http://schemas.microsoft.com/office/drawing/2014/main" id="{D1F089A4-6C01-43B2-B8A4-7AC0DC5346F1}"/>
              </a:ext>
            </a:extLst>
          </p:cNvPr>
          <p:cNvSpPr>
            <a:spLocks noGrp="1"/>
          </p:cNvSpPr>
          <p:nvPr>
            <p:ph type="sldNum" sz="quarter" idx="12"/>
          </p:nvPr>
        </p:nvSpPr>
        <p:spPr/>
        <p:txBody>
          <a:bodyPr/>
          <a:lstStyle/>
          <a:p>
            <a:fld id="{27D3882F-12A7-44E5-A720-F0805A4EC1C9}"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5877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D49679-E503-4E3E-8F08-8BFFC35E96F5}"/>
              </a:ext>
            </a:extLst>
          </p:cNvPr>
          <p:cNvSpPr>
            <a:spLocks noGrp="1"/>
          </p:cNvSpPr>
          <p:nvPr>
            <p:ph type="dt" sz="half" idx="10"/>
          </p:nvPr>
        </p:nvSpPr>
        <p:spPr/>
        <p:txBody>
          <a:bodyPr/>
          <a:lstStyle/>
          <a:p>
            <a:fld id="{64090161-8224-436E-9697-076F1D8F120C}" type="datetimeFigureOut">
              <a:rPr lang="en-US" smtClean="0">
                <a:solidFill>
                  <a:srgbClr val="000000">
                    <a:tint val="75000"/>
                  </a:srgbClr>
                </a:solidFill>
              </a:rPr>
              <a:pPr/>
              <a:t>9/28/2018</a:t>
            </a:fld>
            <a:endParaRPr lang="en-US">
              <a:solidFill>
                <a:srgbClr val="000000">
                  <a:tint val="75000"/>
                </a:srgbClr>
              </a:solidFill>
            </a:endParaRPr>
          </a:p>
        </p:txBody>
      </p:sp>
      <p:sp>
        <p:nvSpPr>
          <p:cNvPr id="3" name="Footer Placeholder 2">
            <a:extLst>
              <a:ext uri="{FF2B5EF4-FFF2-40B4-BE49-F238E27FC236}">
                <a16:creationId xmlns:a16="http://schemas.microsoft.com/office/drawing/2014/main" id="{8EB1646F-9113-4F5C-978A-651C1C3CEF7B}"/>
              </a:ext>
            </a:extLst>
          </p:cNvPr>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a:extLst>
              <a:ext uri="{FF2B5EF4-FFF2-40B4-BE49-F238E27FC236}">
                <a16:creationId xmlns:a16="http://schemas.microsoft.com/office/drawing/2014/main" id="{3F22B61A-21E4-4182-B032-828E7AB0D814}"/>
              </a:ext>
            </a:extLst>
          </p:cNvPr>
          <p:cNvSpPr>
            <a:spLocks noGrp="1"/>
          </p:cNvSpPr>
          <p:nvPr>
            <p:ph type="sldNum" sz="quarter" idx="12"/>
          </p:nvPr>
        </p:nvSpPr>
        <p:spPr/>
        <p:txBody>
          <a:bodyPr/>
          <a:lstStyle/>
          <a:p>
            <a:fld id="{27D3882F-12A7-44E5-A720-F0805A4EC1C9}"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183893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337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solidFill>
                  <a:prstClr val="black">
                    <a:tint val="75000"/>
                  </a:prstClr>
                </a:solidFill>
              </a:rPr>
              <a:pPr/>
              <a:t>9/28/2018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2568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142417"/>
      </p:ext>
    </p:extLst>
  </p:cSld>
  <p:clrMapOvr>
    <a:masterClrMapping/>
  </p:clrMapOvr>
  <p:transition>
    <p:fade/>
  </p:transition>
  <p:extLst mod="1">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2" y="1187645"/>
            <a:ext cx="11655079"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349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2"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7403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028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23487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0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2"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59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589" indent="0">
              <a:buNone/>
              <a:defRPr/>
            </a:lvl2pPr>
            <a:lvl3pPr marL="457177" indent="0">
              <a:buNone/>
              <a:defRPr/>
            </a:lvl3pPr>
            <a:lvl4pPr marL="685766" indent="0">
              <a:buNone/>
              <a:defRPr/>
            </a:lvl4pPr>
            <a:lvl5pPr marL="9143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4326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2704229"/>
      </p:ext>
    </p:extLst>
  </p:cSld>
  <p:clrMapOvr>
    <a:masterClrMapping/>
  </p:clrMapOvr>
  <p:transition>
    <p:fade/>
  </p:transition>
  <p:extLst mod="1">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2"/>
            <a:ext cx="11582400" cy="1992853"/>
          </a:xfrm>
          <a:prstGeom prst="rect">
            <a:avLst/>
          </a:prstGeom>
        </p:spPr>
        <p:txBody>
          <a:bodyPr lIns="0" tIns="0" rIns="0" bIns="0"/>
          <a:lstStyle>
            <a:lvl1pPr marL="243822" indent="-243822">
              <a:lnSpc>
                <a:spcPct val="100000"/>
              </a:lnSpc>
              <a:spcBef>
                <a:spcPts val="667"/>
              </a:spcBef>
              <a:buFont typeface="Arial" charset="0"/>
              <a:buChar char="•"/>
              <a:defRPr sz="3200" baseline="0">
                <a:solidFill>
                  <a:schemeClr val="tx1"/>
                </a:solidFill>
                <a:latin typeface="Segoe UI Light"/>
                <a:cs typeface="Segoe UI Light"/>
              </a:defRPr>
            </a:lvl1pPr>
            <a:lvl2pPr marL="609555" indent="-243822">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32" indent="-243822">
              <a:lnSpc>
                <a:spcPct val="100000"/>
              </a:lnSpc>
              <a:spcBef>
                <a:spcPts val="667"/>
              </a:spcBef>
              <a:buFont typeface="Arial"/>
              <a:buChar char="•"/>
              <a:defRPr sz="2667">
                <a:solidFill>
                  <a:schemeClr val="tx1"/>
                </a:solidFill>
                <a:latin typeface="Segoe UI Light"/>
                <a:cs typeface="Segoe UI Light"/>
              </a:defRPr>
            </a:lvl3pPr>
            <a:lvl4pPr marL="1219109" marR="0" indent="-243822" algn="l" defTabSz="1219109"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485" indent="243822">
              <a:spcBef>
                <a:spcPts val="1333"/>
              </a:spcBef>
              <a:buFont typeface="Arial"/>
              <a:buChar char="•"/>
              <a:tabLst>
                <a:tab pos="2135557"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r>
              <a:rPr lang="en-US" sz="1067">
                <a:solidFill>
                  <a:srgbClr val="FFFFFF"/>
                </a:solidFill>
                <a:cs typeface="Segoe UI"/>
              </a:rPr>
              <a:t>Microsoft Confidential</a:t>
            </a:r>
          </a:p>
        </p:txBody>
      </p:sp>
    </p:spTree>
    <p:extLst>
      <p:ext uri="{BB962C8B-B14F-4D97-AF65-F5344CB8AC3E}">
        <p14:creationId xmlns:p14="http://schemas.microsoft.com/office/powerpoint/2010/main" val="25938269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297677" y="6379834"/>
            <a:ext cx="1395659" cy="164212"/>
          </a:xfrm>
          <a:prstGeom prst="rect">
            <a:avLst/>
          </a:prstGeom>
          <a:noFill/>
        </p:spPr>
        <p:txBody>
          <a:bodyPr wrap="square" lIns="0" tIns="0" rIns="0" bIns="0" rtlCol="0" anchor="t">
            <a:spAutoFit/>
          </a:bodyPr>
          <a:lstStyle/>
          <a:p>
            <a:pPr defTabSz="914322">
              <a:defRPr/>
            </a:pPr>
            <a:r>
              <a:rPr lang="en-US" sz="1067">
                <a:solidFill>
                  <a:srgbClr val="FFFFFF"/>
                </a:solidFill>
                <a:cs typeface="Segoe UI"/>
              </a:rPr>
              <a:t>Microsoft Confidential</a:t>
            </a:r>
          </a:p>
        </p:txBody>
      </p:sp>
    </p:spTree>
    <p:extLst>
      <p:ext uri="{BB962C8B-B14F-4D97-AF65-F5344CB8AC3E}">
        <p14:creationId xmlns:p14="http://schemas.microsoft.com/office/powerpoint/2010/main" val="311866472"/>
      </p:ext>
    </p:extLst>
  </p:cSld>
  <p:clrMapOvr>
    <a:masterClrMapping/>
  </p:clrMapOvr>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03800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555361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687406"/>
      </p:ext>
    </p:extLst>
  </p:cSld>
  <p:clrMapOvr>
    <a:masterClrMapping/>
  </p:clrMapOvr>
  <p:transition>
    <p:fade/>
  </p:transition>
  <p:extLst mod="1">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8711265-729F-40E5-9E85-3D00D251B4E1}"/>
              </a:ext>
            </a:extLst>
          </p:cNvPr>
          <p:cNvGrpSpPr/>
          <p:nvPr userDrawn="1"/>
        </p:nvGrpSpPr>
        <p:grpSpPr>
          <a:xfrm>
            <a:off x="6194603" y="-1"/>
            <a:ext cx="5997398" cy="6858001"/>
            <a:chOff x="6194603" y="-1"/>
            <a:chExt cx="5997398" cy="6858001"/>
          </a:xfrm>
        </p:grpSpPr>
        <p:pic>
          <p:nvPicPr>
            <p:cNvPr id="33" name="Picture 32">
              <a:extLst>
                <a:ext uri="{FF2B5EF4-FFF2-40B4-BE49-F238E27FC236}">
                  <a16:creationId xmlns:a16="http://schemas.microsoft.com/office/drawing/2014/main" id="{19A54524-77FF-4E76-AEA3-811525C0984B}"/>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4" name="Picture 33">
              <a:extLst>
                <a:ext uri="{FF2B5EF4-FFF2-40B4-BE49-F238E27FC236}">
                  <a16:creationId xmlns:a16="http://schemas.microsoft.com/office/drawing/2014/main" id="{F20EB9F3-AE1C-4367-B9BB-8C1F08518A41}"/>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5" name="Picture 34">
              <a:extLst>
                <a:ext uri="{FF2B5EF4-FFF2-40B4-BE49-F238E27FC236}">
                  <a16:creationId xmlns:a16="http://schemas.microsoft.com/office/drawing/2014/main" id="{E6F4DAF6-F4DA-4B7E-A667-3797C80759C7}"/>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264025577"/>
      </p:ext>
    </p:extLst>
  </p:cSld>
  <p:clrMapOvr>
    <a:masterClrMapping/>
  </p:clrMapOvr>
  <p:transition>
    <p:fade/>
  </p:transition>
  <p:extLst mod="1">
    <p:ext uri="{DCECCB84-F9BA-43D5-87BE-67443E8EF086}">
      <p15:sldGuideLst xmlns:p15="http://schemas.microsoft.com/office/powerpoint/2012/main">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50905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A0335A9-EC35-4118-8670-3EA0A5B1AD8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E720493E-B7CD-4007-B895-FDCA23C9DD16}"/>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D34CF4A7-DB84-440C-B0D2-71791E1973A2}"/>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53BB19E9-D968-4DD8-8D4E-95F1A7FDC13D}"/>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09096337"/>
      </p:ext>
    </p:extLst>
  </p:cSld>
  <p:clrMapOvr>
    <a:masterClrMapping/>
  </p:clrMapOvr>
  <p:transition>
    <p:fade/>
  </p:transition>
  <p:extLst mod="1">
    <p:ext uri="{DCECCB84-F9BA-43D5-87BE-67443E8EF086}">
      <p15:sldGuideLst xmlns:p15="http://schemas.microsoft.com/office/powerpoint/2012/main">
        <p15:guide id="1" pos="3360">
          <p15:clr>
            <a:srgbClr val="FBAE40"/>
          </p15:clr>
        </p15:guide>
        <p15:guide id="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1D71530-4584-4E18-95B8-AD7E83A2E5C7}"/>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69333F78-4D76-4D24-BA95-CB6CA710FBE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70893170-D363-4264-A479-02C9E2381D13}"/>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01B8994E-DA9D-4164-9B3D-3FF92400EAE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7580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4189BBE-D344-4CFF-8B13-E56FE9CFAF95}"/>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7AB2C3C2-8075-4DEF-B3CD-B5D43C7CEF4C}"/>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48EF7F1E-D64F-46F5-B08D-C6FC03132A3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A773BFA-BE78-4334-8A66-A1EDE96CA896}"/>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297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DAA6F10-A20B-46A6-A4A5-14D263A0E03D}"/>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338B6E73-850B-4DE8-9ED3-273A9E36B02D}"/>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6A9404D8-9F17-4E2C-95F3-4807F5E4C88D}"/>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21F29AB7-9A11-4209-8581-9493B3408C34}"/>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9525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71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76532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46631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8681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22550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6055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74270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2.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3.emf"/><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9.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5593722"/>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 id="2147484963" r:id="rId17"/>
    <p:sldLayoutId id="2147484964" r:id="rId18"/>
    <p:sldLayoutId id="2147484965" r:id="rId19"/>
    <p:sldLayoutId id="2147484966"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F069-3858-4F3F-93FC-B32C2BA0C7C4}"/>
              </a:ext>
            </a:extLst>
          </p:cNvPr>
          <p:cNvSpPr>
            <a:spLocks noGrp="1"/>
          </p:cNvSpPr>
          <p:nvPr>
            <p:ph type="title"/>
          </p:nvPr>
        </p:nvSpPr>
        <p:spPr>
          <a:xfrm>
            <a:off x="838200" y="365126"/>
            <a:ext cx="10515600"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563BF-59F9-4762-94E4-C25F60AC2408}"/>
              </a:ext>
            </a:extLst>
          </p:cNvPr>
          <p:cNvSpPr>
            <a:spLocks noGrp="1"/>
          </p:cNvSpPr>
          <p:nvPr>
            <p:ph type="body" idx="1"/>
          </p:nvPr>
        </p:nvSpPr>
        <p:spPr>
          <a:xfrm>
            <a:off x="838200" y="1825624"/>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F7805-04CF-4963-9309-34CE00660DA1}"/>
              </a:ext>
            </a:extLst>
          </p:cNvPr>
          <p:cNvSpPr>
            <a:spLocks noGrp="1"/>
          </p:cNvSpPr>
          <p:nvPr>
            <p:ph type="dt" sz="half" idx="2"/>
          </p:nvPr>
        </p:nvSpPr>
        <p:spPr>
          <a:xfrm>
            <a:off x="838201" y="6356351"/>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64090161-8224-436E-9697-076F1D8F120C}" type="datetimeFigureOut">
              <a:rPr lang="en-US" smtClean="0">
                <a:solidFill>
                  <a:srgbClr val="000000">
                    <a:tint val="75000"/>
                  </a:srgbClr>
                </a:solidFill>
              </a:rPr>
              <a:pPr/>
              <a:t>9/28/2018</a:t>
            </a:fld>
            <a:endParaRPr lang="en-US">
              <a:solidFill>
                <a:srgbClr val="000000">
                  <a:tint val="75000"/>
                </a:srgbClr>
              </a:solidFill>
            </a:endParaRPr>
          </a:p>
        </p:txBody>
      </p:sp>
      <p:sp>
        <p:nvSpPr>
          <p:cNvPr id="5" name="Footer Placeholder 4">
            <a:extLst>
              <a:ext uri="{FF2B5EF4-FFF2-40B4-BE49-F238E27FC236}">
                <a16:creationId xmlns:a16="http://schemas.microsoft.com/office/drawing/2014/main" id="{AF95D0D9-CDF3-4697-864B-2049013F8849}"/>
              </a:ext>
            </a:extLst>
          </p:cNvPr>
          <p:cNvSpPr>
            <a:spLocks noGrp="1"/>
          </p:cNvSpPr>
          <p:nvPr>
            <p:ph type="ftr" sz="quarter" idx="3"/>
          </p:nvPr>
        </p:nvSpPr>
        <p:spPr>
          <a:xfrm>
            <a:off x="4038600" y="6356351"/>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a:extLst>
              <a:ext uri="{FF2B5EF4-FFF2-40B4-BE49-F238E27FC236}">
                <a16:creationId xmlns:a16="http://schemas.microsoft.com/office/drawing/2014/main" id="{57342DC4-EFAB-4126-AB62-B4C72FF3987E}"/>
              </a:ext>
            </a:extLst>
          </p:cNvPr>
          <p:cNvSpPr>
            <a:spLocks noGrp="1"/>
          </p:cNvSpPr>
          <p:nvPr>
            <p:ph type="sldNum" sz="quarter" idx="4"/>
          </p:nvPr>
        </p:nvSpPr>
        <p:spPr>
          <a:xfrm>
            <a:off x="8610600" y="6356351"/>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27D3882F-12A7-44E5-A720-F0805A4EC1C9}"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01262638"/>
      </p:ext>
    </p:extLst>
  </p:cSld>
  <p:clrMap bg1="lt1" tx1="dk1" bg2="lt2" tx2="dk2" accent1="accent1" accent2="accent2" accent3="accent3" accent4="accent4" accent5="accent5" accent6="accent6" hlink="hlink" folHlink="folHlink"/>
  <p:sldLayoutIdLst>
    <p:sldLayoutId id="2147484973" r:id="rId1"/>
    <p:sldLayoutId id="2147484977" r:id="rId2"/>
    <p:sldLayoutId id="2147484978" r:id="rId3"/>
    <p:sldLayoutId id="2147484983" r:id="rId4"/>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6" algn="l" defTabSz="914225" rtl="0" eaLnBrk="1" latinLnBrk="0" hangingPunct="1">
        <a:defRPr sz="1800" kern="1200">
          <a:solidFill>
            <a:schemeClr val="tx1"/>
          </a:solidFill>
          <a:latin typeface="+mn-lt"/>
          <a:ea typeface="+mn-ea"/>
          <a:cs typeface="+mn-cs"/>
        </a:defRPr>
      </a:lvl8pPr>
      <a:lvl9pPr marL="3656898"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F069-3858-4F3F-93FC-B32C2BA0C7C4}"/>
              </a:ext>
            </a:extLst>
          </p:cNvPr>
          <p:cNvSpPr>
            <a:spLocks noGrp="1"/>
          </p:cNvSpPr>
          <p:nvPr>
            <p:ph type="title"/>
          </p:nvPr>
        </p:nvSpPr>
        <p:spPr>
          <a:xfrm>
            <a:off x="838200" y="365126"/>
            <a:ext cx="10515600"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563BF-59F9-4762-94E4-C25F60AC2408}"/>
              </a:ext>
            </a:extLst>
          </p:cNvPr>
          <p:cNvSpPr>
            <a:spLocks noGrp="1"/>
          </p:cNvSpPr>
          <p:nvPr>
            <p:ph type="body" idx="1"/>
          </p:nvPr>
        </p:nvSpPr>
        <p:spPr>
          <a:xfrm>
            <a:off x="838200" y="1825624"/>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F7805-04CF-4963-9309-34CE00660DA1}"/>
              </a:ext>
            </a:extLst>
          </p:cNvPr>
          <p:cNvSpPr>
            <a:spLocks noGrp="1"/>
          </p:cNvSpPr>
          <p:nvPr>
            <p:ph type="dt" sz="half" idx="2"/>
          </p:nvPr>
        </p:nvSpPr>
        <p:spPr>
          <a:xfrm>
            <a:off x="838201" y="6356351"/>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64090161-8224-436E-9697-076F1D8F120C}" type="datetimeFigureOut">
              <a:rPr lang="en-US" smtClean="0">
                <a:solidFill>
                  <a:prstClr val="black">
                    <a:tint val="75000"/>
                  </a:prstClr>
                </a:solidFill>
              </a:rPr>
              <a:pPr/>
              <a:t>9/28/2018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F95D0D9-CDF3-4697-864B-2049013F8849}"/>
              </a:ext>
            </a:extLst>
          </p:cNvPr>
          <p:cNvSpPr>
            <a:spLocks noGrp="1"/>
          </p:cNvSpPr>
          <p:nvPr>
            <p:ph type="ftr" sz="quarter" idx="3"/>
          </p:nvPr>
        </p:nvSpPr>
        <p:spPr>
          <a:xfrm>
            <a:off x="4038600" y="6356351"/>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7342DC4-EFAB-4126-AB62-B4C72FF3987E}"/>
              </a:ext>
            </a:extLst>
          </p:cNvPr>
          <p:cNvSpPr>
            <a:spLocks noGrp="1"/>
          </p:cNvSpPr>
          <p:nvPr>
            <p:ph type="sldNum" sz="quarter" idx="4"/>
          </p:nvPr>
        </p:nvSpPr>
        <p:spPr>
          <a:xfrm>
            <a:off x="8610600" y="6356351"/>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27D3882F-12A7-44E5-A720-F0805A4EC1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2522836"/>
      </p:ext>
    </p:extLst>
  </p:cSld>
  <p:clrMap bg1="lt1" tx1="dk1" bg2="lt2" tx2="dk2" accent1="accent1" accent2="accent2" accent3="accent3" accent4="accent4" accent5="accent5" accent6="accent6" hlink="hlink" folHlink="folHlink"/>
  <p:sldLayoutIdLst>
    <p:sldLayoutId id="2147484993"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6" algn="l" defTabSz="914225" rtl="0" eaLnBrk="1" latinLnBrk="0" hangingPunct="1">
        <a:defRPr sz="1800" kern="1200">
          <a:solidFill>
            <a:schemeClr val="tx1"/>
          </a:solidFill>
          <a:latin typeface="+mn-lt"/>
          <a:ea typeface="+mn-ea"/>
          <a:cs typeface="+mn-cs"/>
        </a:defRPr>
      </a:lvl8pPr>
      <a:lvl9pPr marL="3656898" algn="l" defTabSz="914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0678662"/>
      </p:ext>
    </p:extLst>
  </p:cSld>
  <p:clrMap bg1="lt1" tx1="dk1" bg2="lt2" tx2="dk2" accent1="accent1" accent2="accent2" accent3="accent3" accent4="accent4" accent5="accent5" accent6="accent6" hlink="hlink" folHlink="folHlink"/>
  <p:sldLayoutIdLst>
    <p:sldLayoutId id="2147485010" r:id="rId1"/>
  </p:sldLayoutIdLst>
  <p:transition>
    <p:fade/>
  </p:transition>
  <p:hf sldNum="0" hdr="0" ftr="0" dt="0"/>
  <p:txStyles>
    <p:titleStyle>
      <a:lvl1pPr algn="l" defTabSz="932696"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89"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77"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92" marR="0" indent="-200015"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21" marR="0" indent="-180966"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887" marR="0" indent="-168267"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12"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61"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08"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57"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96" rtl="0" eaLnBrk="1" latinLnBrk="0" hangingPunct="1">
        <a:defRPr sz="1800" kern="1200">
          <a:solidFill>
            <a:schemeClr val="tx1"/>
          </a:solidFill>
          <a:latin typeface="+mn-lt"/>
          <a:ea typeface="+mn-ea"/>
          <a:cs typeface="+mn-cs"/>
        </a:defRPr>
      </a:lvl1pPr>
      <a:lvl2pPr marL="466348" algn="l" defTabSz="932696" rtl="0" eaLnBrk="1" latinLnBrk="0" hangingPunct="1">
        <a:defRPr sz="1800" kern="1200">
          <a:solidFill>
            <a:schemeClr val="tx1"/>
          </a:solidFill>
          <a:latin typeface="+mn-lt"/>
          <a:ea typeface="+mn-ea"/>
          <a:cs typeface="+mn-cs"/>
        </a:defRPr>
      </a:lvl2pPr>
      <a:lvl3pPr marL="932696" algn="l" defTabSz="932696" rtl="0" eaLnBrk="1" latinLnBrk="0" hangingPunct="1">
        <a:defRPr sz="1800" kern="1200">
          <a:solidFill>
            <a:schemeClr val="tx1"/>
          </a:solidFill>
          <a:latin typeface="+mn-lt"/>
          <a:ea typeface="+mn-ea"/>
          <a:cs typeface="+mn-cs"/>
        </a:defRPr>
      </a:lvl3pPr>
      <a:lvl4pPr marL="1399043" algn="l" defTabSz="932696" rtl="0" eaLnBrk="1" latinLnBrk="0" hangingPunct="1">
        <a:defRPr sz="1800" kern="1200">
          <a:solidFill>
            <a:schemeClr val="tx1"/>
          </a:solidFill>
          <a:latin typeface="+mn-lt"/>
          <a:ea typeface="+mn-ea"/>
          <a:cs typeface="+mn-cs"/>
        </a:defRPr>
      </a:lvl4pPr>
      <a:lvl5pPr marL="1865391" algn="l" defTabSz="932696" rtl="0" eaLnBrk="1" latinLnBrk="0" hangingPunct="1">
        <a:defRPr sz="1800" kern="1200">
          <a:solidFill>
            <a:schemeClr val="tx1"/>
          </a:solidFill>
          <a:latin typeface="+mn-lt"/>
          <a:ea typeface="+mn-ea"/>
          <a:cs typeface="+mn-cs"/>
        </a:defRPr>
      </a:lvl5pPr>
      <a:lvl6pPr marL="2331740" algn="l" defTabSz="932696" rtl="0" eaLnBrk="1" latinLnBrk="0" hangingPunct="1">
        <a:defRPr sz="1800" kern="1200">
          <a:solidFill>
            <a:schemeClr val="tx1"/>
          </a:solidFill>
          <a:latin typeface="+mn-lt"/>
          <a:ea typeface="+mn-ea"/>
          <a:cs typeface="+mn-cs"/>
        </a:defRPr>
      </a:lvl6pPr>
      <a:lvl7pPr marL="2798086" algn="l" defTabSz="932696" rtl="0" eaLnBrk="1" latinLnBrk="0" hangingPunct="1">
        <a:defRPr sz="1800" kern="1200">
          <a:solidFill>
            <a:schemeClr val="tx1"/>
          </a:solidFill>
          <a:latin typeface="+mn-lt"/>
          <a:ea typeface="+mn-ea"/>
          <a:cs typeface="+mn-cs"/>
        </a:defRPr>
      </a:lvl7pPr>
      <a:lvl8pPr marL="3264434" algn="l" defTabSz="932696" rtl="0" eaLnBrk="1" latinLnBrk="0" hangingPunct="1">
        <a:defRPr sz="1800" kern="1200">
          <a:solidFill>
            <a:schemeClr val="tx1"/>
          </a:solidFill>
          <a:latin typeface="+mn-lt"/>
          <a:ea typeface="+mn-ea"/>
          <a:cs typeface="+mn-cs"/>
        </a:defRPr>
      </a:lvl8pPr>
      <a:lvl9pPr marL="3730783" algn="l" defTabSz="93269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26658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8933478"/>
      </p:ext>
    </p:extLst>
  </p:cSld>
  <p:clrMap bg1="lt1" tx1="dk1" bg2="lt2" tx2="dk2" accent1="accent1" accent2="accent2" accent3="accent3" accent4="accent4" accent5="accent5" accent6="accent6" hlink="hlink" folHlink="folHlink"/>
  <p:sldLayoutIdLst>
    <p:sldLayoutId id="2147485032" r:id="rId1"/>
    <p:sldLayoutId id="2147485039" r:id="rId2"/>
    <p:sldLayoutId id="2147485047" r:id="rId3"/>
  </p:sldLayoutIdLst>
  <p:transition>
    <p:fade/>
  </p:transition>
  <p:txStyles>
    <p:titleStyle>
      <a:lvl1pPr algn="l" defTabSz="914367"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4"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1"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9"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5"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0553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1" y="-217"/>
            <a:ext cx="935541" cy="5654618"/>
            <a:chOff x="12618967" y="-221"/>
            <a:chExt cx="954301" cy="5767186"/>
          </a:xfrm>
        </p:grpSpPr>
        <p:grpSp>
          <p:nvGrpSpPr>
            <p:cNvPr id="18" name="Group 17"/>
            <p:cNvGrpSpPr/>
            <p:nvPr userDrawn="1"/>
          </p:nvGrpSpPr>
          <p:grpSpPr>
            <a:xfrm>
              <a:off x="12618967" y="-221"/>
              <a:ext cx="954301" cy="5716011"/>
              <a:chOff x="12618967" y="-221"/>
              <a:chExt cx="954301" cy="57160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3"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3"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Green</a:t>
                  </a:r>
                </a:p>
                <a:p>
                  <a:pPr defTabSz="914103"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3"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3"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Yellow</a:t>
                  </a:r>
                </a:p>
                <a:p>
                  <a:pPr defTabSz="914103"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Mid-Blue</a:t>
                  </a:r>
                </a:p>
                <a:p>
                  <a:pPr defTabSz="914103"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Blue</a:t>
                  </a:r>
                </a:p>
                <a:p>
                  <a:pPr defTabSz="914103"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4" y="258268"/>
                <a:ext cx="843944" cy="326965"/>
              </a:xfrm>
              <a:prstGeom prst="rect">
                <a:avLst/>
              </a:prstGeom>
              <a:noFill/>
            </p:spPr>
            <p:txBody>
              <a:bodyPr wrap="none" lIns="0" tIns="91440" rIns="182880" bIns="91440" rtlCol="0">
                <a:spAutoFit/>
              </a:bodyPr>
              <a:lstStyle/>
              <a:p>
                <a:pPr>
                  <a:lnSpc>
                    <a:spcPct val="90000"/>
                  </a:lnSpc>
                  <a:spcAft>
                    <a:spcPts val="588"/>
                  </a:spcAft>
                </a:pPr>
                <a:r>
                  <a:rPr lang="en-US" sz="981"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681"/>
                <a:ext cx="2647253" cy="326965"/>
              </a:xfrm>
              <a:prstGeom prst="rect">
                <a:avLst/>
              </a:prstGeom>
              <a:noFill/>
            </p:spPr>
            <p:txBody>
              <a:bodyPr wrap="none" lIns="0" tIns="91440" rIns="182880" bIns="91440" rtlCol="0">
                <a:spAutoFit/>
              </a:bodyPr>
              <a:lstStyle/>
              <a:p>
                <a:pPr>
                  <a:lnSpc>
                    <a:spcPct val="90000"/>
                  </a:lnSpc>
                  <a:spcAft>
                    <a:spcPts val="588"/>
                  </a:spcAft>
                </a:pPr>
                <a:r>
                  <a:rPr lang="en-US" sz="981" dirty="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12389">
                        <a:srgbClr val="FFFFFF"/>
                      </a:gs>
                      <a:gs pos="46000">
                        <a:srgbClr val="FFFFFF"/>
                      </a:gs>
                    </a:gsLst>
                    <a:lin ang="5400000" scaled="0"/>
                  </a:gradFill>
                  <a:ea typeface="Segoe UI" pitchFamily="34" charset="0"/>
                  <a:cs typeface="Segoe UI" pitchFamily="34" charset="0"/>
                </a:rPr>
                <a:t>Gray</a:t>
              </a:r>
            </a:p>
            <a:p>
              <a:pPr defTabSz="914103" fontAlgn="base">
                <a:spcBef>
                  <a:spcPct val="0"/>
                </a:spcBef>
                <a:spcAft>
                  <a:spcPct val="0"/>
                </a:spcAft>
              </a:pPr>
              <a:r>
                <a:rPr lang="en-US" sz="490" dirty="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1731156729"/>
      </p:ext>
    </p:extLst>
  </p:cSld>
  <p:clrMap bg1="lt1" tx1="dk1" bg2="lt2" tx2="dk2" accent1="accent1" accent2="accent2" accent3="accent3" accent4="accent4" accent5="accent5" accent6="accent6" hlink="hlink" folHlink="folHlink"/>
  <p:sldLayoutIdLst>
    <p:sldLayoutId id="2147485050" r:id="rId1"/>
    <p:sldLayoutId id="2147485052" r:id="rId2"/>
  </p:sldLayoutIdLst>
  <p:transition>
    <p:fade/>
  </p:transition>
  <p:txStyles>
    <p:titleStyle>
      <a:lvl1pPr algn="l" defTabSz="914367"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2" marR="0" indent="-23654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4"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1"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9"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5"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918097"/>
      </p:ext>
    </p:extLst>
  </p:cSld>
  <p:clrMap bg1="lt1" tx1="dk1" bg2="lt2" tx2="dk2" accent1="accent1" accent2="accent2" accent3="accent3" accent4="accent4" accent5="accent5" accent6="accent6" hlink="hlink" folHlink="folHlink"/>
  <p:sldLayoutIdLst>
    <p:sldLayoutId id="2147485082" r:id="rId1"/>
    <p:sldLayoutId id="2147485086" r:id="rId2"/>
    <p:sldLayoutId id="2147485104" r:id="rId3"/>
  </p:sldLayoutIdLst>
  <p:transition>
    <p:fade/>
  </p:transition>
  <p:hf sldNum="0" hdr="0" ftr="0" dt="0"/>
  <p:txStyles>
    <p:titleStyle>
      <a:lvl1pPr algn="l" defTabSz="932696"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89"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77"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92" marR="0" indent="-200015"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21" marR="0" indent="-180966"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887" marR="0" indent="-168267"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12"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61"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08"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57"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96" rtl="0" eaLnBrk="1" latinLnBrk="0" hangingPunct="1">
        <a:defRPr sz="1800" kern="1200">
          <a:solidFill>
            <a:schemeClr val="tx1"/>
          </a:solidFill>
          <a:latin typeface="+mn-lt"/>
          <a:ea typeface="+mn-ea"/>
          <a:cs typeface="+mn-cs"/>
        </a:defRPr>
      </a:lvl1pPr>
      <a:lvl2pPr marL="466348" algn="l" defTabSz="932696" rtl="0" eaLnBrk="1" latinLnBrk="0" hangingPunct="1">
        <a:defRPr sz="1800" kern="1200">
          <a:solidFill>
            <a:schemeClr val="tx1"/>
          </a:solidFill>
          <a:latin typeface="+mn-lt"/>
          <a:ea typeface="+mn-ea"/>
          <a:cs typeface="+mn-cs"/>
        </a:defRPr>
      </a:lvl2pPr>
      <a:lvl3pPr marL="932696" algn="l" defTabSz="932696" rtl="0" eaLnBrk="1" latinLnBrk="0" hangingPunct="1">
        <a:defRPr sz="1800" kern="1200">
          <a:solidFill>
            <a:schemeClr val="tx1"/>
          </a:solidFill>
          <a:latin typeface="+mn-lt"/>
          <a:ea typeface="+mn-ea"/>
          <a:cs typeface="+mn-cs"/>
        </a:defRPr>
      </a:lvl3pPr>
      <a:lvl4pPr marL="1399043" algn="l" defTabSz="932696" rtl="0" eaLnBrk="1" latinLnBrk="0" hangingPunct="1">
        <a:defRPr sz="1800" kern="1200">
          <a:solidFill>
            <a:schemeClr val="tx1"/>
          </a:solidFill>
          <a:latin typeface="+mn-lt"/>
          <a:ea typeface="+mn-ea"/>
          <a:cs typeface="+mn-cs"/>
        </a:defRPr>
      </a:lvl4pPr>
      <a:lvl5pPr marL="1865391" algn="l" defTabSz="932696" rtl="0" eaLnBrk="1" latinLnBrk="0" hangingPunct="1">
        <a:defRPr sz="1800" kern="1200">
          <a:solidFill>
            <a:schemeClr val="tx1"/>
          </a:solidFill>
          <a:latin typeface="+mn-lt"/>
          <a:ea typeface="+mn-ea"/>
          <a:cs typeface="+mn-cs"/>
        </a:defRPr>
      </a:lvl5pPr>
      <a:lvl6pPr marL="2331740" algn="l" defTabSz="932696" rtl="0" eaLnBrk="1" latinLnBrk="0" hangingPunct="1">
        <a:defRPr sz="1800" kern="1200">
          <a:solidFill>
            <a:schemeClr val="tx1"/>
          </a:solidFill>
          <a:latin typeface="+mn-lt"/>
          <a:ea typeface="+mn-ea"/>
          <a:cs typeface="+mn-cs"/>
        </a:defRPr>
      </a:lvl6pPr>
      <a:lvl7pPr marL="2798086" algn="l" defTabSz="932696" rtl="0" eaLnBrk="1" latinLnBrk="0" hangingPunct="1">
        <a:defRPr sz="1800" kern="1200">
          <a:solidFill>
            <a:schemeClr val="tx1"/>
          </a:solidFill>
          <a:latin typeface="+mn-lt"/>
          <a:ea typeface="+mn-ea"/>
          <a:cs typeface="+mn-cs"/>
        </a:defRPr>
      </a:lvl7pPr>
      <a:lvl8pPr marL="3264434" algn="l" defTabSz="932696" rtl="0" eaLnBrk="1" latinLnBrk="0" hangingPunct="1">
        <a:defRPr sz="1800" kern="1200">
          <a:solidFill>
            <a:schemeClr val="tx1"/>
          </a:solidFill>
          <a:latin typeface="+mn-lt"/>
          <a:ea typeface="+mn-ea"/>
          <a:cs typeface="+mn-cs"/>
        </a:defRPr>
      </a:lvl8pPr>
      <a:lvl9pPr marL="3730783" algn="l" defTabSz="93269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0596296"/>
      </p:ext>
    </p:extLst>
  </p:cSld>
  <p:clrMap bg1="lt1" tx1="dk1" bg2="lt2" tx2="dk2" accent1="accent1" accent2="accent2" accent3="accent3" accent4="accent4" accent5="accent5" accent6="accent6" hlink="hlink" folHlink="folHlink"/>
  <p:sldLayoutIdLst>
    <p:sldLayoutId id="2147485134" r:id="rId1"/>
  </p:sldLayoutIdLst>
  <p:transition>
    <p:fade/>
  </p:transition>
  <p:hf sldNum="0" hdr="0" ftr="0" dt="0"/>
  <p:txStyles>
    <p:titleStyle>
      <a:lvl1pPr algn="l" defTabSz="932696"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89"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77"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92" marR="0" indent="-200015"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21" marR="0" indent="-180966"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887" marR="0" indent="-168267"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12"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61"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08"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57"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96" rtl="0" eaLnBrk="1" latinLnBrk="0" hangingPunct="1">
        <a:defRPr sz="1800" kern="1200">
          <a:solidFill>
            <a:schemeClr val="tx1"/>
          </a:solidFill>
          <a:latin typeface="+mn-lt"/>
          <a:ea typeface="+mn-ea"/>
          <a:cs typeface="+mn-cs"/>
        </a:defRPr>
      </a:lvl1pPr>
      <a:lvl2pPr marL="466348" algn="l" defTabSz="932696" rtl="0" eaLnBrk="1" latinLnBrk="0" hangingPunct="1">
        <a:defRPr sz="1800" kern="1200">
          <a:solidFill>
            <a:schemeClr val="tx1"/>
          </a:solidFill>
          <a:latin typeface="+mn-lt"/>
          <a:ea typeface="+mn-ea"/>
          <a:cs typeface="+mn-cs"/>
        </a:defRPr>
      </a:lvl2pPr>
      <a:lvl3pPr marL="932696" algn="l" defTabSz="932696" rtl="0" eaLnBrk="1" latinLnBrk="0" hangingPunct="1">
        <a:defRPr sz="1800" kern="1200">
          <a:solidFill>
            <a:schemeClr val="tx1"/>
          </a:solidFill>
          <a:latin typeface="+mn-lt"/>
          <a:ea typeface="+mn-ea"/>
          <a:cs typeface="+mn-cs"/>
        </a:defRPr>
      </a:lvl3pPr>
      <a:lvl4pPr marL="1399043" algn="l" defTabSz="932696" rtl="0" eaLnBrk="1" latinLnBrk="0" hangingPunct="1">
        <a:defRPr sz="1800" kern="1200">
          <a:solidFill>
            <a:schemeClr val="tx1"/>
          </a:solidFill>
          <a:latin typeface="+mn-lt"/>
          <a:ea typeface="+mn-ea"/>
          <a:cs typeface="+mn-cs"/>
        </a:defRPr>
      </a:lvl4pPr>
      <a:lvl5pPr marL="1865391" algn="l" defTabSz="932696" rtl="0" eaLnBrk="1" latinLnBrk="0" hangingPunct="1">
        <a:defRPr sz="1800" kern="1200">
          <a:solidFill>
            <a:schemeClr val="tx1"/>
          </a:solidFill>
          <a:latin typeface="+mn-lt"/>
          <a:ea typeface="+mn-ea"/>
          <a:cs typeface="+mn-cs"/>
        </a:defRPr>
      </a:lvl5pPr>
      <a:lvl6pPr marL="2331740" algn="l" defTabSz="932696" rtl="0" eaLnBrk="1" latinLnBrk="0" hangingPunct="1">
        <a:defRPr sz="1800" kern="1200">
          <a:solidFill>
            <a:schemeClr val="tx1"/>
          </a:solidFill>
          <a:latin typeface="+mn-lt"/>
          <a:ea typeface="+mn-ea"/>
          <a:cs typeface="+mn-cs"/>
        </a:defRPr>
      </a:lvl6pPr>
      <a:lvl7pPr marL="2798086" algn="l" defTabSz="932696" rtl="0" eaLnBrk="1" latinLnBrk="0" hangingPunct="1">
        <a:defRPr sz="1800" kern="1200">
          <a:solidFill>
            <a:schemeClr val="tx1"/>
          </a:solidFill>
          <a:latin typeface="+mn-lt"/>
          <a:ea typeface="+mn-ea"/>
          <a:cs typeface="+mn-cs"/>
        </a:defRPr>
      </a:lvl7pPr>
      <a:lvl8pPr marL="3264434" algn="l" defTabSz="932696" rtl="0" eaLnBrk="1" latinLnBrk="0" hangingPunct="1">
        <a:defRPr sz="1800" kern="1200">
          <a:solidFill>
            <a:schemeClr val="tx1"/>
          </a:solidFill>
          <a:latin typeface="+mn-lt"/>
          <a:ea typeface="+mn-ea"/>
          <a:cs typeface="+mn-cs"/>
        </a:defRPr>
      </a:lvl8pPr>
      <a:lvl9pPr marL="3730783" algn="l" defTabSz="93269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9750390"/>
      </p:ext>
    </p:extLst>
  </p:cSld>
  <p:clrMap bg1="lt1" tx1="dk1" bg2="lt2" tx2="dk2" accent1="accent1" accent2="accent2" accent3="accent3" accent4="accent4" accent5="accent5" accent6="accent6" hlink="hlink" folHlink="folHlink"/>
  <p:sldLayoutIdLst>
    <p:sldLayoutId id="2147485138" r:id="rId1"/>
    <p:sldLayoutId id="2147485139" r:id="rId2"/>
    <p:sldLayoutId id="2147485144" r:id="rId3"/>
    <p:sldLayoutId id="2147485145" r:id="rId4"/>
    <p:sldLayoutId id="2147485146" r:id="rId5"/>
    <p:sldLayoutId id="2147485147" r:id="rId6"/>
    <p:sldLayoutId id="2147485148" r:id="rId7"/>
    <p:sldLayoutId id="2147485149" r:id="rId8"/>
    <p:sldLayoutId id="2147485151" r:id="rId9"/>
    <p:sldLayoutId id="2147485153" r:id="rId1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github.com/dotnet-architecture/eShopOnContainer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channel9.msdn.com/events/Ignite/Microsoft-Ignite-Orlando-2017/BRK3317"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github.com/App-vNext/Polly" TargetMode="Externa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hyperlink" Target="https://github.com/App-vNext/Poll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dotnet/standard/microservices-architecture/implement-resilient-applications/use-httpclientfactory-to-implement-resilient-http-requests"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aka.ms/microservicesebook"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hyperlink" Target="https://github.com/dotnet-architecture/eShopOnContainer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github.com/ThreeMammals/Ocelo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dotnet/standard/microservices-architecture/multi-container-microservice-net-applications/implement-api-gateways-with-ocelot"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s://aka.ms/microservicesebook"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31.png"/><Relationship Id="rId12"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channel9.msdn.com/events/Ignite/Microsoft-Ignite-Orlando-2017/BRK3317"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8.png"/><Relationship Id="rId3" Type="http://schemas.openxmlformats.org/officeDocument/2006/relationships/image" Target="../media/image36.png"/><Relationship Id="rId7" Type="http://schemas.openxmlformats.org/officeDocument/2006/relationships/image" Target="../media/image64.png"/><Relationship Id="rId12"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40.png"/><Relationship Id="rId11" Type="http://schemas.openxmlformats.org/officeDocument/2006/relationships/image" Target="../media/image28.png"/><Relationship Id="rId5" Type="http://schemas.openxmlformats.org/officeDocument/2006/relationships/image" Target="../media/image47.png"/><Relationship Id="rId10" Type="http://schemas.openxmlformats.org/officeDocument/2006/relationships/image" Target="../media/image66.png"/><Relationship Id="rId4" Type="http://schemas.openxmlformats.org/officeDocument/2006/relationships/image" Target="../media/image46.jpg"/><Relationship Id="rId9" Type="http://schemas.openxmlformats.org/officeDocument/2006/relationships/image" Target="../media/image31.png"/><Relationship Id="rId1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hyperlink" Target="https://hub.docker.com/" TargetMode="External"/><Relationship Id="rId3" Type="http://schemas.openxmlformats.org/officeDocument/2006/relationships/image" Target="../media/image57.png"/><Relationship Id="rId7" Type="http://schemas.openxmlformats.org/officeDocument/2006/relationships/image" Target="../media/image42.png"/><Relationship Id="rId12" Type="http://schemas.openxmlformats.org/officeDocument/2006/relationships/image" Target="../media/image73.png"/><Relationship Id="rId17" Type="http://schemas.openxmlformats.org/officeDocument/2006/relationships/image" Target="../media/image76.png"/><Relationship Id="rId2" Type="http://schemas.openxmlformats.org/officeDocument/2006/relationships/notesSlide" Target="../notesSlides/notesSlide28.xml"/><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2.png"/><Relationship Id="rId5" Type="http://schemas.openxmlformats.org/officeDocument/2006/relationships/image" Target="../media/image70.png"/><Relationship Id="rId15" Type="http://schemas.openxmlformats.org/officeDocument/2006/relationships/image" Target="../media/image75.png"/><Relationship Id="rId10" Type="http://schemas.openxmlformats.org/officeDocument/2006/relationships/image" Target="../media/image56.png"/><Relationship Id="rId4" Type="http://schemas.openxmlformats.org/officeDocument/2006/relationships/image" Target="../media/image69.png"/><Relationship Id="rId9" Type="http://schemas.openxmlformats.org/officeDocument/2006/relationships/image" Target="../media/image22.png"/><Relationship Id="rId1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hyperlink" Target="https://github.com/helm/charts/tree/master/stabl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github.com/dotnet-architecture/eShopOnContainers/wiki/10.-Setting-the-solution-up-in-AKS-(Azure-Kubernetes-Service)"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3.png"/><Relationship Id="rId7"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68.png"/><Relationship Id="rId4" Type="http://schemas.openxmlformats.org/officeDocument/2006/relationships/image" Target="../media/image42.png"/><Relationship Id="rId9"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85.jpeg"/><Relationship Id="rId4" Type="http://schemas.openxmlformats.org/officeDocument/2006/relationships/image" Target="../media/image84.tiff"/></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g"/></Relationships>
</file>

<file path=ppt/slides/_rels/slide39.xml.rels><?xml version="1.0" encoding="UTF-8" standalone="yes"?>
<Relationships xmlns="http://schemas.openxmlformats.org/package/2006/relationships"><Relationship Id="rId3" Type="http://schemas.openxmlformats.org/officeDocument/2006/relationships/image" Target="../media/image90.t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image" Target="../media/image91.png"/><Relationship Id="rId7" Type="http://schemas.openxmlformats.org/officeDocument/2006/relationships/image" Target="../media/image95.tif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4.tiff"/><Relationship Id="rId5" Type="http://schemas.openxmlformats.org/officeDocument/2006/relationships/image" Target="../media/image93.tiff"/><Relationship Id="rId4" Type="http://schemas.openxmlformats.org/officeDocument/2006/relationships/image" Target="../media/image92.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myignite.microsoft.com/"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99.png"/><Relationship Id="rId4" Type="http://schemas.openxmlformats.org/officeDocument/2006/relationships/hyperlink" Target="https://aka.ms/ignite.mobileapp"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32.png"/><Relationship Id="rId18" Type="http://schemas.openxmlformats.org/officeDocument/2006/relationships/image" Target="../media/image109.png"/><Relationship Id="rId3" Type="http://schemas.openxmlformats.org/officeDocument/2006/relationships/image" Target="../media/image49.png"/><Relationship Id="rId21" Type="http://schemas.openxmlformats.org/officeDocument/2006/relationships/image" Target="../media/image110.jpeg"/><Relationship Id="rId7" Type="http://schemas.openxmlformats.org/officeDocument/2006/relationships/image" Target="../media/image104.png"/><Relationship Id="rId12" Type="http://schemas.openxmlformats.org/officeDocument/2006/relationships/image" Target="../media/image108.png"/><Relationship Id="rId17" Type="http://schemas.openxmlformats.org/officeDocument/2006/relationships/image" Target="../media/image35.png"/><Relationship Id="rId25" Type="http://schemas.openxmlformats.org/officeDocument/2006/relationships/image" Target="../media/image113.png"/><Relationship Id="rId2" Type="http://schemas.openxmlformats.org/officeDocument/2006/relationships/notesSlide" Target="../notesSlides/notesSlide49.xml"/><Relationship Id="rId16" Type="http://schemas.openxmlformats.org/officeDocument/2006/relationships/image" Target="../media/image68.png"/><Relationship Id="rId20" Type="http://schemas.openxmlformats.org/officeDocument/2006/relationships/image" Target="../media/image85.jpeg"/><Relationship Id="rId1" Type="http://schemas.openxmlformats.org/officeDocument/2006/relationships/slideLayout" Target="../slideLayouts/slideLayout25.xml"/><Relationship Id="rId6" Type="http://schemas.openxmlformats.org/officeDocument/2006/relationships/image" Target="../media/image103.png"/><Relationship Id="rId11" Type="http://schemas.openxmlformats.org/officeDocument/2006/relationships/image" Target="../media/image107.png"/><Relationship Id="rId24" Type="http://schemas.microsoft.com/office/2007/relationships/hdphoto" Target="../media/hdphoto4.wdp"/><Relationship Id="rId5" Type="http://schemas.openxmlformats.org/officeDocument/2006/relationships/image" Target="../media/image102.png"/><Relationship Id="rId15" Type="http://schemas.openxmlformats.org/officeDocument/2006/relationships/image" Target="../media/image34.png"/><Relationship Id="rId23" Type="http://schemas.openxmlformats.org/officeDocument/2006/relationships/image" Target="../media/image112.png"/><Relationship Id="rId10" Type="http://schemas.openxmlformats.org/officeDocument/2006/relationships/image" Target="../media/image106.png"/><Relationship Id="rId19" Type="http://schemas.microsoft.com/office/2007/relationships/hdphoto" Target="../media/hdphoto3.wdp"/><Relationship Id="rId4" Type="http://schemas.openxmlformats.org/officeDocument/2006/relationships/image" Target="../media/image101.png"/><Relationship Id="rId9" Type="http://schemas.openxmlformats.org/officeDocument/2006/relationships/image" Target="../media/image31.png"/><Relationship Id="rId14" Type="http://schemas.openxmlformats.org/officeDocument/2006/relationships/image" Target="../media/image57.png"/><Relationship Id="rId22"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dotnet-architecture/eShopOnContainers" TargetMode="External"/><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80.png"/><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5.png"/><Relationship Id="rId7"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116.jpeg"/><Relationship Id="rId5" Type="http://schemas.openxmlformats.org/officeDocument/2006/relationships/image" Target="../media/image57.png"/><Relationship Id="rId4" Type="http://schemas.openxmlformats.org/officeDocument/2006/relationships/hyperlink" Target="https://hub.docker.com/r/microsoft/dotne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18" Type="http://schemas.openxmlformats.org/officeDocument/2006/relationships/image" Target="../media/image28.png"/><Relationship Id="rId26" Type="http://schemas.openxmlformats.org/officeDocument/2006/relationships/image" Target="../media/image107.png"/><Relationship Id="rId3" Type="http://schemas.openxmlformats.org/officeDocument/2006/relationships/image" Target="../media/image118.png"/><Relationship Id="rId21" Type="http://schemas.openxmlformats.org/officeDocument/2006/relationships/image" Target="../media/image68.png"/><Relationship Id="rId7" Type="http://schemas.openxmlformats.org/officeDocument/2006/relationships/image" Target="../media/image122.png"/><Relationship Id="rId12" Type="http://schemas.openxmlformats.org/officeDocument/2006/relationships/image" Target="../media/image127.svg"/><Relationship Id="rId17" Type="http://schemas.openxmlformats.org/officeDocument/2006/relationships/image" Target="../media/image31.png"/><Relationship Id="rId25" Type="http://schemas.microsoft.com/office/2007/relationships/hdphoto" Target="../media/hdphoto4.wdp"/><Relationship Id="rId2" Type="http://schemas.openxmlformats.org/officeDocument/2006/relationships/notesSlide" Target="../notesSlides/notesSlide52.xml"/><Relationship Id="rId16" Type="http://schemas.openxmlformats.org/officeDocument/2006/relationships/image" Target="../media/image131.png"/><Relationship Id="rId20" Type="http://schemas.openxmlformats.org/officeDocument/2006/relationships/image" Target="../media/image34.png"/><Relationship Id="rId29" Type="http://schemas.openxmlformats.org/officeDocument/2006/relationships/image" Target="../media/image135.png"/><Relationship Id="rId1" Type="http://schemas.openxmlformats.org/officeDocument/2006/relationships/slideLayout" Target="../slideLayouts/slideLayout29.xml"/><Relationship Id="rId6" Type="http://schemas.openxmlformats.org/officeDocument/2006/relationships/image" Target="../media/image121.svg"/><Relationship Id="rId11" Type="http://schemas.openxmlformats.org/officeDocument/2006/relationships/image" Target="../media/image126.png"/><Relationship Id="rId24" Type="http://schemas.openxmlformats.org/officeDocument/2006/relationships/image" Target="../media/image112.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2.png"/><Relationship Id="rId28" Type="http://schemas.openxmlformats.org/officeDocument/2006/relationships/image" Target="../media/image134.png"/><Relationship Id="rId10" Type="http://schemas.openxmlformats.org/officeDocument/2006/relationships/image" Target="../media/image125.svg"/><Relationship Id="rId19" Type="http://schemas.openxmlformats.org/officeDocument/2006/relationships/image" Target="../media/image32.png"/><Relationship Id="rId4" Type="http://schemas.openxmlformats.org/officeDocument/2006/relationships/image" Target="../media/image119.sv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11.png"/><Relationship Id="rId27" Type="http://schemas.openxmlformats.org/officeDocument/2006/relationships/image" Target="../media/image133.png"/><Relationship Id="rId30"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09.png"/><Relationship Id="rId3" Type="http://schemas.openxmlformats.org/officeDocument/2006/relationships/image" Target="../media/image137.png"/><Relationship Id="rId7" Type="http://schemas.openxmlformats.org/officeDocument/2006/relationships/image" Target="../media/image81.png"/><Relationship Id="rId12" Type="http://schemas.microsoft.com/office/2007/relationships/hdphoto" Target="../media/hdphoto5.wdp"/><Relationship Id="rId2" Type="http://schemas.openxmlformats.org/officeDocument/2006/relationships/notesSlide" Target="../notesSlides/notesSlide53.xml"/><Relationship Id="rId1" Type="http://schemas.openxmlformats.org/officeDocument/2006/relationships/slideLayout" Target="../slideLayouts/slideLayout27.xml"/><Relationship Id="rId6" Type="http://schemas.openxmlformats.org/officeDocument/2006/relationships/image" Target="../media/image103.png"/><Relationship Id="rId11" Type="http://schemas.openxmlformats.org/officeDocument/2006/relationships/image" Target="../media/image140.png"/><Relationship Id="rId5" Type="http://schemas.openxmlformats.org/officeDocument/2006/relationships/image" Target="../media/image102.png"/><Relationship Id="rId15" Type="http://schemas.openxmlformats.org/officeDocument/2006/relationships/image" Target="../media/image135.png"/><Relationship Id="rId10" Type="http://schemas.openxmlformats.org/officeDocument/2006/relationships/image" Target="../media/image107.png"/><Relationship Id="rId4" Type="http://schemas.openxmlformats.org/officeDocument/2006/relationships/image" Target="../media/image138.png"/><Relationship Id="rId9" Type="http://schemas.openxmlformats.org/officeDocument/2006/relationships/image" Target="../media/image139.png"/><Relationship Id="rId14" Type="http://schemas.microsoft.com/office/2007/relationships/hdphoto" Target="../media/hdphoto3.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52.png"/><Relationship Id="rId18" Type="http://schemas.openxmlformats.org/officeDocument/2006/relationships/image" Target="../media/image34.png"/><Relationship Id="rId3" Type="http://schemas.openxmlformats.org/officeDocument/2006/relationships/image" Target="../media/image143.emf"/><Relationship Id="rId7" Type="http://schemas.openxmlformats.org/officeDocument/2006/relationships/image" Target="../media/image147.png"/><Relationship Id="rId12" Type="http://schemas.openxmlformats.org/officeDocument/2006/relationships/image" Target="../media/image80.png"/><Relationship Id="rId17" Type="http://schemas.microsoft.com/office/2007/relationships/hdphoto" Target="../media/hdphoto5.wdp"/><Relationship Id="rId2" Type="http://schemas.openxmlformats.org/officeDocument/2006/relationships/notesSlide" Target="../notesSlides/notesSlide61.xml"/><Relationship Id="rId16" Type="http://schemas.openxmlformats.org/officeDocument/2006/relationships/image" Target="../media/image140.png"/><Relationship Id="rId20" Type="http://schemas.openxmlformats.org/officeDocument/2006/relationships/image" Target="../media/image81.png"/><Relationship Id="rId1" Type="http://schemas.openxmlformats.org/officeDocument/2006/relationships/slideLayout" Target="../slideLayouts/slideLayout29.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39.png"/><Relationship Id="rId10" Type="http://schemas.openxmlformats.org/officeDocument/2006/relationships/image" Target="../media/image150.png"/><Relationship Id="rId19" Type="http://schemas.openxmlformats.org/officeDocument/2006/relationships/image" Target="../media/image138.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0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22.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8" Type="http://schemas.openxmlformats.org/officeDocument/2006/relationships/image" Target="../media/image161.svg"/><Relationship Id="rId13" Type="http://schemas.openxmlformats.org/officeDocument/2006/relationships/image" Target="../media/image166.sv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64.xml"/><Relationship Id="rId1" Type="http://schemas.openxmlformats.org/officeDocument/2006/relationships/slideLayout" Target="../slideLayouts/slideLayout34.xml"/><Relationship Id="rId6" Type="http://schemas.openxmlformats.org/officeDocument/2006/relationships/image" Target="../media/image159.svg"/><Relationship Id="rId11" Type="http://schemas.openxmlformats.org/officeDocument/2006/relationships/image" Target="../media/image164.svg"/><Relationship Id="rId5" Type="http://schemas.openxmlformats.org/officeDocument/2006/relationships/image" Target="../media/image158.png"/><Relationship Id="rId10" Type="http://schemas.openxmlformats.org/officeDocument/2006/relationships/image" Target="../media/image163.svg"/><Relationship Id="rId4" Type="http://schemas.openxmlformats.org/officeDocument/2006/relationships/image" Target="../media/image157.svg"/><Relationship Id="rId9" Type="http://schemas.openxmlformats.org/officeDocument/2006/relationships/image" Target="../media/image162.png"/></Relationships>
</file>

<file path=ppt/slides/_rels/slide8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hyperlink" Target="aka.ms/devspaces" TargetMode="External"/><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8" Type="http://schemas.openxmlformats.org/officeDocument/2006/relationships/hyperlink" Target="https://azure.microsoft.com/en-us/resources/videos/use-helm-with-azure-container-service-and-kubernetes/" TargetMode="External"/><Relationship Id="rId3" Type="http://schemas.openxmlformats.org/officeDocument/2006/relationships/hyperlink" Target="https://docs.microsoft.com/en-us/azure/aks/kubernetes-helm" TargetMode="External"/><Relationship Id="rId7" Type="http://schemas.openxmlformats.org/officeDocument/2006/relationships/hyperlink" Target="https://blogs.msdn.microsoft.com/azuredev/2018/04/17/building-microservices-with-aks-and-vsts-part-4/" TargetMode="External"/><Relationship Id="rId2" Type="http://schemas.openxmlformats.org/officeDocument/2006/relationships/hyperlink" Target="https://helm.sh/" TargetMode="External"/><Relationship Id="rId1" Type="http://schemas.openxmlformats.org/officeDocument/2006/relationships/slideLayout" Target="../slideLayouts/slideLayout30.xml"/><Relationship Id="rId6" Type="http://schemas.openxmlformats.org/officeDocument/2006/relationships/hyperlink" Target="http://blogs.msdn.microsoft.com/azuredev/2018/04/10/building-microservices-with-aks-and-vsts-part-3/" TargetMode="External"/><Relationship Id="rId5" Type="http://schemas.openxmlformats.org/officeDocument/2006/relationships/hyperlink" Target="http://blogs.msdn.microsoft.com/azuredev/2018/04/03/building-microservices-with-aks-and-vsts-part-2/" TargetMode="External"/><Relationship Id="rId10" Type="http://schemas.openxmlformats.org/officeDocument/2006/relationships/hyperlink" Target="https://docs.microsoft.com/en-us/vsts/release-notes/2018/may-07-vsts" TargetMode="External"/><Relationship Id="rId4" Type="http://schemas.openxmlformats.org/officeDocument/2006/relationships/hyperlink" Target="http://blogs.msdn.microsoft.com/azuredev/2018/03/27/building-microservices-with-aks-and-vsts-part-1/" TargetMode="External"/><Relationship Id="rId9" Type="http://schemas.openxmlformats.org/officeDocument/2006/relationships/hyperlink" Target="https://open.microsoft.com/2018/03/06/first-helm-summit-notes-recording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3.emf"/><Relationship Id="rId7" Type="http://schemas.microsoft.com/office/2007/relationships/hdphoto" Target="../media/hdphoto2.wdp"/><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emf"/><Relationship Id="rId9"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21B78-6702-4EF4-9528-032881471DE4}"/>
              </a:ext>
            </a:extLst>
          </p:cNvPr>
          <p:cNvPicPr>
            <a:picLocks noChangeAspect="1"/>
          </p:cNvPicPr>
          <p:nvPr/>
        </p:nvPicPr>
        <p:blipFill>
          <a:blip r:embed="rId3"/>
          <a:stretch>
            <a:fillRect/>
          </a:stretch>
        </p:blipFill>
        <p:spPr>
          <a:xfrm>
            <a:off x="499708" y="400262"/>
            <a:ext cx="11329850" cy="6057477"/>
          </a:xfrm>
          <a:prstGeom prst="rect">
            <a:avLst/>
          </a:prstGeom>
        </p:spPr>
      </p:pic>
      <p:sp>
        <p:nvSpPr>
          <p:cNvPr id="5" name="Rectangle 4">
            <a:extLst>
              <a:ext uri="{FF2B5EF4-FFF2-40B4-BE49-F238E27FC236}">
                <a16:creationId xmlns:a16="http://schemas.microsoft.com/office/drawing/2014/main" id="{90082051-597F-4AA8-8313-1A16BAAD51CD}"/>
              </a:ext>
            </a:extLst>
          </p:cNvPr>
          <p:cNvSpPr/>
          <p:nvPr/>
        </p:nvSpPr>
        <p:spPr>
          <a:xfrm>
            <a:off x="2892592" y="6214544"/>
            <a:ext cx="6406816" cy="307777"/>
          </a:xfrm>
          <a:prstGeom prst="rect">
            <a:avLst/>
          </a:prstGeom>
        </p:spPr>
        <p:txBody>
          <a:bodyPr wrap="square">
            <a:spAutoFit/>
          </a:bodyPr>
          <a:lstStyle/>
          <a:p>
            <a:pPr algn="ctr" defTabSz="914343">
              <a:defRPr/>
            </a:pPr>
            <a:r>
              <a:rPr lang="en-US" sz="1400" dirty="0">
                <a:gradFill>
                  <a:gsLst>
                    <a:gs pos="0">
                      <a:schemeClr val="accent1"/>
                    </a:gs>
                    <a:gs pos="100000">
                      <a:schemeClr val="accent1"/>
                    </a:gs>
                  </a:gsLst>
                  <a:lin ang="5400000" scaled="0"/>
                </a:gradFill>
                <a:latin typeface="Segoe UI"/>
                <a:hlinkClick r:id="rId4">
                  <a:extLst>
                    <a:ext uri="{A12FA001-AC4F-418D-AE19-62706E023703}">
                      <ahyp:hlinkClr xmlns:ahyp="http://schemas.microsoft.com/office/drawing/2018/hyperlinkcolor" xmlns="" val="tx"/>
                    </a:ext>
                  </a:extLst>
                </a:hlinkClick>
              </a:rPr>
              <a:t>https://github.com/dotnet-architecture/eShopOnContainers</a:t>
            </a:r>
            <a:r>
              <a:rPr lang="en-US" sz="1400" dirty="0">
                <a:gradFill>
                  <a:gsLst>
                    <a:gs pos="0">
                      <a:schemeClr val="accent1"/>
                    </a:gs>
                    <a:gs pos="100000">
                      <a:schemeClr val="accent1"/>
                    </a:gs>
                  </a:gsLst>
                  <a:lin ang="5400000" scaled="0"/>
                </a:gradFill>
                <a:latin typeface="Segoe UI"/>
              </a:rPr>
              <a:t> </a:t>
            </a:r>
          </a:p>
        </p:txBody>
      </p:sp>
      <p:sp>
        <p:nvSpPr>
          <p:cNvPr id="6" name="Rectangle: Rounded Corners 5">
            <a:extLst>
              <a:ext uri="{FF2B5EF4-FFF2-40B4-BE49-F238E27FC236}">
                <a16:creationId xmlns:a16="http://schemas.microsoft.com/office/drawing/2014/main" id="{BD715930-9F48-47C5-9D3E-AE74B0490CDF}"/>
              </a:ext>
            </a:extLst>
          </p:cNvPr>
          <p:cNvSpPr/>
          <p:nvPr/>
        </p:nvSpPr>
        <p:spPr bwMode="auto">
          <a:xfrm>
            <a:off x="4967813" y="2150075"/>
            <a:ext cx="1865871" cy="3855309"/>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7" name="Rectangle: Rounded Corners 6">
            <a:extLst>
              <a:ext uri="{FF2B5EF4-FFF2-40B4-BE49-F238E27FC236}">
                <a16:creationId xmlns:a16="http://schemas.microsoft.com/office/drawing/2014/main" id="{588F663E-E516-4A27-824A-2A7DF1C29E87}"/>
              </a:ext>
            </a:extLst>
          </p:cNvPr>
          <p:cNvSpPr/>
          <p:nvPr/>
        </p:nvSpPr>
        <p:spPr bwMode="auto">
          <a:xfrm>
            <a:off x="8841314" y="3289301"/>
            <a:ext cx="709484" cy="469900"/>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pic>
        <p:nvPicPr>
          <p:cNvPr id="8" name="Picture 16" descr="Image result for &quot;Azure Container Service&quot; icon">
            <a:extLst>
              <a:ext uri="{FF2B5EF4-FFF2-40B4-BE49-F238E27FC236}">
                <a16:creationId xmlns:a16="http://schemas.microsoft.com/office/drawing/2014/main" id="{E6213ED7-7D38-4402-BA43-1BC45BD51A8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24872" y="6117546"/>
            <a:ext cx="501775" cy="501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Image result for &quot;Kubernetes&quot; icon">
            <a:extLst>
              <a:ext uri="{FF2B5EF4-FFF2-40B4-BE49-F238E27FC236}">
                <a16:creationId xmlns:a16="http://schemas.microsoft.com/office/drawing/2014/main" id="{85585182-1794-477C-897A-162DFA2DCE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0900" y="6170053"/>
            <a:ext cx="377059" cy="3670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5749887-E6A6-434D-9B15-2A34A58ABA64}"/>
              </a:ext>
            </a:extLst>
          </p:cNvPr>
          <p:cNvSpPr/>
          <p:nvPr/>
        </p:nvSpPr>
        <p:spPr>
          <a:xfrm>
            <a:off x="9644476" y="6229299"/>
            <a:ext cx="501776" cy="307777"/>
          </a:xfrm>
          <a:prstGeom prst="rect">
            <a:avLst/>
          </a:prstGeom>
        </p:spPr>
        <p:txBody>
          <a:bodyPr wrap="square">
            <a:spAutoFit/>
          </a:bodyPr>
          <a:lstStyle/>
          <a:p>
            <a:pPr defTabSz="914343">
              <a:defRPr/>
            </a:pPr>
            <a:r>
              <a:rPr lang="en-US" sz="1400" dirty="0">
                <a:gradFill>
                  <a:gsLst>
                    <a:gs pos="0">
                      <a:schemeClr val="tx1"/>
                    </a:gs>
                    <a:gs pos="100000">
                      <a:schemeClr val="tx1"/>
                    </a:gs>
                  </a:gsLst>
                  <a:lin ang="5400000" scaled="0"/>
                </a:gradFill>
                <a:latin typeface="Segoe UI"/>
              </a:rPr>
              <a:t>AKS</a:t>
            </a:r>
          </a:p>
        </p:txBody>
      </p:sp>
      <p:sp>
        <p:nvSpPr>
          <p:cNvPr id="2" name="Arrow: Curved Up 1">
            <a:extLst>
              <a:ext uri="{FF2B5EF4-FFF2-40B4-BE49-F238E27FC236}">
                <a16:creationId xmlns:a16="http://schemas.microsoft.com/office/drawing/2014/main" id="{8F1ECA13-E415-4F74-8581-0B240B796157}"/>
              </a:ext>
            </a:extLst>
          </p:cNvPr>
          <p:cNvSpPr/>
          <p:nvPr/>
        </p:nvSpPr>
        <p:spPr bwMode="auto">
          <a:xfrm rot="2593507">
            <a:off x="9157660" y="6269639"/>
            <a:ext cx="571959" cy="419530"/>
          </a:xfrm>
          <a:prstGeom prst="curvedUpArrow">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1" name="Rectangle: Rounded Corners 10">
            <a:extLst>
              <a:ext uri="{FF2B5EF4-FFF2-40B4-BE49-F238E27FC236}">
                <a16:creationId xmlns:a16="http://schemas.microsoft.com/office/drawing/2014/main" id="{1E1B59C2-669B-4CA5-9F0A-41FF7BFEA6FD}"/>
              </a:ext>
            </a:extLst>
          </p:cNvPr>
          <p:cNvSpPr/>
          <p:nvPr/>
        </p:nvSpPr>
        <p:spPr bwMode="auto">
          <a:xfrm>
            <a:off x="9057334" y="6133483"/>
            <a:ext cx="2195263" cy="585865"/>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2" name="Rectangle 11">
            <a:extLst>
              <a:ext uri="{FF2B5EF4-FFF2-40B4-BE49-F238E27FC236}">
                <a16:creationId xmlns:a16="http://schemas.microsoft.com/office/drawing/2014/main" id="{E933106D-E3C5-4427-9328-2A25F350C96F}"/>
              </a:ext>
            </a:extLst>
          </p:cNvPr>
          <p:cNvSpPr/>
          <p:nvPr/>
        </p:nvSpPr>
        <p:spPr>
          <a:xfrm>
            <a:off x="4934595" y="1449597"/>
            <a:ext cx="1924489" cy="400110"/>
          </a:xfrm>
          <a:prstGeom prst="rect">
            <a:avLst/>
          </a:prstGeom>
        </p:spPr>
        <p:txBody>
          <a:bodyPr wrap="square">
            <a:spAutoFit/>
          </a:bodyPr>
          <a:lstStyle/>
          <a:p>
            <a:pPr defTabSz="914343">
              <a:defRPr/>
            </a:pPr>
            <a:r>
              <a:rPr lang="en-US" sz="2000" b="1" dirty="0">
                <a:solidFill>
                  <a:srgbClr val="505050"/>
                </a:solidFill>
                <a:latin typeface="Segoe UI" panose="020B0502040204020203" pitchFamily="34" charset="0"/>
                <a:cs typeface="Segoe UI" panose="020B0502040204020203" pitchFamily="34" charset="0"/>
              </a:rPr>
              <a:t>.NET Core 2.1</a:t>
            </a:r>
          </a:p>
        </p:txBody>
      </p:sp>
      <p:sp>
        <p:nvSpPr>
          <p:cNvPr id="13" name="Rectangle: Rounded Corners 12">
            <a:extLst>
              <a:ext uri="{FF2B5EF4-FFF2-40B4-BE49-F238E27FC236}">
                <a16:creationId xmlns:a16="http://schemas.microsoft.com/office/drawing/2014/main" id="{936B60A8-350B-4D03-B8B2-24A3C48C61F7}"/>
              </a:ext>
            </a:extLst>
          </p:cNvPr>
          <p:cNvSpPr/>
          <p:nvPr/>
        </p:nvSpPr>
        <p:spPr bwMode="auto">
          <a:xfrm>
            <a:off x="4684166" y="1410838"/>
            <a:ext cx="2389507" cy="477628"/>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332120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F28F4-7202-41C0-AC81-98C6AD7C52BC}"/>
              </a:ext>
            </a:extLst>
          </p:cNvPr>
          <p:cNvSpPr>
            <a:spLocks noGrp="1"/>
          </p:cNvSpPr>
          <p:nvPr>
            <p:ph type="title"/>
          </p:nvPr>
        </p:nvSpPr>
        <p:spPr>
          <a:xfrm>
            <a:off x="588263" y="457200"/>
            <a:ext cx="5507737" cy="492443"/>
          </a:xfrm>
        </p:spPr>
        <p:txBody>
          <a:bodyPr/>
          <a:lstStyle/>
          <a:p>
            <a:r>
              <a:rPr lang="en-US" sz="3200" dirty="0"/>
              <a:t>Using SignalR for pushing real-time information</a:t>
            </a:r>
          </a:p>
        </p:txBody>
      </p:sp>
      <p:sp>
        <p:nvSpPr>
          <p:cNvPr id="9" name="Rectangle 8">
            <a:extLst>
              <a:ext uri="{FF2B5EF4-FFF2-40B4-BE49-F238E27FC236}">
                <a16:creationId xmlns:a16="http://schemas.microsoft.com/office/drawing/2014/main" id="{B3C6B51B-98A7-4624-9B2E-869590D07BBD}"/>
              </a:ext>
            </a:extLst>
          </p:cNvPr>
          <p:cNvSpPr/>
          <p:nvPr/>
        </p:nvSpPr>
        <p:spPr>
          <a:xfrm>
            <a:off x="5016379" y="5628811"/>
            <a:ext cx="1634807" cy="523220"/>
          </a:xfrm>
          <a:prstGeom prst="rect">
            <a:avLst/>
          </a:prstGeom>
        </p:spPr>
        <p:txBody>
          <a:bodyPr wrap="none">
            <a:spAutoFit/>
          </a:bodyPr>
          <a:lstStyle/>
          <a:p>
            <a:pPr algn="ctr" defTabSz="456937">
              <a:defRPr/>
            </a:pPr>
            <a:r>
              <a:rPr lang="en-US" sz="1400" dirty="0">
                <a:gradFill>
                  <a:gsLst>
                    <a:gs pos="0">
                      <a:schemeClr val="tx1"/>
                    </a:gs>
                    <a:gs pos="100000">
                      <a:schemeClr val="tx1"/>
                    </a:gs>
                  </a:gsLst>
                  <a:lin ang="5400000" scaled="0"/>
                </a:gradFill>
              </a:rPr>
              <a:t>ASP.NET Core </a:t>
            </a:r>
          </a:p>
          <a:p>
            <a:pPr algn="ctr" defTabSz="456937">
              <a:defRPr/>
            </a:pPr>
            <a:r>
              <a:rPr lang="en-US" sz="1400" dirty="0">
                <a:gradFill>
                  <a:gsLst>
                    <a:gs pos="0">
                      <a:schemeClr val="tx1"/>
                    </a:gs>
                    <a:gs pos="100000">
                      <a:schemeClr val="tx1"/>
                    </a:gs>
                  </a:gsLst>
                  <a:lin ang="5400000" scaled="0"/>
                </a:gradFill>
              </a:rPr>
              <a:t>MVC or Razor app</a:t>
            </a:r>
          </a:p>
        </p:txBody>
      </p:sp>
      <p:grpSp>
        <p:nvGrpSpPr>
          <p:cNvPr id="10" name="Group 9">
            <a:extLst>
              <a:ext uri="{FF2B5EF4-FFF2-40B4-BE49-F238E27FC236}">
                <a16:creationId xmlns:a16="http://schemas.microsoft.com/office/drawing/2014/main" id="{7892C50C-E794-41CF-8843-EAD4AEAB2F9D}"/>
              </a:ext>
            </a:extLst>
          </p:cNvPr>
          <p:cNvGrpSpPr/>
          <p:nvPr/>
        </p:nvGrpSpPr>
        <p:grpSpPr>
          <a:xfrm>
            <a:off x="5137013" y="4914190"/>
            <a:ext cx="1264048" cy="714621"/>
            <a:chOff x="2240670" y="2657736"/>
            <a:chExt cx="601248" cy="337049"/>
          </a:xfrm>
        </p:grpSpPr>
        <p:grpSp>
          <p:nvGrpSpPr>
            <p:cNvPr id="11" name="Group 10">
              <a:extLst>
                <a:ext uri="{FF2B5EF4-FFF2-40B4-BE49-F238E27FC236}">
                  <a16:creationId xmlns:a16="http://schemas.microsoft.com/office/drawing/2014/main" id="{E9352F91-311B-4FCC-B608-643A06D6C9D2}"/>
                </a:ext>
              </a:extLst>
            </p:cNvPr>
            <p:cNvGrpSpPr/>
            <p:nvPr/>
          </p:nvGrpSpPr>
          <p:grpSpPr>
            <a:xfrm>
              <a:off x="2240670" y="2657736"/>
              <a:ext cx="601248" cy="337049"/>
              <a:chOff x="3523102" y="1791568"/>
              <a:chExt cx="6746733" cy="3782104"/>
            </a:xfrm>
            <a:solidFill>
              <a:srgbClr val="FFC000"/>
            </a:solidFill>
          </p:grpSpPr>
          <p:sp>
            <p:nvSpPr>
              <p:cNvPr id="13" name="Rectangle 12">
                <a:extLst>
                  <a:ext uri="{FF2B5EF4-FFF2-40B4-BE49-F238E27FC236}">
                    <a16:creationId xmlns:a16="http://schemas.microsoft.com/office/drawing/2014/main" id="{AC12C510-6BAF-410B-94B9-384DBEA0250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4" name="Freeform 104">
                <a:extLst>
                  <a:ext uri="{FF2B5EF4-FFF2-40B4-BE49-F238E27FC236}">
                    <a16:creationId xmlns:a16="http://schemas.microsoft.com/office/drawing/2014/main" id="{C98BF848-5BBE-4863-A385-2FE06D584E2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5" name="Freeform 105">
                <a:extLst>
                  <a:ext uri="{FF2B5EF4-FFF2-40B4-BE49-F238E27FC236}">
                    <a16:creationId xmlns:a16="http://schemas.microsoft.com/office/drawing/2014/main" id="{5ABF020D-0953-4B28-A5AD-3EC911D14BB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2" name="Hexagon 11">
              <a:extLst>
                <a:ext uri="{FF2B5EF4-FFF2-40B4-BE49-F238E27FC236}">
                  <a16:creationId xmlns:a16="http://schemas.microsoft.com/office/drawing/2014/main" id="{5ED0D99A-9962-4969-9C9E-7CD1772372A4}"/>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pic>
        <p:nvPicPr>
          <p:cNvPr id="16" name="Picture 15">
            <a:extLst>
              <a:ext uri="{FF2B5EF4-FFF2-40B4-BE49-F238E27FC236}">
                <a16:creationId xmlns:a16="http://schemas.microsoft.com/office/drawing/2014/main" id="{696EA1A7-C635-4300-B784-604C26773D33}"/>
              </a:ext>
            </a:extLst>
          </p:cNvPr>
          <p:cNvPicPr>
            <a:picLocks noChangeAspect="1"/>
          </p:cNvPicPr>
          <p:nvPr/>
        </p:nvPicPr>
        <p:blipFill>
          <a:blip r:embed="rId3"/>
          <a:stretch>
            <a:fillRect/>
          </a:stretch>
        </p:blipFill>
        <p:spPr>
          <a:xfrm>
            <a:off x="676075" y="2718171"/>
            <a:ext cx="2795291" cy="1795510"/>
          </a:xfrm>
          <a:prstGeom prst="rect">
            <a:avLst/>
          </a:prstGeom>
          <a:ln w="3175">
            <a:solidFill>
              <a:schemeClr val="bg1">
                <a:lumMod val="50000"/>
              </a:schemeClr>
            </a:solidFill>
          </a:ln>
        </p:spPr>
      </p:pic>
      <p:sp>
        <p:nvSpPr>
          <p:cNvPr id="18" name="Rectangle 17">
            <a:extLst>
              <a:ext uri="{FF2B5EF4-FFF2-40B4-BE49-F238E27FC236}">
                <a16:creationId xmlns:a16="http://schemas.microsoft.com/office/drawing/2014/main" id="{D015A4D0-5395-4ABF-BBCE-D5DB94076242}"/>
              </a:ext>
            </a:extLst>
          </p:cNvPr>
          <p:cNvSpPr/>
          <p:nvPr/>
        </p:nvSpPr>
        <p:spPr>
          <a:xfrm>
            <a:off x="351823" y="2228325"/>
            <a:ext cx="2281786" cy="461665"/>
          </a:xfrm>
          <a:prstGeom prst="rect">
            <a:avLst/>
          </a:prstGeom>
        </p:spPr>
        <p:txBody>
          <a:bodyPr wrap="square">
            <a:spAutoFit/>
          </a:bodyPr>
          <a:lstStyle/>
          <a:p>
            <a:pPr algn="ctr" defTabSz="456937">
              <a:defRPr/>
            </a:pPr>
            <a:r>
              <a:rPr lang="en-US" sz="1200" dirty="0">
                <a:gradFill>
                  <a:gsLst>
                    <a:gs pos="0">
                      <a:schemeClr val="tx1"/>
                    </a:gs>
                    <a:gs pos="100000">
                      <a:schemeClr val="tx1"/>
                    </a:gs>
                  </a:gsLst>
                  <a:lin ang="5400000" scaled="0"/>
                </a:gradFill>
              </a:rPr>
              <a:t>Client</a:t>
            </a:r>
          </a:p>
          <a:p>
            <a:pPr algn="ctr" defTabSz="456937">
              <a:defRPr/>
            </a:pPr>
            <a:r>
              <a:rPr lang="en-US" sz="1200" dirty="0">
                <a:gradFill>
                  <a:gsLst>
                    <a:gs pos="0">
                      <a:schemeClr val="tx1"/>
                    </a:gs>
                    <a:gs pos="100000">
                      <a:schemeClr val="tx1"/>
                    </a:gs>
                  </a:gsLst>
                  <a:lin ang="5400000" scaled="0"/>
                </a:gradFill>
              </a:rPr>
              <a:t>Web app on browser</a:t>
            </a:r>
          </a:p>
        </p:txBody>
      </p:sp>
      <p:sp>
        <p:nvSpPr>
          <p:cNvPr id="39" name="Rectangle 38">
            <a:extLst>
              <a:ext uri="{FF2B5EF4-FFF2-40B4-BE49-F238E27FC236}">
                <a16:creationId xmlns:a16="http://schemas.microsoft.com/office/drawing/2014/main" id="{9D20DF0B-1C17-477A-87B6-063885CF4226}"/>
              </a:ext>
            </a:extLst>
          </p:cNvPr>
          <p:cNvSpPr/>
          <p:nvPr/>
        </p:nvSpPr>
        <p:spPr>
          <a:xfrm>
            <a:off x="6298057" y="3754615"/>
            <a:ext cx="1233030" cy="338554"/>
          </a:xfrm>
          <a:prstGeom prst="rect">
            <a:avLst/>
          </a:prstGeom>
        </p:spPr>
        <p:txBody>
          <a:bodyPr wrap="square">
            <a:spAutoFit/>
          </a:bodyPr>
          <a:lstStyle/>
          <a:p>
            <a:pPr algn="ctr" defTabSz="456937"/>
            <a:r>
              <a:rPr lang="en-US" sz="1200" dirty="0">
                <a:gradFill>
                  <a:gsLst>
                    <a:gs pos="0">
                      <a:schemeClr val="tx1"/>
                    </a:gs>
                    <a:gs pos="100000">
                      <a:schemeClr val="tx1"/>
                    </a:gs>
                  </a:gsLst>
                  <a:lin ang="5400000" scaled="0"/>
                </a:gradFill>
              </a:rPr>
              <a:t>SignalR Hub</a:t>
            </a:r>
          </a:p>
        </p:txBody>
      </p:sp>
      <p:grpSp>
        <p:nvGrpSpPr>
          <p:cNvPr id="40" name="Group 39">
            <a:extLst>
              <a:ext uri="{FF2B5EF4-FFF2-40B4-BE49-F238E27FC236}">
                <a16:creationId xmlns:a16="http://schemas.microsoft.com/office/drawing/2014/main" id="{7BD5F2E0-59F5-41A6-914F-792817C69A41}"/>
              </a:ext>
            </a:extLst>
          </p:cNvPr>
          <p:cNvGrpSpPr>
            <a:grpSpLocks noChangeAspect="1"/>
          </p:cNvGrpSpPr>
          <p:nvPr/>
        </p:nvGrpSpPr>
        <p:grpSpPr>
          <a:xfrm>
            <a:off x="6210385" y="3032338"/>
            <a:ext cx="1274787" cy="714622"/>
            <a:chOff x="1596268" y="2657736"/>
            <a:chExt cx="601248" cy="337049"/>
          </a:xfrm>
        </p:grpSpPr>
        <p:grpSp>
          <p:nvGrpSpPr>
            <p:cNvPr id="41" name="Group 40">
              <a:extLst>
                <a:ext uri="{FF2B5EF4-FFF2-40B4-BE49-F238E27FC236}">
                  <a16:creationId xmlns:a16="http://schemas.microsoft.com/office/drawing/2014/main" id="{96DC99D6-0A41-4AAB-B353-8175B108C23B}"/>
                </a:ext>
              </a:extLst>
            </p:cNvPr>
            <p:cNvGrpSpPr/>
            <p:nvPr/>
          </p:nvGrpSpPr>
          <p:grpSpPr>
            <a:xfrm>
              <a:off x="1596268" y="2657736"/>
              <a:ext cx="601248" cy="337049"/>
              <a:chOff x="3523102" y="1791568"/>
              <a:chExt cx="6746733" cy="3782104"/>
            </a:xfrm>
            <a:solidFill>
              <a:srgbClr val="00B050"/>
            </a:solidFill>
          </p:grpSpPr>
          <p:sp>
            <p:nvSpPr>
              <p:cNvPr id="43" name="Rectangle 42">
                <a:extLst>
                  <a:ext uri="{FF2B5EF4-FFF2-40B4-BE49-F238E27FC236}">
                    <a16:creationId xmlns:a16="http://schemas.microsoft.com/office/drawing/2014/main" id="{AB64F951-C1CF-457E-B65C-C615CE69868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 name="Freeform 92">
                <a:extLst>
                  <a:ext uri="{FF2B5EF4-FFF2-40B4-BE49-F238E27FC236}">
                    <a16:creationId xmlns:a16="http://schemas.microsoft.com/office/drawing/2014/main" id="{7761D7BC-6128-46D7-9483-149B6226F79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 name="Freeform 93">
                <a:extLst>
                  <a:ext uri="{FF2B5EF4-FFF2-40B4-BE49-F238E27FC236}">
                    <a16:creationId xmlns:a16="http://schemas.microsoft.com/office/drawing/2014/main" id="{9E1B052A-FE22-4743-B1AE-50010E921FC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2" name="Hexagon 41">
              <a:extLst>
                <a:ext uri="{FF2B5EF4-FFF2-40B4-BE49-F238E27FC236}">
                  <a16:creationId xmlns:a16="http://schemas.microsoft.com/office/drawing/2014/main" id="{3E8FC49B-CD37-48EA-84D6-AFC02D1A5EDA}"/>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cxnSp>
        <p:nvCxnSpPr>
          <p:cNvPr id="47" name="Straight Arrow Connector 46">
            <a:extLst>
              <a:ext uri="{FF2B5EF4-FFF2-40B4-BE49-F238E27FC236}">
                <a16:creationId xmlns:a16="http://schemas.microsoft.com/office/drawing/2014/main" id="{BB1302D9-5BE0-4CC9-B64A-429B9F16F47E}"/>
              </a:ext>
            </a:extLst>
          </p:cNvPr>
          <p:cNvCxnSpPr/>
          <p:nvPr/>
        </p:nvCxnSpPr>
        <p:spPr>
          <a:xfrm flipH="1" flipV="1">
            <a:off x="3471366" y="4513680"/>
            <a:ext cx="1665647" cy="765684"/>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FC894BB-DBAA-46E5-88F8-BAA541ADB81B}"/>
              </a:ext>
            </a:extLst>
          </p:cNvPr>
          <p:cNvSpPr/>
          <p:nvPr/>
        </p:nvSpPr>
        <p:spPr>
          <a:xfrm>
            <a:off x="3614650" y="4967998"/>
            <a:ext cx="960519" cy="246221"/>
          </a:xfrm>
          <a:prstGeom prst="rect">
            <a:avLst/>
          </a:prstGeom>
        </p:spPr>
        <p:txBody>
          <a:bodyPr wrap="none">
            <a:spAutoFit/>
          </a:bodyPr>
          <a:lstStyle/>
          <a:p>
            <a:pPr defTabSz="914343">
              <a:defRPr/>
            </a:pPr>
            <a:r>
              <a:rPr lang="en-US" sz="1000" b="1" dirty="0">
                <a:gradFill>
                  <a:gsLst>
                    <a:gs pos="0">
                      <a:schemeClr val="tx1"/>
                    </a:gs>
                    <a:gs pos="100000">
                      <a:schemeClr val="tx1"/>
                    </a:gs>
                  </a:gsLst>
                  <a:lin ang="5400000" scaled="0"/>
                </a:gradFill>
                <a:latin typeface="Consolas" panose="020B0609020204030204" pitchFamily="49" charset="0"/>
              </a:rPr>
              <a:t>Web traffic</a:t>
            </a:r>
          </a:p>
        </p:txBody>
      </p:sp>
      <p:sp>
        <p:nvSpPr>
          <p:cNvPr id="49" name="Rectangle 48">
            <a:extLst>
              <a:ext uri="{FF2B5EF4-FFF2-40B4-BE49-F238E27FC236}">
                <a16:creationId xmlns:a16="http://schemas.microsoft.com/office/drawing/2014/main" id="{32191B82-F830-4951-A989-00B44C9E1CA0}"/>
              </a:ext>
            </a:extLst>
          </p:cNvPr>
          <p:cNvSpPr/>
          <p:nvPr/>
        </p:nvSpPr>
        <p:spPr>
          <a:xfrm>
            <a:off x="3051107" y="4561303"/>
            <a:ext cx="466794" cy="246221"/>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HTML</a:t>
            </a:r>
          </a:p>
        </p:txBody>
      </p:sp>
      <p:cxnSp>
        <p:nvCxnSpPr>
          <p:cNvPr id="50" name="Straight Arrow Connector 49">
            <a:extLst>
              <a:ext uri="{FF2B5EF4-FFF2-40B4-BE49-F238E27FC236}">
                <a16:creationId xmlns:a16="http://schemas.microsoft.com/office/drawing/2014/main" id="{6DD5B362-74D5-4F77-9210-628040A663AB}"/>
              </a:ext>
            </a:extLst>
          </p:cNvPr>
          <p:cNvCxnSpPr>
            <a:cxnSpLocks/>
          </p:cNvCxnSpPr>
          <p:nvPr/>
        </p:nvCxnSpPr>
        <p:spPr>
          <a:xfrm flipH="1" flipV="1">
            <a:off x="3496022" y="2980013"/>
            <a:ext cx="2714363" cy="386331"/>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CA7F4FD-80F7-4E0E-B49C-237749C5AF10}"/>
              </a:ext>
            </a:extLst>
          </p:cNvPr>
          <p:cNvSpPr/>
          <p:nvPr/>
        </p:nvSpPr>
        <p:spPr>
          <a:xfrm>
            <a:off x="2474834" y="2129034"/>
            <a:ext cx="1172116" cy="553998"/>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SignalR</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JavaScript</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client library</a:t>
            </a:r>
          </a:p>
        </p:txBody>
      </p:sp>
      <p:sp>
        <p:nvSpPr>
          <p:cNvPr id="54" name="Rectangle 53">
            <a:extLst>
              <a:ext uri="{FF2B5EF4-FFF2-40B4-BE49-F238E27FC236}">
                <a16:creationId xmlns:a16="http://schemas.microsoft.com/office/drawing/2014/main" id="{37A44B31-C54C-4F6F-9B14-2281294BE1E8}"/>
              </a:ext>
            </a:extLst>
          </p:cNvPr>
          <p:cNvSpPr/>
          <p:nvPr/>
        </p:nvSpPr>
        <p:spPr>
          <a:xfrm>
            <a:off x="3875383" y="5089663"/>
            <a:ext cx="466794" cy="246221"/>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HTTP</a:t>
            </a:r>
          </a:p>
        </p:txBody>
      </p:sp>
      <p:sp>
        <p:nvSpPr>
          <p:cNvPr id="55" name="Rectangle 54">
            <a:extLst>
              <a:ext uri="{FF2B5EF4-FFF2-40B4-BE49-F238E27FC236}">
                <a16:creationId xmlns:a16="http://schemas.microsoft.com/office/drawing/2014/main" id="{2D164327-15EA-4B16-9C2E-1FA0BB9FAF9B}"/>
              </a:ext>
            </a:extLst>
          </p:cNvPr>
          <p:cNvSpPr/>
          <p:nvPr/>
        </p:nvSpPr>
        <p:spPr>
          <a:xfrm>
            <a:off x="4479948" y="3375054"/>
            <a:ext cx="1736373" cy="553998"/>
          </a:xfrm>
          <a:prstGeom prst="rect">
            <a:avLst/>
          </a:prstGeom>
        </p:spPr>
        <p:txBody>
          <a:bodyPr wrap="none">
            <a:spAutoFit/>
          </a:bodyPr>
          <a:lstStyle/>
          <a:p>
            <a:pPr defTabSz="914343">
              <a:defRPr/>
            </a:pPr>
            <a:r>
              <a:rPr lang="en-US" sz="1000" b="1" dirty="0">
                <a:gradFill>
                  <a:gsLst>
                    <a:gs pos="0">
                      <a:schemeClr val="tx1"/>
                    </a:gs>
                    <a:gs pos="100000">
                      <a:schemeClr val="tx1"/>
                    </a:gs>
                  </a:gsLst>
                  <a:lin ang="5400000" scaled="0"/>
                </a:gradFill>
                <a:latin typeface="Consolas" panose="020B0609020204030204" pitchFamily="49" charset="0"/>
              </a:rPr>
              <a:t>SignalR traffic (Push)</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WebSockets or </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Http-Polling</a:t>
            </a:r>
          </a:p>
        </p:txBody>
      </p:sp>
      <p:grpSp>
        <p:nvGrpSpPr>
          <p:cNvPr id="81" name="Group 80">
            <a:extLst>
              <a:ext uri="{FF2B5EF4-FFF2-40B4-BE49-F238E27FC236}">
                <a16:creationId xmlns:a16="http://schemas.microsoft.com/office/drawing/2014/main" id="{0C4144BE-70C8-44F5-B176-885095894009}"/>
              </a:ext>
            </a:extLst>
          </p:cNvPr>
          <p:cNvGrpSpPr/>
          <p:nvPr/>
        </p:nvGrpSpPr>
        <p:grpSpPr>
          <a:xfrm>
            <a:off x="4363405" y="1662546"/>
            <a:ext cx="1877128" cy="1520479"/>
            <a:chOff x="9171184" y="2879923"/>
            <a:chExt cx="3754255" cy="3040957"/>
          </a:xfrm>
        </p:grpSpPr>
        <p:sp>
          <p:nvSpPr>
            <p:cNvPr id="56" name="Arrow: Left 55">
              <a:extLst>
                <a:ext uri="{FF2B5EF4-FFF2-40B4-BE49-F238E27FC236}">
                  <a16:creationId xmlns:a16="http://schemas.microsoft.com/office/drawing/2014/main" id="{8F4CDC17-725B-4218-8FBB-0DF927E84E6E}"/>
                </a:ext>
              </a:extLst>
            </p:cNvPr>
            <p:cNvSpPr/>
            <p:nvPr/>
          </p:nvSpPr>
          <p:spPr bwMode="auto">
            <a:xfrm rot="461196">
              <a:off x="9171184" y="3750537"/>
              <a:ext cx="3754255" cy="2170343"/>
            </a:xfrm>
            <a:prstGeom prst="lef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a:spcBef>
                  <a:spcPct val="0"/>
                </a:spcBef>
                <a:spcAft>
                  <a:spcPct val="0"/>
                </a:spcAft>
                <a:defRPr/>
              </a:pPr>
              <a:r>
                <a:rPr lang="en-US" sz="1200" dirty="0">
                  <a:gradFill>
                    <a:gsLst>
                      <a:gs pos="0">
                        <a:schemeClr val="bg1"/>
                      </a:gs>
                      <a:gs pos="100000">
                        <a:schemeClr val="bg1"/>
                      </a:gs>
                    </a:gsLst>
                    <a:lin ang="5400000" scaled="0"/>
                  </a:gradFill>
                  <a:latin typeface="Segoe UI"/>
                  <a:ea typeface="Segoe UI" pitchFamily="34" charset="0"/>
                  <a:cs typeface="Segoe UI" pitchFamily="34" charset="0"/>
                </a:rPr>
                <a:t>Push/broadcast</a:t>
              </a:r>
            </a:p>
            <a:p>
              <a:pPr algn="ctr" defTabSz="466236" fontAlgn="base">
                <a:spcBef>
                  <a:spcPct val="0"/>
                </a:spcBef>
                <a:spcAft>
                  <a:spcPct val="0"/>
                </a:spcAft>
                <a:defRPr/>
              </a:pPr>
              <a:r>
                <a:rPr lang="en-US" sz="1200" dirty="0">
                  <a:gradFill>
                    <a:gsLst>
                      <a:gs pos="0">
                        <a:schemeClr val="bg1"/>
                      </a:gs>
                      <a:gs pos="100000">
                        <a:schemeClr val="bg1"/>
                      </a:gs>
                    </a:gsLst>
                    <a:lin ang="5400000" scaled="0"/>
                  </a:gradFill>
                  <a:latin typeface="Segoe UI"/>
                  <a:ea typeface="Segoe UI" pitchFamily="34" charset="0"/>
                  <a:cs typeface="Segoe UI" pitchFamily="34" charset="0"/>
                </a:rPr>
                <a:t>WebSockets / Http</a:t>
              </a:r>
            </a:p>
          </p:txBody>
        </p:sp>
        <p:sp>
          <p:nvSpPr>
            <p:cNvPr id="57" name="Rectangle 56">
              <a:extLst>
                <a:ext uri="{FF2B5EF4-FFF2-40B4-BE49-F238E27FC236}">
                  <a16:creationId xmlns:a16="http://schemas.microsoft.com/office/drawing/2014/main" id="{77E17675-9F5E-420C-994B-5C30081BAF00}"/>
                </a:ext>
              </a:extLst>
            </p:cNvPr>
            <p:cNvSpPr/>
            <p:nvPr/>
          </p:nvSpPr>
          <p:spPr>
            <a:xfrm rot="456992">
              <a:off x="10499782" y="2879923"/>
              <a:ext cx="2218555" cy="1477328"/>
            </a:xfrm>
            <a:prstGeom prst="rect">
              <a:avLst/>
            </a:prstGeom>
          </p:spPr>
          <p:txBody>
            <a:bodyPr wrap="none">
              <a:spAutoFit/>
            </a:bodyPr>
            <a:lstStyle/>
            <a:p>
              <a:pPr defTabSz="914343">
                <a:defRPr/>
              </a:pPr>
              <a:r>
                <a:rPr lang="en-US" sz="1400" dirty="0">
                  <a:gradFill>
                    <a:gsLst>
                      <a:gs pos="0">
                        <a:schemeClr val="tx1"/>
                      </a:gs>
                      <a:gs pos="100000">
                        <a:schemeClr val="tx1"/>
                      </a:gs>
                    </a:gsLst>
                    <a:lin ang="5400000" scaled="0"/>
                  </a:gradFill>
                  <a:latin typeface="Segoe UI"/>
                </a:rPr>
                <a:t>Push</a:t>
              </a:r>
            </a:p>
            <a:p>
              <a:pPr defTabSz="914343">
                <a:defRPr/>
              </a:pPr>
              <a:r>
                <a:rPr lang="en-US" sz="1400" dirty="0">
                  <a:gradFill>
                    <a:gsLst>
                      <a:gs pos="0">
                        <a:schemeClr val="tx1"/>
                      </a:gs>
                      <a:gs pos="100000">
                        <a:schemeClr val="tx1"/>
                      </a:gs>
                    </a:gsLst>
                    <a:lin ang="5400000" scaled="0"/>
                  </a:gradFill>
                  <a:latin typeface="Segoe UI"/>
                </a:rPr>
                <a:t>real-time </a:t>
              </a:r>
            </a:p>
            <a:p>
              <a:pPr defTabSz="914343">
                <a:defRPr/>
              </a:pPr>
              <a:r>
                <a:rPr lang="en-US" sz="1400" dirty="0">
                  <a:gradFill>
                    <a:gsLst>
                      <a:gs pos="0">
                        <a:schemeClr val="tx1"/>
                      </a:gs>
                      <a:gs pos="100000">
                        <a:schemeClr val="tx1"/>
                      </a:gs>
                    </a:gsLst>
                    <a:lin ang="5400000" scaled="0"/>
                  </a:gradFill>
                  <a:latin typeface="Segoe UI"/>
                </a:rPr>
                <a:t>information</a:t>
              </a:r>
            </a:p>
          </p:txBody>
        </p:sp>
      </p:grpSp>
      <p:grpSp>
        <p:nvGrpSpPr>
          <p:cNvPr id="79" name="Group 78">
            <a:extLst>
              <a:ext uri="{FF2B5EF4-FFF2-40B4-BE49-F238E27FC236}">
                <a16:creationId xmlns:a16="http://schemas.microsoft.com/office/drawing/2014/main" id="{83BB7D0E-7A35-4A8E-ABAD-2E7896CE1BD0}"/>
              </a:ext>
            </a:extLst>
          </p:cNvPr>
          <p:cNvGrpSpPr/>
          <p:nvPr/>
        </p:nvGrpSpPr>
        <p:grpSpPr>
          <a:xfrm>
            <a:off x="8333232" y="1917021"/>
            <a:ext cx="663466" cy="3949920"/>
            <a:chOff x="17622389" y="3733839"/>
            <a:chExt cx="1326931" cy="7899840"/>
          </a:xfrm>
        </p:grpSpPr>
        <p:pic>
          <p:nvPicPr>
            <p:cNvPr id="59" name="Picture 58">
              <a:extLst>
                <a:ext uri="{FF2B5EF4-FFF2-40B4-BE49-F238E27FC236}">
                  <a16:creationId xmlns:a16="http://schemas.microsoft.com/office/drawing/2014/main" id="{EFA86CEE-8836-4991-83A7-95A15232AFA7}"/>
                </a:ext>
              </a:extLst>
            </p:cNvPr>
            <p:cNvPicPr>
              <a:picLocks noChangeAspect="1"/>
            </p:cNvPicPr>
            <p:nvPr/>
          </p:nvPicPr>
          <p:blipFill>
            <a:blip r:embed="rId4"/>
            <a:stretch>
              <a:fillRect/>
            </a:stretch>
          </p:blipFill>
          <p:spPr>
            <a:xfrm>
              <a:off x="17622389" y="3733839"/>
              <a:ext cx="1277489" cy="4818600"/>
            </a:xfrm>
            <a:prstGeom prst="rect">
              <a:avLst/>
            </a:prstGeom>
          </p:spPr>
        </p:pic>
        <p:pic>
          <p:nvPicPr>
            <p:cNvPr id="71" name="Picture 70">
              <a:extLst>
                <a:ext uri="{FF2B5EF4-FFF2-40B4-BE49-F238E27FC236}">
                  <a16:creationId xmlns:a16="http://schemas.microsoft.com/office/drawing/2014/main" id="{52F20895-CE3E-4768-AF25-BB48085C096C}"/>
                </a:ext>
              </a:extLst>
            </p:cNvPr>
            <p:cNvPicPr>
              <a:picLocks noChangeAspect="1"/>
            </p:cNvPicPr>
            <p:nvPr/>
          </p:nvPicPr>
          <p:blipFill>
            <a:blip r:embed="rId5"/>
            <a:stretch>
              <a:fillRect/>
            </a:stretch>
          </p:blipFill>
          <p:spPr>
            <a:xfrm>
              <a:off x="17700580" y="8624971"/>
              <a:ext cx="1248740" cy="3008708"/>
            </a:xfrm>
            <a:prstGeom prst="rect">
              <a:avLst/>
            </a:prstGeom>
          </p:spPr>
        </p:pic>
      </p:grpSp>
      <p:grpSp>
        <p:nvGrpSpPr>
          <p:cNvPr id="80" name="Group 79">
            <a:extLst>
              <a:ext uri="{FF2B5EF4-FFF2-40B4-BE49-F238E27FC236}">
                <a16:creationId xmlns:a16="http://schemas.microsoft.com/office/drawing/2014/main" id="{2D6188FC-943F-486E-8BBF-6E92CF69E998}"/>
              </a:ext>
            </a:extLst>
          </p:cNvPr>
          <p:cNvGrpSpPr/>
          <p:nvPr/>
        </p:nvGrpSpPr>
        <p:grpSpPr>
          <a:xfrm>
            <a:off x="7477038" y="3029112"/>
            <a:ext cx="1187927" cy="606757"/>
            <a:chOff x="15398450" y="5613052"/>
            <a:chExt cx="2375854" cy="1213512"/>
          </a:xfrm>
        </p:grpSpPr>
        <p:cxnSp>
          <p:nvCxnSpPr>
            <p:cNvPr id="72" name="Straight Arrow Connector 71">
              <a:extLst>
                <a:ext uri="{FF2B5EF4-FFF2-40B4-BE49-F238E27FC236}">
                  <a16:creationId xmlns:a16="http://schemas.microsoft.com/office/drawing/2014/main" id="{A9613BE2-4FD3-4910-9331-7E0CA20D3808}"/>
                </a:ext>
              </a:extLst>
            </p:cNvPr>
            <p:cNvCxnSpPr>
              <a:cxnSpLocks/>
            </p:cNvCxnSpPr>
            <p:nvPr/>
          </p:nvCxnSpPr>
          <p:spPr>
            <a:xfrm flipH="1">
              <a:off x="15398450" y="6056111"/>
              <a:ext cx="2375854" cy="330189"/>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99CDCA95-C2C5-4A5F-B527-B88BAE99A7DB}"/>
                </a:ext>
              </a:extLst>
            </p:cNvPr>
            <p:cNvPicPr>
              <a:picLocks noChangeAspect="1"/>
            </p:cNvPicPr>
            <p:nvPr/>
          </p:nvPicPr>
          <p:blipFill>
            <a:blip r:embed="rId6"/>
            <a:stretch>
              <a:fillRect/>
            </a:stretch>
          </p:blipFill>
          <p:spPr>
            <a:xfrm>
              <a:off x="16094862" y="5613052"/>
              <a:ext cx="700978" cy="549151"/>
            </a:xfrm>
            <a:prstGeom prst="rect">
              <a:avLst/>
            </a:prstGeom>
          </p:spPr>
        </p:pic>
        <p:sp>
          <p:nvSpPr>
            <p:cNvPr id="76" name="Rectangle 75">
              <a:extLst>
                <a:ext uri="{FF2B5EF4-FFF2-40B4-BE49-F238E27FC236}">
                  <a16:creationId xmlns:a16="http://schemas.microsoft.com/office/drawing/2014/main" id="{903851AD-6358-41DD-AF74-6BD6FA4C29DB}"/>
                </a:ext>
              </a:extLst>
            </p:cNvPr>
            <p:cNvSpPr/>
            <p:nvPr/>
          </p:nvSpPr>
          <p:spPr>
            <a:xfrm>
              <a:off x="15555364" y="6334123"/>
              <a:ext cx="1779974" cy="492441"/>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Subscribed</a:t>
              </a:r>
            </a:p>
          </p:txBody>
        </p:sp>
      </p:grpSp>
      <p:grpSp>
        <p:nvGrpSpPr>
          <p:cNvPr id="78" name="Group 77">
            <a:extLst>
              <a:ext uri="{FF2B5EF4-FFF2-40B4-BE49-F238E27FC236}">
                <a16:creationId xmlns:a16="http://schemas.microsoft.com/office/drawing/2014/main" id="{A40E8EC6-EEF3-44A7-BE21-4FDDC5FBEF0E}"/>
              </a:ext>
            </a:extLst>
          </p:cNvPr>
          <p:cNvGrpSpPr/>
          <p:nvPr/>
        </p:nvGrpSpPr>
        <p:grpSpPr>
          <a:xfrm>
            <a:off x="9175154" y="1587966"/>
            <a:ext cx="2727778" cy="1402704"/>
            <a:chOff x="18794683" y="2730763"/>
            <a:chExt cx="5455556" cy="2805407"/>
          </a:xfrm>
        </p:grpSpPr>
        <p:pic>
          <p:nvPicPr>
            <p:cNvPr id="25" name="Picture 24">
              <a:extLst>
                <a:ext uri="{FF2B5EF4-FFF2-40B4-BE49-F238E27FC236}">
                  <a16:creationId xmlns:a16="http://schemas.microsoft.com/office/drawing/2014/main" id="{D3EE1B37-1123-4960-922E-34B7C67C9A6B}"/>
                </a:ext>
              </a:extLst>
            </p:cNvPr>
            <p:cNvPicPr>
              <a:picLocks noChangeAspect="1"/>
            </p:cNvPicPr>
            <p:nvPr/>
          </p:nvPicPr>
          <p:blipFill>
            <a:blip r:embed="rId7"/>
            <a:stretch>
              <a:fillRect/>
            </a:stretch>
          </p:blipFill>
          <p:spPr>
            <a:xfrm>
              <a:off x="19469519" y="3855168"/>
              <a:ext cx="700977" cy="549152"/>
            </a:xfrm>
            <a:prstGeom prst="rect">
              <a:avLst/>
            </a:prstGeom>
          </p:spPr>
        </p:pic>
        <p:cxnSp>
          <p:nvCxnSpPr>
            <p:cNvPr id="62" name="Straight Arrow Connector 61">
              <a:extLst>
                <a:ext uri="{FF2B5EF4-FFF2-40B4-BE49-F238E27FC236}">
                  <a16:creationId xmlns:a16="http://schemas.microsoft.com/office/drawing/2014/main" id="{58A0982C-1F13-48F8-8EC7-27D323C73C1C}"/>
                </a:ext>
              </a:extLst>
            </p:cNvPr>
            <p:cNvCxnSpPr>
              <a:cxnSpLocks/>
            </p:cNvCxnSpPr>
            <p:nvPr/>
          </p:nvCxnSpPr>
          <p:spPr>
            <a:xfrm flipH="1">
              <a:off x="18794683" y="4098957"/>
              <a:ext cx="2069431" cy="809794"/>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5B2CE085-6A5A-4C27-B2D5-ACC1571A60B0}"/>
                </a:ext>
              </a:extLst>
            </p:cNvPr>
            <p:cNvGrpSpPr>
              <a:grpSpLocks noChangeAspect="1"/>
            </p:cNvGrpSpPr>
            <p:nvPr/>
          </p:nvGrpSpPr>
          <p:grpSpPr>
            <a:xfrm>
              <a:off x="20881960" y="3749260"/>
              <a:ext cx="1228461" cy="688653"/>
              <a:chOff x="2886562" y="2288295"/>
              <a:chExt cx="601248" cy="337049"/>
            </a:xfrm>
          </p:grpSpPr>
          <p:grpSp>
            <p:nvGrpSpPr>
              <p:cNvPr id="66" name="Group 65">
                <a:extLst>
                  <a:ext uri="{FF2B5EF4-FFF2-40B4-BE49-F238E27FC236}">
                    <a16:creationId xmlns:a16="http://schemas.microsoft.com/office/drawing/2014/main" id="{D6DABF7E-577D-4C37-92B3-2F3BDAB45F74}"/>
                  </a:ext>
                </a:extLst>
              </p:cNvPr>
              <p:cNvGrpSpPr/>
              <p:nvPr/>
            </p:nvGrpSpPr>
            <p:grpSpPr>
              <a:xfrm>
                <a:off x="2886562" y="2288295"/>
                <a:ext cx="601248" cy="337049"/>
                <a:chOff x="3523102" y="1791568"/>
                <a:chExt cx="6746733" cy="3782104"/>
              </a:xfrm>
              <a:solidFill>
                <a:srgbClr val="7030A0"/>
              </a:solidFill>
            </p:grpSpPr>
            <p:sp>
              <p:nvSpPr>
                <p:cNvPr id="68" name="Rectangle 67">
                  <a:extLst>
                    <a:ext uri="{FF2B5EF4-FFF2-40B4-BE49-F238E27FC236}">
                      <a16:creationId xmlns:a16="http://schemas.microsoft.com/office/drawing/2014/main" id="{C638C2FD-61E6-46FE-B521-1E4D11380454}"/>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69" name="Freeform 108">
                  <a:extLst>
                    <a:ext uri="{FF2B5EF4-FFF2-40B4-BE49-F238E27FC236}">
                      <a16:creationId xmlns:a16="http://schemas.microsoft.com/office/drawing/2014/main" id="{D2CBDE81-2E00-4F51-9419-52C0EFDB4C1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70" name="Freeform 109">
                  <a:extLst>
                    <a:ext uri="{FF2B5EF4-FFF2-40B4-BE49-F238E27FC236}">
                      <a16:creationId xmlns:a16="http://schemas.microsoft.com/office/drawing/2014/main" id="{486D55E6-752B-4EA2-BEE4-0228AEA253F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67" name="Hexagon 66">
                <a:extLst>
                  <a:ext uri="{FF2B5EF4-FFF2-40B4-BE49-F238E27FC236}">
                    <a16:creationId xmlns:a16="http://schemas.microsoft.com/office/drawing/2014/main" id="{3B971076-1569-4320-9659-21D9CE75D23D}"/>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75" name="Rectangle 74">
              <a:extLst>
                <a:ext uri="{FF2B5EF4-FFF2-40B4-BE49-F238E27FC236}">
                  <a16:creationId xmlns:a16="http://schemas.microsoft.com/office/drawing/2014/main" id="{20F235E5-2D60-48AC-881F-D9F2612779D6}"/>
                </a:ext>
              </a:extLst>
            </p:cNvPr>
            <p:cNvSpPr/>
            <p:nvPr/>
          </p:nvSpPr>
          <p:spPr>
            <a:xfrm>
              <a:off x="20072173" y="4428174"/>
              <a:ext cx="4178066" cy="1107996"/>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Publish </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Event</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(Order-State-change-to-XXX)</a:t>
              </a:r>
            </a:p>
          </p:txBody>
        </p:sp>
        <p:sp>
          <p:nvSpPr>
            <p:cNvPr id="77" name="Rectangle 76">
              <a:extLst>
                <a:ext uri="{FF2B5EF4-FFF2-40B4-BE49-F238E27FC236}">
                  <a16:creationId xmlns:a16="http://schemas.microsoft.com/office/drawing/2014/main" id="{18C4A3C5-FACA-493D-BF0A-6E083203C02A}"/>
                </a:ext>
              </a:extLst>
            </p:cNvPr>
            <p:cNvSpPr/>
            <p:nvPr/>
          </p:nvSpPr>
          <p:spPr>
            <a:xfrm>
              <a:off x="19214405" y="2730763"/>
              <a:ext cx="4563572" cy="923330"/>
            </a:xfrm>
            <a:prstGeom prst="rect">
              <a:avLst/>
            </a:prstGeom>
          </p:spPr>
          <p:txBody>
            <a:bodyPr wrap="square">
              <a:spAutoFit/>
            </a:bodyPr>
            <a:lstStyle/>
            <a:p>
              <a:pPr algn="ctr" defTabSz="456937">
                <a:defRPr/>
              </a:pPr>
              <a:r>
                <a:rPr lang="en-US" sz="1200" dirty="0">
                  <a:gradFill>
                    <a:gsLst>
                      <a:gs pos="0">
                        <a:schemeClr val="tx1"/>
                      </a:gs>
                      <a:gs pos="100000">
                        <a:schemeClr val="tx1"/>
                      </a:gs>
                    </a:gsLst>
                    <a:lin ang="5400000" scaled="0"/>
                  </a:gradFill>
                </a:rPr>
                <a:t>Ordering </a:t>
              </a:r>
            </a:p>
            <a:p>
              <a:pPr algn="ctr" defTabSz="456937">
                <a:defRPr/>
              </a:pPr>
              <a:r>
                <a:rPr lang="en-US" sz="1200" dirty="0">
                  <a:gradFill>
                    <a:gsLst>
                      <a:gs pos="0">
                        <a:schemeClr val="tx1"/>
                      </a:gs>
                      <a:gs pos="100000">
                        <a:schemeClr val="tx1"/>
                      </a:gs>
                    </a:gsLst>
                    <a:lin ang="5400000" scaled="0"/>
                  </a:gradFill>
                </a:rPr>
                <a:t>microservice</a:t>
              </a:r>
            </a:p>
          </p:txBody>
        </p:sp>
      </p:grpSp>
      <p:pic>
        <p:nvPicPr>
          <p:cNvPr id="82" name="Picture 81">
            <a:extLst>
              <a:ext uri="{FF2B5EF4-FFF2-40B4-BE49-F238E27FC236}">
                <a16:creationId xmlns:a16="http://schemas.microsoft.com/office/drawing/2014/main" id="{86400DAD-E52A-4599-AFBC-FBF3B1440C63}"/>
              </a:ext>
            </a:extLst>
          </p:cNvPr>
          <p:cNvPicPr>
            <a:picLocks noChangeAspect="1"/>
          </p:cNvPicPr>
          <p:nvPr/>
        </p:nvPicPr>
        <p:blipFill rotWithShape="1">
          <a:blip r:embed="rId8"/>
          <a:srcRect l="2657"/>
          <a:stretch/>
        </p:blipFill>
        <p:spPr>
          <a:xfrm>
            <a:off x="2081860" y="2728559"/>
            <a:ext cx="1395035" cy="473777"/>
          </a:xfrm>
          <a:prstGeom prst="rect">
            <a:avLst/>
          </a:prstGeom>
        </p:spPr>
      </p:pic>
      <p:grpSp>
        <p:nvGrpSpPr>
          <p:cNvPr id="88" name="Group 87">
            <a:extLst>
              <a:ext uri="{FF2B5EF4-FFF2-40B4-BE49-F238E27FC236}">
                <a16:creationId xmlns:a16="http://schemas.microsoft.com/office/drawing/2014/main" id="{76F13E1B-A2FA-4013-8F56-98915FFE21D7}"/>
              </a:ext>
            </a:extLst>
          </p:cNvPr>
          <p:cNvGrpSpPr/>
          <p:nvPr/>
        </p:nvGrpSpPr>
        <p:grpSpPr>
          <a:xfrm>
            <a:off x="5304282" y="-108306"/>
            <a:ext cx="3028950" cy="1525030"/>
            <a:chOff x="0" y="1691909"/>
            <a:chExt cx="6057900" cy="3050059"/>
          </a:xfrm>
        </p:grpSpPr>
        <p:grpSp>
          <p:nvGrpSpPr>
            <p:cNvPr id="83" name="Group 82">
              <a:extLst>
                <a:ext uri="{FF2B5EF4-FFF2-40B4-BE49-F238E27FC236}">
                  <a16:creationId xmlns:a16="http://schemas.microsoft.com/office/drawing/2014/main" id="{AC891AC1-84F7-48B4-98AE-3DA5DC62D8D7}"/>
                </a:ext>
              </a:extLst>
            </p:cNvPr>
            <p:cNvGrpSpPr/>
            <p:nvPr/>
          </p:nvGrpSpPr>
          <p:grpSpPr>
            <a:xfrm>
              <a:off x="0" y="1691909"/>
              <a:ext cx="6057900" cy="3050059"/>
              <a:chOff x="101600" y="124940"/>
              <a:chExt cx="6057900" cy="3050059"/>
            </a:xfrm>
          </p:grpSpPr>
          <p:sp>
            <p:nvSpPr>
              <p:cNvPr id="84" name="Explosion: 14 Points 83">
                <a:extLst>
                  <a:ext uri="{FF2B5EF4-FFF2-40B4-BE49-F238E27FC236}">
                    <a16:creationId xmlns:a16="http://schemas.microsoft.com/office/drawing/2014/main" id="{8260F887-BC8A-47CF-B2C3-78C13619A18C}"/>
                  </a:ext>
                </a:extLst>
              </p:cNvPr>
              <p:cNvSpPr/>
              <p:nvPr/>
            </p:nvSpPr>
            <p:spPr bwMode="auto">
              <a:xfrm>
                <a:off x="101600" y="124940"/>
                <a:ext cx="6057900" cy="3050059"/>
              </a:xfrm>
              <a:prstGeom prst="irregularSeal2">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675B0A2-7E03-42FC-92B8-765E89FF860A}"/>
                  </a:ext>
                </a:extLst>
              </p:cNvPr>
              <p:cNvSpPr/>
              <p:nvPr/>
            </p:nvSpPr>
            <p:spPr>
              <a:xfrm>
                <a:off x="1538640" y="1126750"/>
                <a:ext cx="3183822" cy="1046440"/>
              </a:xfrm>
              <a:prstGeom prst="rect">
                <a:avLst/>
              </a:prstGeom>
            </p:spPr>
            <p:txBody>
              <a:bodyPr wrap="none">
                <a:spAutoFit/>
              </a:bodyPr>
              <a:lstStyle/>
              <a:p>
                <a:pPr defTabSz="914343">
                  <a:defRPr/>
                </a:pPr>
                <a:r>
                  <a:rPr lang="en-US" sz="14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New! Released in </a:t>
                </a:r>
              </a:p>
              <a:p>
                <a:pPr defTabSz="914343">
                  <a:defRPr/>
                </a:pPr>
                <a:r>
                  <a:rPr lang="en-US" sz="14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ASP.NET Core 2.1</a:t>
                </a:r>
              </a:p>
            </p:txBody>
          </p:sp>
        </p:grpSp>
        <p:pic>
          <p:nvPicPr>
            <p:cNvPr id="86" name="Picture 2" descr="Image result for windows icon">
              <a:extLst>
                <a:ext uri="{FF2B5EF4-FFF2-40B4-BE49-F238E27FC236}">
                  <a16:creationId xmlns:a16="http://schemas.microsoft.com/office/drawing/2014/main" id="{376093F1-4FF0-45F4-9D2C-212F0E3990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6249" y="3738570"/>
              <a:ext cx="809465" cy="80946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Image result for Linux logo ">
              <a:extLst>
                <a:ext uri="{FF2B5EF4-FFF2-40B4-BE49-F238E27FC236}">
                  <a16:creationId xmlns:a16="http://schemas.microsoft.com/office/drawing/2014/main" id="{08D12BD2-A71F-46CF-9D90-D587585E84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38698" y="3826544"/>
              <a:ext cx="583638" cy="685288"/>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Rectangle 88">
            <a:extLst>
              <a:ext uri="{FF2B5EF4-FFF2-40B4-BE49-F238E27FC236}">
                <a16:creationId xmlns:a16="http://schemas.microsoft.com/office/drawing/2014/main" id="{22D7998D-324C-43A1-BC6A-CF909B22240C}"/>
              </a:ext>
            </a:extLst>
          </p:cNvPr>
          <p:cNvSpPr/>
          <p:nvPr/>
        </p:nvSpPr>
        <p:spPr bwMode="auto">
          <a:xfrm>
            <a:off x="592823" y="1550895"/>
            <a:ext cx="7005143" cy="3010394"/>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dirty="0">
              <a:gradFill>
                <a:gsLst>
                  <a:gs pos="5439">
                    <a:srgbClr val="F8F8F8"/>
                  </a:gs>
                  <a:gs pos="10000">
                    <a:srgbClr val="F8F8F8"/>
                  </a:gs>
                </a:gsLst>
                <a:lin ang="5400000" scaled="0"/>
              </a:gradFill>
              <a:latin typeface="Segoe UI"/>
            </a:endParaRPr>
          </a:p>
        </p:txBody>
      </p:sp>
      <p:sp>
        <p:nvSpPr>
          <p:cNvPr id="90" name="Rectangle 89">
            <a:extLst>
              <a:ext uri="{FF2B5EF4-FFF2-40B4-BE49-F238E27FC236}">
                <a16:creationId xmlns:a16="http://schemas.microsoft.com/office/drawing/2014/main" id="{B52C80BE-4439-4F8D-B69F-D76FB8BB5A0C}"/>
              </a:ext>
            </a:extLst>
          </p:cNvPr>
          <p:cNvSpPr/>
          <p:nvPr/>
        </p:nvSpPr>
        <p:spPr>
          <a:xfrm>
            <a:off x="676075" y="1621507"/>
            <a:ext cx="2371162" cy="307777"/>
          </a:xfrm>
          <a:prstGeom prst="rect">
            <a:avLst/>
          </a:prstGeom>
        </p:spPr>
        <p:txBody>
          <a:bodyPr wrap="none">
            <a:spAutoFit/>
          </a:bodyPr>
          <a:lstStyle/>
          <a:p>
            <a:pPr defTabSz="914343">
              <a:defRPr/>
            </a:pPr>
            <a:r>
              <a:rPr lang="en-US" sz="1400" b="1" dirty="0">
                <a:gradFill>
                  <a:gsLst>
                    <a:gs pos="0">
                      <a:schemeClr val="tx1"/>
                    </a:gs>
                    <a:gs pos="100000">
                      <a:schemeClr val="tx1"/>
                    </a:gs>
                  </a:gsLst>
                  <a:lin ang="5400000" scaled="0"/>
                </a:gradFill>
                <a:latin typeface="Consolas" panose="020B0609020204030204" pitchFamily="49" charset="0"/>
              </a:rPr>
              <a:t>SignalR traffic (Push)</a:t>
            </a:r>
          </a:p>
        </p:txBody>
      </p:sp>
      <p:grpSp>
        <p:nvGrpSpPr>
          <p:cNvPr id="104" name="Group 103">
            <a:extLst>
              <a:ext uri="{FF2B5EF4-FFF2-40B4-BE49-F238E27FC236}">
                <a16:creationId xmlns:a16="http://schemas.microsoft.com/office/drawing/2014/main" id="{E6A0100A-736D-46CA-BC25-594CC7934B5A}"/>
              </a:ext>
            </a:extLst>
          </p:cNvPr>
          <p:cNvGrpSpPr/>
          <p:nvPr/>
        </p:nvGrpSpPr>
        <p:grpSpPr>
          <a:xfrm>
            <a:off x="5515778" y="4031614"/>
            <a:ext cx="3762568" cy="2465706"/>
            <a:chOff x="11030761" y="8063228"/>
            <a:chExt cx="7525136" cy="4931412"/>
          </a:xfrm>
        </p:grpSpPr>
        <p:cxnSp>
          <p:nvCxnSpPr>
            <p:cNvPr id="91" name="Straight Arrow Connector 90">
              <a:extLst>
                <a:ext uri="{FF2B5EF4-FFF2-40B4-BE49-F238E27FC236}">
                  <a16:creationId xmlns:a16="http://schemas.microsoft.com/office/drawing/2014/main" id="{38914040-CDC4-4818-B3F0-A257D5571FF9}"/>
                </a:ext>
              </a:extLst>
            </p:cNvPr>
            <p:cNvCxnSpPr>
              <a:cxnSpLocks/>
              <a:stCxn id="39" idx="2"/>
            </p:cNvCxnSpPr>
            <p:nvPr/>
          </p:nvCxnSpPr>
          <p:spPr>
            <a:xfrm flipH="1">
              <a:off x="13812081" y="8063228"/>
              <a:ext cx="16268" cy="4315858"/>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5B9D82-F347-4A2C-95FC-CC022847736C}"/>
                </a:ext>
              </a:extLst>
            </p:cNvPr>
            <p:cNvCxnSpPr>
              <a:cxnSpLocks/>
              <a:stCxn id="39" idx="2"/>
            </p:cNvCxnSpPr>
            <p:nvPr/>
          </p:nvCxnSpPr>
          <p:spPr>
            <a:xfrm>
              <a:off x="13828349" y="8063228"/>
              <a:ext cx="432036" cy="4315858"/>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5942C92-CA2F-44F9-AD4D-D82930EB216C}"/>
                </a:ext>
              </a:extLst>
            </p:cNvPr>
            <p:cNvCxnSpPr>
              <a:cxnSpLocks/>
              <a:stCxn id="39" idx="2"/>
              <a:endCxn id="103" idx="0"/>
            </p:cNvCxnSpPr>
            <p:nvPr/>
          </p:nvCxnSpPr>
          <p:spPr>
            <a:xfrm>
              <a:off x="13828349" y="8063228"/>
              <a:ext cx="964980" cy="4315858"/>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CF52209-2254-4906-964F-EDF3F282D6B0}"/>
                </a:ext>
              </a:extLst>
            </p:cNvPr>
            <p:cNvCxnSpPr>
              <a:cxnSpLocks/>
              <a:stCxn id="39" idx="2"/>
            </p:cNvCxnSpPr>
            <p:nvPr/>
          </p:nvCxnSpPr>
          <p:spPr>
            <a:xfrm>
              <a:off x="13828349" y="8063228"/>
              <a:ext cx="1396500" cy="4240834"/>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01E20016-8215-490E-97E3-FF1EFBE3F5E7}"/>
                </a:ext>
              </a:extLst>
            </p:cNvPr>
            <p:cNvSpPr/>
            <p:nvPr/>
          </p:nvSpPr>
          <p:spPr>
            <a:xfrm>
              <a:off x="11030761" y="12379086"/>
              <a:ext cx="7525136" cy="615554"/>
            </a:xfrm>
            <a:prstGeom prst="rect">
              <a:avLst/>
            </a:prstGeom>
          </p:spPr>
          <p:txBody>
            <a:bodyPr wrap="none">
              <a:spAutoFit/>
            </a:bodyPr>
            <a:lstStyle/>
            <a:p>
              <a:pPr defTabSz="914343">
                <a:defRPr/>
              </a:pPr>
              <a:r>
                <a:rPr lang="en-US" sz="1400" b="1" dirty="0">
                  <a:gradFill>
                    <a:gsLst>
                      <a:gs pos="0">
                        <a:schemeClr val="tx1"/>
                      </a:gs>
                      <a:gs pos="100000">
                        <a:schemeClr val="tx1"/>
                      </a:gs>
                    </a:gsLst>
                    <a:lin ang="5400000" scaled="0"/>
                  </a:gradFill>
                  <a:latin typeface="Consolas" panose="020B0609020204030204" pitchFamily="49" charset="0"/>
                </a:rPr>
                <a:t>Broadcast to many JS or .NET clients</a:t>
              </a:r>
            </a:p>
          </p:txBody>
        </p:sp>
      </p:grpSp>
    </p:spTree>
    <p:extLst>
      <p:ext uri="{BB962C8B-B14F-4D97-AF65-F5344CB8AC3E}">
        <p14:creationId xmlns:p14="http://schemas.microsoft.com/office/powerpoint/2010/main" val="1744986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1000"/>
                                  </p:stCondLst>
                                  <p:childTnLst>
                                    <p:set>
                                      <p:cBhvr>
                                        <p:cTn id="6" dur="1" fill="hold">
                                          <p:stCondLst>
                                            <p:cond delay="0"/>
                                          </p:stCondLst>
                                        </p:cTn>
                                        <p:tgtEl>
                                          <p:spTgt spid="88"/>
                                        </p:tgtEl>
                                        <p:attrNameLst>
                                          <p:attrName>style.visibility</p:attrName>
                                        </p:attrNameLst>
                                      </p:cBhvr>
                                      <p:to>
                                        <p:strVal val="visible"/>
                                      </p:to>
                                    </p:set>
                                    <p:anim calcmode="lin" valueType="num">
                                      <p:cBhvr>
                                        <p:cTn id="7" dur="1000" fill="hold"/>
                                        <p:tgtEl>
                                          <p:spTgt spid="88"/>
                                        </p:tgtEl>
                                        <p:attrNameLst>
                                          <p:attrName>ppt_w</p:attrName>
                                        </p:attrNameLst>
                                      </p:cBhvr>
                                      <p:tavLst>
                                        <p:tav tm="0">
                                          <p:val>
                                            <p:fltVal val="0"/>
                                          </p:val>
                                        </p:tav>
                                        <p:tav tm="100000">
                                          <p:val>
                                            <p:strVal val="#ppt_w"/>
                                          </p:val>
                                        </p:tav>
                                      </p:tavLst>
                                    </p:anim>
                                    <p:anim calcmode="lin" valueType="num">
                                      <p:cBhvr>
                                        <p:cTn id="8" dur="1000" fill="hold"/>
                                        <p:tgtEl>
                                          <p:spTgt spid="88"/>
                                        </p:tgtEl>
                                        <p:attrNameLst>
                                          <p:attrName>ppt_h</p:attrName>
                                        </p:attrNameLst>
                                      </p:cBhvr>
                                      <p:tavLst>
                                        <p:tav tm="0">
                                          <p:val>
                                            <p:fltVal val="0"/>
                                          </p:val>
                                        </p:tav>
                                        <p:tav tm="100000">
                                          <p:val>
                                            <p:strVal val="#ppt_h"/>
                                          </p:val>
                                        </p:tav>
                                      </p:tavLst>
                                    </p:anim>
                                    <p:anim calcmode="lin" valueType="num">
                                      <p:cBhvr>
                                        <p:cTn id="9" dur="1000" fill="hold"/>
                                        <p:tgtEl>
                                          <p:spTgt spid="88"/>
                                        </p:tgtEl>
                                        <p:attrNameLst>
                                          <p:attrName>style.rotation</p:attrName>
                                        </p:attrNameLst>
                                      </p:cBhvr>
                                      <p:tavLst>
                                        <p:tav tm="0">
                                          <p:val>
                                            <p:fltVal val="90"/>
                                          </p:val>
                                        </p:tav>
                                        <p:tav tm="100000">
                                          <p:val>
                                            <p:fltVal val="0"/>
                                          </p:val>
                                        </p:tav>
                                      </p:tavLst>
                                    </p:anim>
                                    <p:animEffect transition="in" filter="fade">
                                      <p:cBhvr>
                                        <p:cTn id="10" dur="1000"/>
                                        <p:tgtEl>
                                          <p:spTgt spid="8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wipe(up)">
                                      <p:cBhvr>
                                        <p:cTn id="15" dur="500"/>
                                        <p:tgtEl>
                                          <p:spTgt spid="1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right)">
                                      <p:cBhvr>
                                        <p:cTn id="25" dur="5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250"/>
                                  </p:stCondLst>
                                  <p:childTnLst>
                                    <p:set>
                                      <p:cBhvr>
                                        <p:cTn id="29" dur="1" fill="hold">
                                          <p:stCondLst>
                                            <p:cond delay="0"/>
                                          </p:stCondLst>
                                        </p:cTn>
                                        <p:tgtEl>
                                          <p:spTgt spid="80"/>
                                        </p:tgtEl>
                                        <p:attrNameLst>
                                          <p:attrName>style.visibility</p:attrName>
                                        </p:attrNameLst>
                                      </p:cBhvr>
                                      <p:to>
                                        <p:strVal val="visible"/>
                                      </p:to>
                                    </p:set>
                                    <p:animEffect transition="in" filter="wipe(right)">
                                      <p:cBhvr>
                                        <p:cTn id="30" dur="500"/>
                                        <p:tgtEl>
                                          <p:spTgt spid="80"/>
                                        </p:tgtEl>
                                      </p:cBhvr>
                                    </p:animEffect>
                                  </p:childTnLst>
                                </p:cTn>
                              </p:par>
                            </p:childTnLst>
                          </p:cTn>
                        </p:par>
                        <p:par>
                          <p:cTn id="31" fill="hold">
                            <p:stCondLst>
                              <p:cond delay="750"/>
                            </p:stCondLst>
                            <p:childTnLst>
                              <p:par>
                                <p:cTn id="32" presetID="22" presetClass="entr" presetSubtype="2" fill="hold" nodeType="after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ipe(right)">
                                      <p:cBhvr>
                                        <p:cTn id="34" dur="500"/>
                                        <p:tgtEl>
                                          <p:spTgt spid="81"/>
                                        </p:tgtEl>
                                      </p:cBhvr>
                                    </p:animEffect>
                                  </p:childTnLst>
                                </p:cTn>
                              </p:par>
                            </p:childTnLst>
                          </p:cTn>
                        </p:par>
                        <p:par>
                          <p:cTn id="35" fill="hold">
                            <p:stCondLst>
                              <p:cond delay="1250"/>
                            </p:stCondLst>
                            <p:childTnLst>
                              <p:par>
                                <p:cTn id="36" presetID="31" presetClass="entr" presetSubtype="0" fill="hold" nodeType="afterEffect">
                                  <p:stCondLst>
                                    <p:cond delay="250"/>
                                  </p:stCondLst>
                                  <p:childTnLst>
                                    <p:set>
                                      <p:cBhvr>
                                        <p:cTn id="37" dur="1" fill="hold">
                                          <p:stCondLst>
                                            <p:cond delay="0"/>
                                          </p:stCondLst>
                                        </p:cTn>
                                        <p:tgtEl>
                                          <p:spTgt spid="82"/>
                                        </p:tgtEl>
                                        <p:attrNameLst>
                                          <p:attrName>style.visibility</p:attrName>
                                        </p:attrNameLst>
                                      </p:cBhvr>
                                      <p:to>
                                        <p:strVal val="visible"/>
                                      </p:to>
                                    </p:set>
                                    <p:anim calcmode="lin" valueType="num">
                                      <p:cBhvr>
                                        <p:cTn id="38" dur="1000" fill="hold"/>
                                        <p:tgtEl>
                                          <p:spTgt spid="82"/>
                                        </p:tgtEl>
                                        <p:attrNameLst>
                                          <p:attrName>ppt_w</p:attrName>
                                        </p:attrNameLst>
                                      </p:cBhvr>
                                      <p:tavLst>
                                        <p:tav tm="0">
                                          <p:val>
                                            <p:fltVal val="0"/>
                                          </p:val>
                                        </p:tav>
                                        <p:tav tm="100000">
                                          <p:val>
                                            <p:strVal val="#ppt_w"/>
                                          </p:val>
                                        </p:tav>
                                      </p:tavLst>
                                    </p:anim>
                                    <p:anim calcmode="lin" valueType="num">
                                      <p:cBhvr>
                                        <p:cTn id="39" dur="1000" fill="hold"/>
                                        <p:tgtEl>
                                          <p:spTgt spid="82"/>
                                        </p:tgtEl>
                                        <p:attrNameLst>
                                          <p:attrName>ppt_h</p:attrName>
                                        </p:attrNameLst>
                                      </p:cBhvr>
                                      <p:tavLst>
                                        <p:tav tm="0">
                                          <p:val>
                                            <p:fltVal val="0"/>
                                          </p:val>
                                        </p:tav>
                                        <p:tav tm="100000">
                                          <p:val>
                                            <p:strVal val="#ppt_h"/>
                                          </p:val>
                                        </p:tav>
                                      </p:tavLst>
                                    </p:anim>
                                    <p:anim calcmode="lin" valueType="num">
                                      <p:cBhvr>
                                        <p:cTn id="40" dur="1000" fill="hold"/>
                                        <p:tgtEl>
                                          <p:spTgt spid="82"/>
                                        </p:tgtEl>
                                        <p:attrNameLst>
                                          <p:attrName>style.rotation</p:attrName>
                                        </p:attrNameLst>
                                      </p:cBhvr>
                                      <p:tavLst>
                                        <p:tav tm="0">
                                          <p:val>
                                            <p:fltVal val="90"/>
                                          </p:val>
                                        </p:tav>
                                        <p:tav tm="100000">
                                          <p:val>
                                            <p:fltVal val="0"/>
                                          </p:val>
                                        </p:tav>
                                      </p:tavLst>
                                    </p:anim>
                                    <p:animEffect transition="in" filter="fade">
                                      <p:cBhvr>
                                        <p:cTn id="41"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64DCCE7-2A06-4D9C-9C30-729EB507E1FD}"/>
              </a:ext>
            </a:extLst>
          </p:cNvPr>
          <p:cNvSpPr>
            <a:spLocks noGrp="1"/>
          </p:cNvSpPr>
          <p:nvPr>
            <p:ph type="title"/>
          </p:nvPr>
        </p:nvSpPr>
        <p:spPr>
          <a:xfrm>
            <a:off x="585216" y="1022031"/>
            <a:ext cx="6400800" cy="498598"/>
          </a:xfrm>
        </p:spPr>
        <p:txBody>
          <a:bodyPr/>
          <a:lstStyle/>
          <a:p>
            <a:r>
              <a:rPr lang="en-US"/>
              <a:t>Demo 1 </a:t>
            </a:r>
            <a:endParaRPr lang="en-US" dirty="0"/>
          </a:p>
        </p:txBody>
      </p:sp>
      <p:sp>
        <p:nvSpPr>
          <p:cNvPr id="7" name="Text Placeholder 6">
            <a:extLst>
              <a:ext uri="{FF2B5EF4-FFF2-40B4-BE49-F238E27FC236}">
                <a16:creationId xmlns:a16="http://schemas.microsoft.com/office/drawing/2014/main" id="{213B21A6-EBD0-417A-97C6-B2783E5D7D42}"/>
              </a:ext>
            </a:extLst>
          </p:cNvPr>
          <p:cNvSpPr>
            <a:spLocks noGrp="1"/>
          </p:cNvSpPr>
          <p:nvPr>
            <p:ph type="body" sz="quarter" idx="12"/>
          </p:nvPr>
        </p:nvSpPr>
        <p:spPr>
          <a:xfrm>
            <a:off x="585216" y="1966127"/>
            <a:ext cx="7199884" cy="615553"/>
          </a:xfrm>
        </p:spPr>
        <p:txBody>
          <a:bodyPr/>
          <a:lstStyle/>
          <a:p>
            <a:r>
              <a:rPr lang="en-US" i="1" dirty="0" err="1"/>
              <a:t>eShopOnContainers</a:t>
            </a:r>
            <a:r>
              <a:rPr lang="en-US" dirty="0"/>
              <a:t> Microservices and Docker Containers</a:t>
            </a:r>
          </a:p>
          <a:p>
            <a:r>
              <a:rPr lang="en-US" dirty="0"/>
              <a:t>End-to-end solution overview in Visual Studio</a:t>
            </a:r>
          </a:p>
        </p:txBody>
      </p:sp>
      <p:pic>
        <p:nvPicPr>
          <p:cNvPr id="12" name="Picture 11">
            <a:extLst>
              <a:ext uri="{FF2B5EF4-FFF2-40B4-BE49-F238E27FC236}">
                <a16:creationId xmlns:a16="http://schemas.microsoft.com/office/drawing/2014/main" id="{71818096-412B-40A4-9A11-9308847F3DA8}"/>
              </a:ext>
            </a:extLst>
          </p:cNvPr>
          <p:cNvPicPr>
            <a:picLocks noChangeAspect="1"/>
          </p:cNvPicPr>
          <p:nvPr/>
        </p:nvPicPr>
        <p:blipFill>
          <a:blip r:embed="rId3"/>
          <a:stretch>
            <a:fillRect/>
          </a:stretch>
        </p:blipFill>
        <p:spPr>
          <a:xfrm>
            <a:off x="586782" y="2841399"/>
            <a:ext cx="4944727" cy="2628221"/>
          </a:xfrm>
          <a:prstGeom prst="rect">
            <a:avLst/>
          </a:prstGeom>
        </p:spPr>
      </p:pic>
      <p:sp>
        <p:nvSpPr>
          <p:cNvPr id="13" name="Rectangle 12">
            <a:extLst>
              <a:ext uri="{FF2B5EF4-FFF2-40B4-BE49-F238E27FC236}">
                <a16:creationId xmlns:a16="http://schemas.microsoft.com/office/drawing/2014/main" id="{D9A7E19D-81AE-4762-9164-D42499F5577D}"/>
              </a:ext>
            </a:extLst>
          </p:cNvPr>
          <p:cNvSpPr/>
          <p:nvPr/>
        </p:nvSpPr>
        <p:spPr>
          <a:xfrm>
            <a:off x="5531509" y="3032125"/>
            <a:ext cx="3231491" cy="2554545"/>
          </a:xfrm>
          <a:prstGeom prst="rect">
            <a:avLst/>
          </a:prstGeom>
        </p:spPr>
        <p:txBody>
          <a:bodyPr wrap="square">
            <a:spAutoFit/>
          </a:bodyPr>
          <a:lstStyle/>
          <a:p>
            <a:pPr>
              <a:defRPr/>
            </a:pPr>
            <a:r>
              <a:rPr lang="en-US" sz="2000" dirty="0">
                <a:gradFill>
                  <a:gsLst>
                    <a:gs pos="0">
                      <a:schemeClr val="tx1"/>
                    </a:gs>
                    <a:gs pos="100000">
                      <a:schemeClr val="tx1"/>
                    </a:gs>
                  </a:gsLst>
                  <a:lin ang="5400000" scaled="0"/>
                </a:gradFill>
                <a:cs typeface="Segoe UI Light" panose="020B0502040204020203" pitchFamily="34" charset="0"/>
              </a:rPr>
              <a:t>VS 2017:</a:t>
            </a:r>
          </a:p>
          <a:p>
            <a:pPr marL="228600" indent="-228600">
              <a:buFont typeface="Arial" panose="020B0604020202020204" pitchFamily="34" charset="0"/>
              <a:buChar char="•"/>
              <a:defRPr/>
            </a:pPr>
            <a:r>
              <a:rPr lang="en-US" sz="2000" dirty="0">
                <a:gradFill>
                  <a:gsLst>
                    <a:gs pos="0">
                      <a:schemeClr val="tx1"/>
                    </a:gs>
                    <a:gs pos="100000">
                      <a:schemeClr val="tx1"/>
                    </a:gs>
                  </a:gsLst>
                  <a:lin ang="5400000" scaled="0"/>
                </a:gradFill>
                <a:cs typeface="Segoe UI Light" panose="020B0502040204020203" pitchFamily="34" charset="0"/>
              </a:rPr>
              <a:t>Solution’s projects</a:t>
            </a:r>
          </a:p>
          <a:p>
            <a:pPr marL="228600" indent="-228600">
              <a:buFont typeface="Arial" panose="020B0604020202020204" pitchFamily="34" charset="0"/>
              <a:buChar char="•"/>
              <a:defRPr/>
            </a:pPr>
            <a:r>
              <a:rPr lang="en-US" sz="2000" dirty="0">
                <a:gradFill>
                  <a:gsLst>
                    <a:gs pos="0">
                      <a:schemeClr val="tx1"/>
                    </a:gs>
                    <a:gs pos="100000">
                      <a:schemeClr val="tx1"/>
                    </a:gs>
                  </a:gsLst>
                  <a:lin ang="5400000" scaled="0"/>
                </a:gradFill>
                <a:cs typeface="Segoe UI Light" panose="020B0502040204020203" pitchFamily="34" charset="0"/>
              </a:rPr>
              <a:t>Docker-</a:t>
            </a:r>
            <a:r>
              <a:rPr lang="en-US" sz="2000" dirty="0" err="1">
                <a:gradFill>
                  <a:gsLst>
                    <a:gs pos="0">
                      <a:schemeClr val="tx1"/>
                    </a:gs>
                    <a:gs pos="100000">
                      <a:schemeClr val="tx1"/>
                    </a:gs>
                  </a:gsLst>
                  <a:lin ang="5400000" scaled="0"/>
                </a:gradFill>
                <a:cs typeface="Segoe UI Light" panose="020B0502040204020203" pitchFamily="34" charset="0"/>
              </a:rPr>
              <a:t>compose.yml</a:t>
            </a:r>
            <a:endParaRPr lang="en-US" sz="2000" dirty="0">
              <a:gradFill>
                <a:gsLst>
                  <a:gs pos="0">
                    <a:schemeClr val="tx1"/>
                  </a:gs>
                  <a:gs pos="100000">
                    <a:schemeClr val="tx1"/>
                  </a:gs>
                </a:gsLst>
                <a:lin ang="5400000" scaled="0"/>
              </a:gradFill>
              <a:cs typeface="Segoe UI Light" panose="020B0502040204020203" pitchFamily="34" charset="0"/>
            </a:endParaRPr>
          </a:p>
          <a:p>
            <a:pPr marL="228600" indent="-228600">
              <a:buFont typeface="Arial" panose="020B0604020202020204" pitchFamily="34" charset="0"/>
              <a:buChar char="•"/>
              <a:defRPr/>
            </a:pPr>
            <a:r>
              <a:rPr lang="en-US" sz="2000" dirty="0">
                <a:gradFill>
                  <a:gsLst>
                    <a:gs pos="0">
                      <a:schemeClr val="tx1"/>
                    </a:gs>
                    <a:gs pos="100000">
                      <a:schemeClr val="tx1"/>
                    </a:gs>
                  </a:gsLst>
                  <a:lin ang="5400000" scaled="0"/>
                </a:gradFill>
                <a:cs typeface="Segoe UI Light" panose="020B0502040204020203" pitchFamily="34" charset="0"/>
              </a:rPr>
              <a:t>Helm charts for K8s</a:t>
            </a:r>
          </a:p>
          <a:p>
            <a:pPr>
              <a:defRPr/>
            </a:pPr>
            <a:endParaRPr lang="en-US" sz="2000" dirty="0">
              <a:gradFill>
                <a:gsLst>
                  <a:gs pos="0">
                    <a:schemeClr val="tx1"/>
                  </a:gs>
                  <a:gs pos="100000">
                    <a:schemeClr val="tx1"/>
                  </a:gs>
                </a:gsLst>
                <a:lin ang="5400000" scaled="0"/>
              </a:gradFill>
              <a:cs typeface="Segoe UI Light" panose="020B0502040204020203" pitchFamily="34" charset="0"/>
            </a:endParaRPr>
          </a:p>
          <a:p>
            <a:pPr>
              <a:defRPr/>
            </a:pPr>
            <a:r>
              <a:rPr lang="en-US" sz="2000" dirty="0">
                <a:gradFill>
                  <a:gsLst>
                    <a:gs pos="0">
                      <a:schemeClr val="tx1"/>
                    </a:gs>
                    <a:gs pos="100000">
                      <a:schemeClr val="tx1"/>
                    </a:gs>
                  </a:gsLst>
                  <a:lin ang="5400000" scaled="0"/>
                </a:gradFill>
                <a:cs typeface="Segoe UI Light" panose="020B0502040204020203" pitchFamily="34" charset="0"/>
              </a:rPr>
              <a:t>Run:</a:t>
            </a:r>
          </a:p>
          <a:p>
            <a:pPr>
              <a:defRPr/>
            </a:pPr>
            <a:r>
              <a:rPr lang="en-US" sz="2000" dirty="0">
                <a:gradFill>
                  <a:gsLst>
                    <a:gs pos="0">
                      <a:schemeClr val="tx1"/>
                    </a:gs>
                    <a:gs pos="100000">
                      <a:schemeClr val="tx1"/>
                    </a:gs>
                  </a:gsLst>
                  <a:lin ang="5400000" scaled="0"/>
                </a:gradFill>
                <a:cs typeface="Segoe UI Light" panose="020B0502040204020203" pitchFamily="34" charset="0"/>
              </a:rPr>
              <a:t>Run app creating Order and </a:t>
            </a:r>
            <a:r>
              <a:rPr lang="en-US" sz="2000" b="1" dirty="0">
                <a:gradFill>
                  <a:gsLst>
                    <a:gs pos="0">
                      <a:schemeClr val="tx1"/>
                    </a:gs>
                    <a:gs pos="100000">
                      <a:schemeClr val="tx1"/>
                    </a:gs>
                  </a:gsLst>
                  <a:lin ang="5400000" scaled="0"/>
                </a:gradFill>
                <a:cs typeface="Segoe UI Light" panose="020B0502040204020203" pitchFamily="34" charset="0"/>
              </a:rPr>
              <a:t>SignalR</a:t>
            </a:r>
            <a:r>
              <a:rPr lang="en-US" sz="2000" dirty="0">
                <a:gradFill>
                  <a:gsLst>
                    <a:gs pos="0">
                      <a:schemeClr val="tx1"/>
                    </a:gs>
                    <a:gs pos="100000">
                      <a:schemeClr val="tx1"/>
                    </a:gs>
                  </a:gsLst>
                  <a:lin ang="5400000" scaled="0"/>
                </a:gradFill>
                <a:cs typeface="Segoe UI Light" panose="020B0502040204020203" pitchFamily="34" charset="0"/>
              </a:rPr>
              <a:t> notifications</a:t>
            </a:r>
          </a:p>
        </p:txBody>
      </p:sp>
      <p:sp>
        <p:nvSpPr>
          <p:cNvPr id="14" name="Rectangle 13">
            <a:extLst>
              <a:ext uri="{FF2B5EF4-FFF2-40B4-BE49-F238E27FC236}">
                <a16:creationId xmlns:a16="http://schemas.microsoft.com/office/drawing/2014/main" id="{95F30204-3B7D-4DB1-B957-8A23D8EDECAF}"/>
              </a:ext>
            </a:extLst>
          </p:cNvPr>
          <p:cNvSpPr/>
          <p:nvPr/>
        </p:nvSpPr>
        <p:spPr>
          <a:xfrm>
            <a:off x="11790928" y="0"/>
            <a:ext cx="401072" cy="363946"/>
          </a:xfrm>
          <a:prstGeom prst="rect">
            <a:avLst/>
          </a:prstGeom>
        </p:spPr>
        <p:txBody>
          <a:bodyPr wrap="none">
            <a:spAutoFit/>
          </a:bodyPr>
          <a:lstStyle/>
          <a:p>
            <a:pPr>
              <a:defRPr/>
            </a:pPr>
            <a:r>
              <a:rPr lang="en-US" dirty="0">
                <a:gradFill>
                  <a:gsLst>
                    <a:gs pos="0">
                      <a:schemeClr val="tx1"/>
                    </a:gs>
                    <a:gs pos="100000">
                      <a:schemeClr val="tx1"/>
                    </a:gs>
                  </a:gsLst>
                  <a:lin ang="5400000" scaled="0"/>
                </a:gradFill>
                <a:latin typeface="Segoe UI Semilight"/>
              </a:rPr>
              <a:t>(1)</a:t>
            </a:r>
          </a:p>
        </p:txBody>
      </p:sp>
    </p:spTree>
    <p:extLst>
      <p:ext uri="{BB962C8B-B14F-4D97-AF65-F5344CB8AC3E}">
        <p14:creationId xmlns:p14="http://schemas.microsoft.com/office/powerpoint/2010/main" val="264128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patterns for microservices</a:t>
            </a:r>
            <a:endParaRPr lang="en-US" dirty="0"/>
          </a:p>
        </p:txBody>
      </p:sp>
    </p:spTree>
    <p:extLst>
      <p:ext uri="{BB962C8B-B14F-4D97-AF65-F5344CB8AC3E}">
        <p14:creationId xmlns:p14="http://schemas.microsoft.com/office/powerpoint/2010/main" val="4094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36F1A5-B032-4AF5-BD1D-4105365952D2}"/>
              </a:ext>
            </a:extLst>
          </p:cNvPr>
          <p:cNvSpPr>
            <a:spLocks noGrp="1"/>
          </p:cNvSpPr>
          <p:nvPr>
            <p:ph type="title"/>
          </p:nvPr>
        </p:nvSpPr>
        <p:spPr/>
        <p:txBody>
          <a:bodyPr/>
          <a:lstStyle/>
          <a:p>
            <a:r>
              <a:rPr lang="es-ES" dirty="0"/>
              <a:t>Key patterns </a:t>
            </a:r>
            <a:r>
              <a:rPr lang="es-ES" dirty="0" err="1"/>
              <a:t>for</a:t>
            </a:r>
            <a:r>
              <a:rPr lang="es-ES" dirty="0"/>
              <a:t> Microservices</a:t>
            </a:r>
            <a:endParaRPr lang="en-US" dirty="0"/>
          </a:p>
        </p:txBody>
      </p:sp>
      <p:sp>
        <p:nvSpPr>
          <p:cNvPr id="15" name="Text Placeholder 14">
            <a:extLst>
              <a:ext uri="{FF2B5EF4-FFF2-40B4-BE49-F238E27FC236}">
                <a16:creationId xmlns:a16="http://schemas.microsoft.com/office/drawing/2014/main" id="{BFDB27C9-620C-4B5E-8746-66DFCD70C581}"/>
              </a:ext>
            </a:extLst>
          </p:cNvPr>
          <p:cNvSpPr>
            <a:spLocks noGrp="1"/>
          </p:cNvSpPr>
          <p:nvPr>
            <p:ph type="body" sz="quarter" idx="10"/>
          </p:nvPr>
        </p:nvSpPr>
        <p:spPr>
          <a:xfrm>
            <a:off x="1591408" y="1435497"/>
            <a:ext cx="10011312" cy="4779770"/>
          </a:xfrm>
        </p:spPr>
        <p:txBody>
          <a:bodyPr/>
          <a:lstStyle/>
          <a:p>
            <a:pPr marL="465138" indent="-465138">
              <a:spcBef>
                <a:spcPts val="1800"/>
              </a:spcBef>
              <a:buFont typeface="+mj-lt"/>
              <a:buAutoNum type="arabicPeriod"/>
            </a:pPr>
            <a:r>
              <a:rPr lang="en-US" dirty="0"/>
              <a:t>Async. pub/subs communication (Event Bus)</a:t>
            </a:r>
          </a:p>
          <a:p>
            <a:pPr marL="465138" indent="-465138">
              <a:spcBef>
                <a:spcPts val="1800"/>
              </a:spcBef>
              <a:buFont typeface="+mj-lt"/>
              <a:buAutoNum type="arabicPeriod"/>
            </a:pPr>
            <a:r>
              <a:rPr lang="en-US" dirty="0"/>
              <a:t>Health checks</a:t>
            </a:r>
          </a:p>
          <a:p>
            <a:pPr marL="465138" indent="-465138">
              <a:spcBef>
                <a:spcPts val="1800"/>
              </a:spcBef>
              <a:buFont typeface="+mj-lt"/>
              <a:buAutoNum type="arabicPeriod"/>
            </a:pPr>
            <a:r>
              <a:rPr lang="en-US" dirty="0"/>
              <a:t>Resilient cloud applications:</a:t>
            </a:r>
          </a:p>
          <a:p>
            <a:pPr marL="465138" lvl="1" indent="0">
              <a:buNone/>
            </a:pPr>
            <a:r>
              <a:rPr lang="en-US" dirty="0"/>
              <a:t>    Retries with exponential </a:t>
            </a:r>
            <a:r>
              <a:rPr lang="en-US" dirty="0" err="1"/>
              <a:t>backoff</a:t>
            </a:r>
            <a:r>
              <a:rPr lang="en-US" dirty="0"/>
              <a:t> plus Circuit breaker with new </a:t>
            </a:r>
            <a:r>
              <a:rPr lang="en-US" i="1" dirty="0"/>
              <a:t>HttpClientFactory</a:t>
            </a:r>
          </a:p>
          <a:p>
            <a:pPr marL="465138" lvl="1" indent="0">
              <a:buNone/>
            </a:pPr>
            <a:endParaRPr lang="en-US" i="1" dirty="0"/>
          </a:p>
          <a:p>
            <a:pPr marL="465138" indent="-465138">
              <a:spcBef>
                <a:spcPts val="0"/>
              </a:spcBef>
              <a:buFont typeface="+mj-lt"/>
              <a:buAutoNum type="arabicPeriod"/>
            </a:pPr>
            <a:r>
              <a:rPr lang="en-US" dirty="0"/>
              <a:t>API Gateway vs. Direct communication</a:t>
            </a:r>
          </a:p>
          <a:p>
            <a:pPr marL="228600" lvl="1" indent="0">
              <a:spcBef>
                <a:spcPts val="0"/>
              </a:spcBef>
              <a:buNone/>
            </a:pPr>
            <a:r>
              <a:rPr lang="en-US" dirty="0"/>
              <a:t>       API Gateways implementation with </a:t>
            </a:r>
            <a:r>
              <a:rPr lang="en-US" i="1" dirty="0"/>
              <a:t>Ocelot</a:t>
            </a:r>
          </a:p>
          <a:p>
            <a:pPr marL="465138" indent="-465138">
              <a:spcBef>
                <a:spcPts val="1800"/>
              </a:spcBef>
              <a:buFont typeface="+mj-lt"/>
              <a:buAutoNum type="arabicPeriod"/>
            </a:pPr>
            <a:r>
              <a:rPr lang="en-US" dirty="0"/>
              <a:t> Orchestrators: Scale-out &amp; </a:t>
            </a:r>
            <a:r>
              <a:rPr lang="en-US" dirty="0" err="1"/>
              <a:t>devs</a:t>
            </a:r>
            <a:r>
              <a:rPr lang="en-US" dirty="0"/>
              <a:t> collaboration</a:t>
            </a:r>
          </a:p>
          <a:p>
            <a:pPr marL="465138" lvl="1" indent="0">
              <a:buNone/>
            </a:pPr>
            <a:r>
              <a:rPr lang="en-US" dirty="0"/>
              <a:t>    </a:t>
            </a:r>
            <a:r>
              <a:rPr lang="en-US" i="1" dirty="0"/>
              <a:t>AKS, Azure Dev Spaces</a:t>
            </a:r>
            <a:r>
              <a:rPr lang="en-US" dirty="0"/>
              <a:t>, etc.</a:t>
            </a:r>
          </a:p>
          <a:p>
            <a:pPr marL="0" indent="0">
              <a:buNone/>
            </a:pPr>
            <a:r>
              <a:rPr lang="en-US" dirty="0"/>
              <a:t>…</a:t>
            </a:r>
          </a:p>
        </p:txBody>
      </p:sp>
      <p:grpSp>
        <p:nvGrpSpPr>
          <p:cNvPr id="32" name="Group 31">
            <a:extLst>
              <a:ext uri="{FF2B5EF4-FFF2-40B4-BE49-F238E27FC236}">
                <a16:creationId xmlns:a16="http://schemas.microsoft.com/office/drawing/2014/main" id="{36D1E2EC-251C-49DB-8828-E297FDD52430}"/>
              </a:ext>
            </a:extLst>
          </p:cNvPr>
          <p:cNvGrpSpPr/>
          <p:nvPr/>
        </p:nvGrpSpPr>
        <p:grpSpPr>
          <a:xfrm>
            <a:off x="588263" y="2643494"/>
            <a:ext cx="827771" cy="698500"/>
            <a:chOff x="949703" y="5702300"/>
            <a:chExt cx="1511300" cy="1397000"/>
          </a:xfrm>
        </p:grpSpPr>
        <p:sp>
          <p:nvSpPr>
            <p:cNvPr id="33" name="Arrow: Right 32">
              <a:extLst>
                <a:ext uri="{FF2B5EF4-FFF2-40B4-BE49-F238E27FC236}">
                  <a16:creationId xmlns:a16="http://schemas.microsoft.com/office/drawing/2014/main" id="{A185C21C-A18A-4619-9270-6D38E76E3094}"/>
                </a:ext>
              </a:extLst>
            </p:cNvPr>
            <p:cNvSpPr/>
            <p:nvPr/>
          </p:nvSpPr>
          <p:spPr bwMode="auto">
            <a:xfrm>
              <a:off x="949703" y="5702300"/>
              <a:ext cx="1511300" cy="1397000"/>
            </a:xfrm>
            <a:prstGeom prst="rightArrow">
              <a:avLst/>
            </a:prstGeom>
            <a:solidFill>
              <a:srgbClr val="0078D7"/>
            </a:solidFill>
            <a:ln w="10795" cap="flat" cmpd="sng" algn="ctr">
              <a:noFill/>
              <a:prstDash val="solid"/>
              <a:headEnd type="none" w="med" len="med"/>
              <a:tailEnd type="none" w="med" len="med"/>
            </a:ln>
            <a:effectLst/>
          </p:spPr>
          <p:txBody>
            <a:bodyPr vert="horz" wrap="square" lIns="0" tIns="23319" rIns="0" bIns="23319" numCol="1" rtlCol="0" anchor="ctr" anchorCtr="0" compatLnSpc="1">
              <a:prstTxWarp prst="textNoShape">
                <a:avLst/>
              </a:prstTxWarp>
            </a:bodyPr>
            <a:lstStyle/>
            <a:p>
              <a:pPr marL="0" marR="0" lvl="0" indent="0" algn="ctr"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ea typeface="+mn-ea"/>
                <a:cs typeface="+mn-cs"/>
              </a:endParaRPr>
            </a:p>
          </p:txBody>
        </p:sp>
        <p:sp>
          <p:nvSpPr>
            <p:cNvPr id="34" name="Rectangle 33">
              <a:extLst>
                <a:ext uri="{FF2B5EF4-FFF2-40B4-BE49-F238E27FC236}">
                  <a16:creationId xmlns:a16="http://schemas.microsoft.com/office/drawing/2014/main" id="{6260D20E-B7C6-4A6E-AAE1-295F994692C1}"/>
                </a:ext>
              </a:extLst>
            </p:cNvPr>
            <p:cNvSpPr/>
            <p:nvPr/>
          </p:nvSpPr>
          <p:spPr>
            <a:xfrm>
              <a:off x="1075051" y="6000690"/>
              <a:ext cx="1150770" cy="800220"/>
            </a:xfrm>
            <a:prstGeom prst="rect">
              <a:avLst/>
            </a:prstGeom>
          </p:spPr>
          <p:txBody>
            <a:bodyPr wrap="none">
              <a:spAutoFit/>
            </a:bodyPr>
            <a:lstStyle/>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Today’s</a:t>
              </a:r>
            </a:p>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focus</a:t>
              </a:r>
            </a:p>
          </p:txBody>
        </p:sp>
      </p:grpSp>
      <p:grpSp>
        <p:nvGrpSpPr>
          <p:cNvPr id="13" name="Group 12">
            <a:extLst>
              <a:ext uri="{FF2B5EF4-FFF2-40B4-BE49-F238E27FC236}">
                <a16:creationId xmlns:a16="http://schemas.microsoft.com/office/drawing/2014/main" id="{36D1E2EC-251C-49DB-8828-E297FDD52430}"/>
              </a:ext>
            </a:extLst>
          </p:cNvPr>
          <p:cNvGrpSpPr/>
          <p:nvPr/>
        </p:nvGrpSpPr>
        <p:grpSpPr>
          <a:xfrm>
            <a:off x="579042" y="3779283"/>
            <a:ext cx="827771" cy="698500"/>
            <a:chOff x="949703" y="5702300"/>
            <a:chExt cx="1511300" cy="1397000"/>
          </a:xfrm>
        </p:grpSpPr>
        <p:sp>
          <p:nvSpPr>
            <p:cNvPr id="14" name="Arrow: Right 32">
              <a:extLst>
                <a:ext uri="{FF2B5EF4-FFF2-40B4-BE49-F238E27FC236}">
                  <a16:creationId xmlns:a16="http://schemas.microsoft.com/office/drawing/2014/main" id="{A185C21C-A18A-4619-9270-6D38E76E3094}"/>
                </a:ext>
              </a:extLst>
            </p:cNvPr>
            <p:cNvSpPr/>
            <p:nvPr/>
          </p:nvSpPr>
          <p:spPr bwMode="auto">
            <a:xfrm>
              <a:off x="949703" y="5702300"/>
              <a:ext cx="1511300" cy="1397000"/>
            </a:xfrm>
            <a:prstGeom prst="rightArrow">
              <a:avLst/>
            </a:prstGeom>
            <a:solidFill>
              <a:srgbClr val="0078D7"/>
            </a:solidFill>
            <a:ln w="10795" cap="flat" cmpd="sng" algn="ctr">
              <a:noFill/>
              <a:prstDash val="solid"/>
              <a:headEnd type="none" w="med" len="med"/>
              <a:tailEnd type="none" w="med" len="med"/>
            </a:ln>
            <a:effectLst/>
          </p:spPr>
          <p:txBody>
            <a:bodyPr vert="horz" wrap="square" lIns="0" tIns="23319" rIns="0" bIns="23319" numCol="1" rtlCol="0" anchor="ctr" anchorCtr="0" compatLnSpc="1">
              <a:prstTxWarp prst="textNoShape">
                <a:avLst/>
              </a:prstTxWarp>
            </a:bodyPr>
            <a:lstStyle/>
            <a:p>
              <a:pPr marL="0" marR="0" lvl="0" indent="0" algn="ctr"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ea typeface="+mn-ea"/>
                <a:cs typeface="+mn-cs"/>
              </a:endParaRPr>
            </a:p>
          </p:txBody>
        </p:sp>
        <p:sp>
          <p:nvSpPr>
            <p:cNvPr id="16" name="Rectangle 15">
              <a:extLst>
                <a:ext uri="{FF2B5EF4-FFF2-40B4-BE49-F238E27FC236}">
                  <a16:creationId xmlns:a16="http://schemas.microsoft.com/office/drawing/2014/main" id="{6260D20E-B7C6-4A6E-AAE1-295F994692C1}"/>
                </a:ext>
              </a:extLst>
            </p:cNvPr>
            <p:cNvSpPr/>
            <p:nvPr/>
          </p:nvSpPr>
          <p:spPr>
            <a:xfrm>
              <a:off x="1075051" y="6000690"/>
              <a:ext cx="1150770" cy="800220"/>
            </a:xfrm>
            <a:prstGeom prst="rect">
              <a:avLst/>
            </a:prstGeom>
          </p:spPr>
          <p:txBody>
            <a:bodyPr wrap="none">
              <a:spAutoFit/>
            </a:bodyPr>
            <a:lstStyle/>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Today’s</a:t>
              </a:r>
            </a:p>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focus</a:t>
              </a:r>
            </a:p>
          </p:txBody>
        </p:sp>
      </p:grpSp>
      <p:grpSp>
        <p:nvGrpSpPr>
          <p:cNvPr id="17" name="Group 16">
            <a:extLst>
              <a:ext uri="{FF2B5EF4-FFF2-40B4-BE49-F238E27FC236}">
                <a16:creationId xmlns:a16="http://schemas.microsoft.com/office/drawing/2014/main" id="{36D1E2EC-251C-49DB-8828-E297FDD52430}"/>
              </a:ext>
            </a:extLst>
          </p:cNvPr>
          <p:cNvGrpSpPr/>
          <p:nvPr/>
        </p:nvGrpSpPr>
        <p:grpSpPr>
          <a:xfrm>
            <a:off x="579042" y="4756232"/>
            <a:ext cx="827771" cy="698500"/>
            <a:chOff x="949703" y="5702300"/>
            <a:chExt cx="1511300" cy="1397000"/>
          </a:xfrm>
        </p:grpSpPr>
        <p:sp>
          <p:nvSpPr>
            <p:cNvPr id="18" name="Arrow: Right 32">
              <a:extLst>
                <a:ext uri="{FF2B5EF4-FFF2-40B4-BE49-F238E27FC236}">
                  <a16:creationId xmlns:a16="http://schemas.microsoft.com/office/drawing/2014/main" id="{A185C21C-A18A-4619-9270-6D38E76E3094}"/>
                </a:ext>
              </a:extLst>
            </p:cNvPr>
            <p:cNvSpPr/>
            <p:nvPr/>
          </p:nvSpPr>
          <p:spPr bwMode="auto">
            <a:xfrm>
              <a:off x="949703" y="5702300"/>
              <a:ext cx="1511300" cy="1397000"/>
            </a:xfrm>
            <a:prstGeom prst="rightArrow">
              <a:avLst/>
            </a:prstGeom>
            <a:solidFill>
              <a:srgbClr val="0078D7"/>
            </a:solidFill>
            <a:ln w="10795" cap="flat" cmpd="sng" algn="ctr">
              <a:noFill/>
              <a:prstDash val="solid"/>
              <a:headEnd type="none" w="med" len="med"/>
              <a:tailEnd type="none" w="med" len="med"/>
            </a:ln>
            <a:effectLst/>
          </p:spPr>
          <p:txBody>
            <a:bodyPr vert="horz" wrap="square" lIns="0" tIns="23319" rIns="0" bIns="23319" numCol="1" rtlCol="0" anchor="ctr" anchorCtr="0" compatLnSpc="1">
              <a:prstTxWarp prst="textNoShape">
                <a:avLst/>
              </a:prstTxWarp>
            </a:bodyPr>
            <a:lstStyle/>
            <a:p>
              <a:pPr marL="0" marR="0" lvl="0" indent="0" algn="ctr"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ea typeface="+mn-ea"/>
                <a:cs typeface="+mn-cs"/>
              </a:endParaRPr>
            </a:p>
          </p:txBody>
        </p:sp>
        <p:sp>
          <p:nvSpPr>
            <p:cNvPr id="19" name="Rectangle 18">
              <a:extLst>
                <a:ext uri="{FF2B5EF4-FFF2-40B4-BE49-F238E27FC236}">
                  <a16:creationId xmlns:a16="http://schemas.microsoft.com/office/drawing/2014/main" id="{6260D20E-B7C6-4A6E-AAE1-295F994692C1}"/>
                </a:ext>
              </a:extLst>
            </p:cNvPr>
            <p:cNvSpPr/>
            <p:nvPr/>
          </p:nvSpPr>
          <p:spPr>
            <a:xfrm>
              <a:off x="1075051" y="6000690"/>
              <a:ext cx="1150770" cy="800220"/>
            </a:xfrm>
            <a:prstGeom prst="rect">
              <a:avLst/>
            </a:prstGeom>
          </p:spPr>
          <p:txBody>
            <a:bodyPr wrap="none">
              <a:spAutoFit/>
            </a:bodyPr>
            <a:lstStyle/>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Today’s</a:t>
              </a:r>
            </a:p>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focus</a:t>
              </a:r>
            </a:p>
          </p:txBody>
        </p:sp>
      </p:grpSp>
      <p:sp>
        <p:nvSpPr>
          <p:cNvPr id="2" name="Right Brace 1">
            <a:extLst>
              <a:ext uri="{FF2B5EF4-FFF2-40B4-BE49-F238E27FC236}">
                <a16:creationId xmlns:a16="http://schemas.microsoft.com/office/drawing/2014/main" id="{2F6E8B63-52E9-4490-AD36-332504CF0E08}"/>
              </a:ext>
            </a:extLst>
          </p:cNvPr>
          <p:cNvSpPr/>
          <p:nvPr/>
        </p:nvSpPr>
        <p:spPr>
          <a:xfrm>
            <a:off x="8840645" y="1352099"/>
            <a:ext cx="182013" cy="1291395"/>
          </a:xfrm>
          <a:prstGeom prst="rightBrac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F18B4DCD-8844-4E90-83BF-B8D256934DC3}"/>
              </a:ext>
            </a:extLst>
          </p:cNvPr>
          <p:cNvGrpSpPr/>
          <p:nvPr/>
        </p:nvGrpSpPr>
        <p:grpSpPr>
          <a:xfrm rot="10800000">
            <a:off x="9108936" y="1528501"/>
            <a:ext cx="3042616" cy="938583"/>
            <a:chOff x="9938" y="5702301"/>
            <a:chExt cx="2451066" cy="1397000"/>
          </a:xfrm>
        </p:grpSpPr>
        <p:sp>
          <p:nvSpPr>
            <p:cNvPr id="21" name="Arrow: Right 20">
              <a:extLst>
                <a:ext uri="{FF2B5EF4-FFF2-40B4-BE49-F238E27FC236}">
                  <a16:creationId xmlns:a16="http://schemas.microsoft.com/office/drawing/2014/main" id="{F9A3930D-09E6-4466-BB34-853A3D0A3D4A}"/>
                </a:ext>
              </a:extLst>
            </p:cNvPr>
            <p:cNvSpPr/>
            <p:nvPr/>
          </p:nvSpPr>
          <p:spPr bwMode="auto">
            <a:xfrm>
              <a:off x="830346" y="5702301"/>
              <a:ext cx="1630658" cy="1397000"/>
            </a:xfrm>
            <a:prstGeom prst="rightArrow">
              <a:avLst/>
            </a:prstGeom>
            <a:solidFill>
              <a:srgbClr val="00B050"/>
            </a:solidFill>
            <a:ln w="10795" cap="flat" cmpd="sng" algn="ctr">
              <a:noFill/>
              <a:prstDash val="solid"/>
              <a:headEnd type="none" w="med" len="med"/>
              <a:tailEnd type="none" w="med" len="med"/>
            </a:ln>
            <a:effectLst/>
          </p:spPr>
          <p:txBody>
            <a:bodyPr vert="horz" wrap="square" lIns="0" tIns="23319" rIns="0" bIns="23319" numCol="1" rtlCol="0" anchor="ctr" anchorCtr="0" compatLnSpc="1">
              <a:prstTxWarp prst="textNoShape">
                <a:avLst/>
              </a:prstTxWarp>
            </a:bodyPr>
            <a:lstStyle/>
            <a:p>
              <a:pPr marL="0" marR="0" lvl="0" indent="0" algn="ctr"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ea typeface="+mn-ea"/>
                <a:cs typeface="+mn-cs"/>
              </a:endParaRPr>
            </a:p>
          </p:txBody>
        </p:sp>
        <p:sp>
          <p:nvSpPr>
            <p:cNvPr id="22" name="Rectangle 21">
              <a:extLst>
                <a:ext uri="{FF2B5EF4-FFF2-40B4-BE49-F238E27FC236}">
                  <a16:creationId xmlns:a16="http://schemas.microsoft.com/office/drawing/2014/main" id="{DC0FFF03-05C8-4C35-AB7D-8E0F7D5EC7B1}"/>
                </a:ext>
              </a:extLst>
            </p:cNvPr>
            <p:cNvSpPr/>
            <p:nvPr/>
          </p:nvSpPr>
          <p:spPr>
            <a:xfrm rot="10800000">
              <a:off x="9938" y="6103035"/>
              <a:ext cx="2366418" cy="595529"/>
            </a:xfrm>
            <a:prstGeom prst="rect">
              <a:avLst/>
            </a:prstGeom>
          </p:spPr>
          <p:txBody>
            <a:bodyPr wrap="square">
              <a:spAutoFit/>
            </a:bodyPr>
            <a:lstStyle/>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See content and demos from </a:t>
              </a:r>
            </a:p>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my IGNITE 2017 session </a:t>
              </a:r>
              <a:r>
                <a:rPr lang="en-US" sz="1000" kern="0" dirty="0">
                  <a:gradFill>
                    <a:gsLst>
                      <a:gs pos="0">
                        <a:schemeClr val="bg1"/>
                      </a:gs>
                      <a:gs pos="100000">
                        <a:schemeClr val="bg1"/>
                      </a:gs>
                    </a:gsLst>
                    <a:lin ang="5400000" scaled="0"/>
                  </a:gradFill>
                  <a:latin typeface="+mj-lt"/>
                  <a:hlinkClick r:id="rId3"/>
                </a:rPr>
                <a:t>here</a:t>
              </a:r>
              <a:endPar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endParaRPr>
            </a:p>
          </p:txBody>
        </p:sp>
      </p:grpSp>
      <p:sp>
        <p:nvSpPr>
          <p:cNvPr id="3" name="Rectangle 2">
            <a:extLst>
              <a:ext uri="{FF2B5EF4-FFF2-40B4-BE49-F238E27FC236}">
                <a16:creationId xmlns:a16="http://schemas.microsoft.com/office/drawing/2014/main" id="{923FDE43-C0F1-457B-9EA4-AEDBAE96662A}"/>
              </a:ext>
            </a:extLst>
          </p:cNvPr>
          <p:cNvSpPr/>
          <p:nvPr/>
        </p:nvSpPr>
        <p:spPr>
          <a:xfrm>
            <a:off x="9090743" y="2400784"/>
            <a:ext cx="2696572" cy="307777"/>
          </a:xfrm>
          <a:prstGeom prst="rect">
            <a:avLst/>
          </a:prstGeom>
        </p:spPr>
        <p:txBody>
          <a:bodyPr wrap="none">
            <a:spAutoFit/>
          </a:bodyPr>
          <a:lstStyle/>
          <a:p>
            <a:r>
              <a:rPr lang="en-US" sz="1400" b="1" i="1" dirty="0"/>
              <a:t>+ Basics on Docker containers</a:t>
            </a:r>
          </a:p>
        </p:txBody>
      </p:sp>
    </p:spTree>
    <p:extLst>
      <p:ext uri="{BB962C8B-B14F-4D97-AF65-F5344CB8AC3E}">
        <p14:creationId xmlns:p14="http://schemas.microsoft.com/office/powerpoint/2010/main" val="2521480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3215548" y="1363181"/>
            <a:ext cx="8251245" cy="499765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337" name="Group 336"/>
          <p:cNvGrpSpPr/>
          <p:nvPr/>
        </p:nvGrpSpPr>
        <p:grpSpPr>
          <a:xfrm>
            <a:off x="5644769" y="3418283"/>
            <a:ext cx="872572" cy="50111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47" name="Group 346"/>
          <p:cNvGrpSpPr/>
          <p:nvPr/>
        </p:nvGrpSpPr>
        <p:grpSpPr>
          <a:xfrm>
            <a:off x="8761174" y="2272698"/>
            <a:ext cx="589307" cy="330355"/>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54" name="Group 353"/>
          <p:cNvGrpSpPr/>
          <p:nvPr/>
        </p:nvGrpSpPr>
        <p:grpSpPr>
          <a:xfrm>
            <a:off x="8761174" y="3600867"/>
            <a:ext cx="589307" cy="330355"/>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373" name="Rounded Rectangle 66"/>
          <p:cNvSpPr/>
          <p:nvPr/>
        </p:nvSpPr>
        <p:spPr bwMode="auto">
          <a:xfrm>
            <a:off x="8601204" y="3155221"/>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6" name="Rectangle 385"/>
          <p:cNvSpPr/>
          <p:nvPr/>
        </p:nvSpPr>
        <p:spPr>
          <a:xfrm>
            <a:off x="8803817" y="3135981"/>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2</a:t>
            </a:r>
          </a:p>
        </p:txBody>
      </p:sp>
      <p:sp>
        <p:nvSpPr>
          <p:cNvPr id="387" name="Rounded Rectangle 66"/>
          <p:cNvSpPr/>
          <p:nvPr/>
        </p:nvSpPr>
        <p:spPr bwMode="auto">
          <a:xfrm>
            <a:off x="8601204" y="1827965"/>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8" name="Rectangle 387"/>
          <p:cNvSpPr/>
          <p:nvPr/>
        </p:nvSpPr>
        <p:spPr>
          <a:xfrm>
            <a:off x="8803817" y="1808724"/>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1</a:t>
            </a:r>
          </a:p>
        </p:txBody>
      </p:sp>
      <p:sp>
        <p:nvSpPr>
          <p:cNvPr id="391" name="Rounded Rectangle 66"/>
          <p:cNvSpPr/>
          <p:nvPr/>
        </p:nvSpPr>
        <p:spPr bwMode="auto">
          <a:xfrm>
            <a:off x="3781853" y="5182091"/>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92" name="Rectangle 391"/>
          <p:cNvSpPr/>
          <p:nvPr/>
        </p:nvSpPr>
        <p:spPr>
          <a:xfrm>
            <a:off x="4020170" y="5172497"/>
            <a:ext cx="1909112"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082612" y="3610521"/>
            <a:ext cx="3225807" cy="292383"/>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694166" y="3610521"/>
            <a:ext cx="1035994" cy="138057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731980" y="3877357"/>
            <a:ext cx="73609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Container</a:t>
            </a:r>
          </a:p>
        </p:txBody>
      </p:sp>
      <p:sp>
        <p:nvSpPr>
          <p:cNvPr id="399" name="Rectangle 398"/>
          <p:cNvSpPr/>
          <p:nvPr/>
        </p:nvSpPr>
        <p:spPr>
          <a:xfrm>
            <a:off x="8692857" y="2549601"/>
            <a:ext cx="73609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Container</a:t>
            </a:r>
          </a:p>
        </p:txBody>
      </p:sp>
      <p:sp>
        <p:nvSpPr>
          <p:cNvPr id="401" name="Rectangle 400"/>
          <p:cNvSpPr/>
          <p:nvPr/>
        </p:nvSpPr>
        <p:spPr>
          <a:xfrm>
            <a:off x="8731981" y="3388414"/>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sp>
        <p:nvSpPr>
          <p:cNvPr id="402" name="Rectangle 401"/>
          <p:cNvSpPr/>
          <p:nvPr/>
        </p:nvSpPr>
        <p:spPr>
          <a:xfrm>
            <a:off x="8730160" y="2054907"/>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sp>
        <p:nvSpPr>
          <p:cNvPr id="404" name="Rectangle 403"/>
          <p:cNvSpPr/>
          <p:nvPr/>
        </p:nvSpPr>
        <p:spPr>
          <a:xfrm>
            <a:off x="3838451" y="5513968"/>
            <a:ext cx="1383712" cy="430887"/>
          </a:xfrm>
          <a:prstGeom prst="rect">
            <a:avLst/>
          </a:prstGeom>
        </p:spPr>
        <p:txBody>
          <a:bodyPr wrap="none">
            <a:spAutoFit/>
          </a:bodyPr>
          <a:lstStyle/>
          <a:p>
            <a:pPr algn="ctr" defTabSz="913873">
              <a:defRPr/>
            </a:pPr>
            <a:r>
              <a:rPr lang="en-US" sz="1100" dirty="0">
                <a:gradFill>
                  <a:gsLst>
                    <a:gs pos="0">
                      <a:schemeClr val="tx1"/>
                    </a:gs>
                    <a:gs pos="100000">
                      <a:schemeClr val="tx1"/>
                    </a:gs>
                  </a:gsLst>
                  <a:lin ang="5400000" scaled="0"/>
                </a:gradFill>
              </a:rPr>
              <a:t>ASP.NET Core MVC</a:t>
            </a:r>
          </a:p>
          <a:p>
            <a:pPr algn="ctr" defTabSz="913873">
              <a:defRPr/>
            </a:pPr>
            <a:r>
              <a:rPr lang="en-US" sz="1100" dirty="0">
                <a:gradFill>
                  <a:gsLst>
                    <a:gs pos="0">
                      <a:schemeClr val="tx1"/>
                    </a:gs>
                    <a:gs pos="100000">
                      <a:schemeClr val="tx1"/>
                    </a:gs>
                  </a:gsLst>
                  <a:lin ang="5400000" scaled="0"/>
                </a:gradFill>
              </a:rPr>
              <a:t>Container</a:t>
            </a:r>
          </a:p>
        </p:txBody>
      </p:sp>
      <p:sp>
        <p:nvSpPr>
          <p:cNvPr id="84" name="Rounded Rectangle 66"/>
          <p:cNvSpPr/>
          <p:nvPr/>
        </p:nvSpPr>
        <p:spPr bwMode="auto">
          <a:xfrm>
            <a:off x="8601204" y="4360343"/>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85" name="Rectangle 84"/>
          <p:cNvSpPr/>
          <p:nvPr/>
        </p:nvSpPr>
        <p:spPr>
          <a:xfrm>
            <a:off x="8803817" y="4341102"/>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3</a:t>
            </a:r>
          </a:p>
        </p:txBody>
      </p:sp>
      <p:sp>
        <p:nvSpPr>
          <p:cNvPr id="86" name="Rectangle 85"/>
          <p:cNvSpPr/>
          <p:nvPr/>
        </p:nvSpPr>
        <p:spPr>
          <a:xfrm>
            <a:off x="8692857" y="5081979"/>
            <a:ext cx="73609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Container</a:t>
            </a:r>
          </a:p>
        </p:txBody>
      </p:sp>
      <p:sp>
        <p:nvSpPr>
          <p:cNvPr id="87" name="Rectangle 86"/>
          <p:cNvSpPr/>
          <p:nvPr/>
        </p:nvSpPr>
        <p:spPr>
          <a:xfrm>
            <a:off x="8730160" y="4587285"/>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grpSp>
        <p:nvGrpSpPr>
          <p:cNvPr id="88" name="Group 87"/>
          <p:cNvGrpSpPr/>
          <p:nvPr/>
        </p:nvGrpSpPr>
        <p:grpSpPr>
          <a:xfrm>
            <a:off x="8767931" y="4804769"/>
            <a:ext cx="589307" cy="330355"/>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94" name="Group 93"/>
          <p:cNvGrpSpPr/>
          <p:nvPr/>
        </p:nvGrpSpPr>
        <p:grpSpPr>
          <a:xfrm>
            <a:off x="5215140" y="5580474"/>
            <a:ext cx="589307" cy="330355"/>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107" name="Rectangle 106"/>
          <p:cNvSpPr/>
          <p:nvPr/>
        </p:nvSpPr>
        <p:spPr>
          <a:xfrm>
            <a:off x="606559" y="3101234"/>
            <a:ext cx="1836400" cy="307777"/>
          </a:xfrm>
          <a:prstGeom prst="rect">
            <a:avLst/>
          </a:prstGeom>
        </p:spPr>
        <p:txBody>
          <a:bodyPr wrap="none">
            <a:spAutoFit/>
          </a:bodyPr>
          <a:lstStyle/>
          <a:p>
            <a:pPr algn="ct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SPA </a:t>
            </a:r>
            <a:r>
              <a:rPr lang="en-US" sz="1400" b="1" dirty="0" err="1">
                <a:gradFill>
                  <a:gsLst>
                    <a:gs pos="0">
                      <a:schemeClr val="tx1"/>
                    </a:gs>
                    <a:gs pos="100000">
                      <a:schemeClr val="tx1"/>
                    </a:gs>
                  </a:gsLst>
                  <a:lin ang="5400000" scaled="0"/>
                </a:gradFill>
                <a:latin typeface="Segoe UI" panose="020B0502040204020203" pitchFamily="34" charset="0"/>
                <a:cs typeface="Segoe UI" panose="020B0502040204020203" pitchFamily="34" charset="0"/>
              </a:rPr>
              <a:t>WebApp</a:t>
            </a:r>
            <a:endPar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08" name="Rectangle 107"/>
          <p:cNvSpPr/>
          <p:nvPr/>
        </p:nvSpPr>
        <p:spPr>
          <a:xfrm>
            <a:off x="742301" y="4340881"/>
            <a:ext cx="1564916"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JavaScript/Angular.js</a:t>
            </a:r>
          </a:p>
        </p:txBody>
      </p:sp>
      <p:cxnSp>
        <p:nvCxnSpPr>
          <p:cNvPr id="137" name="Straight Arrow Connector 136"/>
          <p:cNvCxnSpPr>
            <a:cxnSpLocks/>
            <a:stCxn id="124" idx="3"/>
          </p:cNvCxnSpPr>
          <p:nvPr/>
        </p:nvCxnSpPr>
        <p:spPr>
          <a:xfrm flipV="1">
            <a:off x="7694166" y="2448208"/>
            <a:ext cx="1037787" cy="1162313"/>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694166" y="3610521"/>
            <a:ext cx="1037787" cy="148300"/>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966907" y="3465565"/>
            <a:ext cx="1115705" cy="874677"/>
          </a:xfrm>
          <a:prstGeom prst="rect">
            <a:avLst/>
          </a:prstGeom>
          <a:ln w="3175">
            <a:solidFill>
              <a:schemeClr val="tx1">
                <a:lumMod val="50000"/>
              </a:schemeClr>
            </a:solidFill>
          </a:ln>
        </p:spPr>
      </p:pic>
      <p:grpSp>
        <p:nvGrpSpPr>
          <p:cNvPr id="16" name="Group 15"/>
          <p:cNvGrpSpPr/>
          <p:nvPr/>
        </p:nvGrpSpPr>
        <p:grpSpPr>
          <a:xfrm>
            <a:off x="1205205" y="1483417"/>
            <a:ext cx="639109" cy="1366049"/>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666992" y="1172044"/>
            <a:ext cx="1715534" cy="307777"/>
          </a:xfrm>
          <a:prstGeom prst="rect">
            <a:avLst/>
          </a:prstGeom>
        </p:spPr>
        <p:txBody>
          <a:bodyPr wrap="none">
            <a:spAutoFit/>
          </a:bodyPr>
          <a:lstStyle/>
          <a:p>
            <a:pPr algn="ct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Mobile App</a:t>
            </a:r>
          </a:p>
        </p:txBody>
      </p:sp>
      <p:cxnSp>
        <p:nvCxnSpPr>
          <p:cNvPr id="168" name="Straight Arrow Connector 167"/>
          <p:cNvCxnSpPr>
            <a:cxnSpLocks/>
            <a:stCxn id="14" idx="3"/>
          </p:cNvCxnSpPr>
          <p:nvPr/>
        </p:nvCxnSpPr>
        <p:spPr>
          <a:xfrm>
            <a:off x="1803861" y="2166441"/>
            <a:ext cx="3138496" cy="1309830"/>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308419" y="3151774"/>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5" name="Rectangle 134"/>
          <p:cNvSpPr/>
          <p:nvPr/>
        </p:nvSpPr>
        <p:spPr>
          <a:xfrm>
            <a:off x="5873909" y="3142180"/>
            <a:ext cx="125476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API Gateway</a:t>
            </a:r>
          </a:p>
        </p:txBody>
      </p:sp>
      <p:sp>
        <p:nvSpPr>
          <p:cNvPr id="136" name="Rectangle 135"/>
          <p:cNvSpPr/>
          <p:nvPr/>
        </p:nvSpPr>
        <p:spPr>
          <a:xfrm>
            <a:off x="6501628" y="3471564"/>
            <a:ext cx="1075936" cy="454612"/>
          </a:xfrm>
          <a:prstGeom prst="rect">
            <a:avLst/>
          </a:prstGeom>
        </p:spPr>
        <p:txBody>
          <a:bodyPr wrap="none">
            <a:spAutoFit/>
          </a:bodyPr>
          <a:lstStyle/>
          <a:p>
            <a:pPr algn="ctr" defTabSz="913873">
              <a:defRPr/>
            </a:pPr>
            <a:r>
              <a:rPr lang="en-US" sz="1177" dirty="0">
                <a:gradFill>
                  <a:gsLst>
                    <a:gs pos="0">
                      <a:schemeClr val="tx1"/>
                    </a:gs>
                    <a:gs pos="100000">
                      <a:schemeClr val="tx1"/>
                    </a:gs>
                  </a:gsLst>
                  <a:lin ang="5400000" scaled="0"/>
                </a:gradFill>
                <a:latin typeface="Segoe UI Light" pitchFamily="34" charset="0"/>
              </a:rPr>
              <a:t>ASP.NET Core</a:t>
            </a:r>
          </a:p>
          <a:p>
            <a:pPr algn="ctr" defTabSz="913873">
              <a:defRPr/>
            </a:pPr>
            <a:r>
              <a:rPr lang="en-US" sz="1177" dirty="0">
                <a:gradFill>
                  <a:gsLst>
                    <a:gs pos="0">
                      <a:schemeClr val="tx1"/>
                    </a:gs>
                    <a:gs pos="100000">
                      <a:schemeClr val="tx1"/>
                    </a:gs>
                  </a:gsLst>
                  <a:lin ang="5400000" scaled="0"/>
                </a:gradFill>
                <a:latin typeface="Segoe UI Light" pitchFamily="34" charset="0"/>
              </a:rPr>
              <a:t>Web API</a:t>
            </a:r>
          </a:p>
        </p:txBody>
      </p:sp>
      <p:sp>
        <p:nvSpPr>
          <p:cNvPr id="146" name="Rectangle 145"/>
          <p:cNvSpPr/>
          <p:nvPr/>
        </p:nvSpPr>
        <p:spPr>
          <a:xfrm>
            <a:off x="5737964" y="3843418"/>
            <a:ext cx="736099" cy="246221"/>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Container</a:t>
            </a:r>
          </a:p>
        </p:txBody>
      </p:sp>
      <p:cxnSp>
        <p:nvCxnSpPr>
          <p:cNvPr id="147" name="Straight Arrow Connector 146"/>
          <p:cNvCxnSpPr>
            <a:cxnSpLocks/>
          </p:cNvCxnSpPr>
          <p:nvPr/>
        </p:nvCxnSpPr>
        <p:spPr>
          <a:xfrm flipV="1">
            <a:off x="5017585" y="4057044"/>
            <a:ext cx="578939" cy="1115453"/>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279809" y="1420217"/>
            <a:ext cx="1255472" cy="394082"/>
          </a:xfrm>
          <a:prstGeom prst="rect">
            <a:avLst/>
          </a:prstGeom>
        </p:spPr>
        <p:txBody>
          <a:bodyPr wrap="none">
            <a:spAutoFit/>
          </a:bodyPr>
          <a:lstStyle/>
          <a:p>
            <a:pPr defTabSz="913873">
              <a:defRPr/>
            </a:pPr>
            <a:r>
              <a:rPr lang="en-US" sz="1961"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Back end</a:t>
            </a:r>
          </a:p>
        </p:txBody>
      </p:sp>
      <p:sp>
        <p:nvSpPr>
          <p:cNvPr id="72" name="Rectangle 71"/>
          <p:cNvSpPr/>
          <p:nvPr/>
        </p:nvSpPr>
        <p:spPr>
          <a:xfrm>
            <a:off x="435297" y="4887179"/>
            <a:ext cx="2178925" cy="307777"/>
          </a:xfrm>
          <a:prstGeom prst="rect">
            <a:avLst/>
          </a:prstGeom>
        </p:spPr>
        <p:txBody>
          <a:bodyPr wrap="square">
            <a:spAutoFit/>
          </a:bodyPr>
          <a:lstStyle/>
          <a:p>
            <a:pPr algn="ct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Traditional </a:t>
            </a:r>
            <a:r>
              <a:rPr lang="en-US" sz="1400" b="1" dirty="0" err="1">
                <a:gradFill>
                  <a:gsLst>
                    <a:gs pos="0">
                      <a:schemeClr val="tx1"/>
                    </a:gs>
                    <a:gs pos="100000">
                      <a:schemeClr val="tx1"/>
                    </a:gs>
                  </a:gsLst>
                  <a:lin ang="5400000" scaled="0"/>
                </a:gradFill>
                <a:latin typeface="Segoe UI" panose="020B0502040204020203" pitchFamily="34" charset="0"/>
                <a:cs typeface="Segoe UI" panose="020B0502040204020203" pitchFamily="34" charset="0"/>
              </a:rPr>
              <a:t>WebApp</a:t>
            </a:r>
            <a:endPar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5" name="Rectangle 4"/>
          <p:cNvSpPr/>
          <p:nvPr/>
        </p:nvSpPr>
        <p:spPr bwMode="auto">
          <a:xfrm>
            <a:off x="943699" y="5221917"/>
            <a:ext cx="1162121" cy="83720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800" dirty="0">
                <a:gradFill>
                  <a:gsLst>
                    <a:gs pos="0">
                      <a:schemeClr val="tx1"/>
                    </a:gs>
                    <a:gs pos="100000">
                      <a:schemeClr val="tx1"/>
                    </a:gs>
                  </a:gsLst>
                  <a:lin ang="5400000" scaled="0"/>
                </a:gradFill>
                <a:latin typeface="Segoe UI"/>
              </a:rPr>
              <a:t>Browser</a:t>
            </a:r>
          </a:p>
        </p:txBody>
      </p:sp>
      <p:cxnSp>
        <p:nvCxnSpPr>
          <p:cNvPr id="74" name="Straight Arrow Connector 73"/>
          <p:cNvCxnSpPr>
            <a:cxnSpLocks/>
            <a:stCxn id="5" idx="3"/>
            <a:endCxn id="391" idx="1"/>
          </p:cNvCxnSpPr>
          <p:nvPr/>
        </p:nvCxnSpPr>
        <p:spPr>
          <a:xfrm>
            <a:off x="2105820" y="5640522"/>
            <a:ext cx="1676033" cy="316"/>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232852" y="6059125"/>
            <a:ext cx="583814"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HTML</a:t>
            </a:r>
          </a:p>
        </p:txBody>
      </p:sp>
      <p:sp>
        <p:nvSpPr>
          <p:cNvPr id="81" name="Rectangle 80"/>
          <p:cNvSpPr/>
          <p:nvPr/>
        </p:nvSpPr>
        <p:spPr>
          <a:xfrm>
            <a:off x="2575076" y="5610162"/>
            <a:ext cx="583814"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HTML</a:t>
            </a:r>
          </a:p>
        </p:txBody>
      </p:sp>
      <p:sp>
        <p:nvSpPr>
          <p:cNvPr id="82" name="Rectangle 81"/>
          <p:cNvSpPr/>
          <p:nvPr/>
        </p:nvSpPr>
        <p:spPr>
          <a:xfrm>
            <a:off x="2504147" y="3871938"/>
            <a:ext cx="551754"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JSON</a:t>
            </a:r>
          </a:p>
        </p:txBody>
      </p:sp>
      <p:sp>
        <p:nvSpPr>
          <p:cNvPr id="83" name="Rectangle 82"/>
          <p:cNvSpPr/>
          <p:nvPr/>
        </p:nvSpPr>
        <p:spPr>
          <a:xfrm>
            <a:off x="2529689" y="2157504"/>
            <a:ext cx="551754"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JSON</a:t>
            </a:r>
          </a:p>
        </p:txBody>
      </p:sp>
      <p:sp>
        <p:nvSpPr>
          <p:cNvPr id="76" name="Rectangle 75"/>
          <p:cNvSpPr/>
          <p:nvPr/>
        </p:nvSpPr>
        <p:spPr>
          <a:xfrm>
            <a:off x="4434925" y="3801701"/>
            <a:ext cx="664669" cy="338554"/>
          </a:xfrm>
          <a:prstGeom prst="rect">
            <a:avLst/>
          </a:prstGeom>
        </p:spPr>
        <p:txBody>
          <a:bodyPr wrap="none">
            <a:spAutoFit/>
          </a:bodyPr>
          <a:lstStyle/>
          <a:p>
            <a:pPr defTabSz="913873">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HTTP</a:t>
            </a:r>
          </a:p>
        </p:txBody>
      </p:sp>
      <p:sp>
        <p:nvSpPr>
          <p:cNvPr id="77" name="Rectangle 76"/>
          <p:cNvSpPr/>
          <p:nvPr/>
        </p:nvSpPr>
        <p:spPr>
          <a:xfrm>
            <a:off x="4097043" y="4076204"/>
            <a:ext cx="1340432" cy="261610"/>
          </a:xfrm>
          <a:prstGeom prst="rect">
            <a:avLst/>
          </a:prstGeom>
        </p:spPr>
        <p:txBody>
          <a:bodyPr wrap="none">
            <a:spAutoFit/>
          </a:bodyPr>
          <a:lstStyle/>
          <a:p>
            <a:pPr>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Request/Response</a:t>
            </a:r>
          </a:p>
        </p:txBody>
      </p:sp>
      <p:sp>
        <p:nvSpPr>
          <p:cNvPr id="78" name="Rectangle 77"/>
          <p:cNvSpPr/>
          <p:nvPr/>
        </p:nvSpPr>
        <p:spPr>
          <a:xfrm>
            <a:off x="6998540" y="4317939"/>
            <a:ext cx="1415773" cy="454612"/>
          </a:xfrm>
          <a:prstGeom prst="rect">
            <a:avLst/>
          </a:prstGeom>
        </p:spPr>
        <p:txBody>
          <a:bodyPr wrap="none">
            <a:spAutoFit/>
          </a:bodyPr>
          <a:lstStyle/>
          <a:p>
            <a:pPr algn="ctr">
              <a:defRPr/>
            </a:pPr>
            <a:r>
              <a:rPr lang="en-US" sz="1177"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HTTP </a:t>
            </a:r>
          </a:p>
          <a:p>
            <a:pPr algn="ctr">
              <a:defRPr/>
            </a:pPr>
            <a:r>
              <a:rPr lang="en-US" sz="1177"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Request/Response</a:t>
            </a:r>
          </a:p>
        </p:txBody>
      </p:sp>
      <p:grpSp>
        <p:nvGrpSpPr>
          <p:cNvPr id="3" name="Group 2"/>
          <p:cNvGrpSpPr/>
          <p:nvPr/>
        </p:nvGrpSpPr>
        <p:grpSpPr>
          <a:xfrm>
            <a:off x="6435370" y="5461458"/>
            <a:ext cx="2859974" cy="860275"/>
            <a:chOff x="6564434" y="5570610"/>
            <a:chExt cx="2917512" cy="877582"/>
          </a:xfrm>
          <a:solidFill>
            <a:schemeClr val="accent3"/>
          </a:solidFill>
        </p:grpSpPr>
        <p:sp>
          <p:nvSpPr>
            <p:cNvPr id="2" name="Speech Bubble: Rectangle with Corners Rounded 1"/>
            <p:cNvSpPr/>
            <p:nvPr/>
          </p:nvSpPr>
          <p:spPr bwMode="auto">
            <a:xfrm>
              <a:off x="6564434" y="5570610"/>
              <a:ext cx="2857203" cy="872222"/>
            </a:xfrm>
            <a:prstGeom prst="wedgeRoundRectCallout">
              <a:avLst>
                <a:gd name="adj1" fmla="val -80973"/>
                <a:gd name="adj2" fmla="val -147171"/>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Implement resilient communication</a:t>
              </a:r>
            </a:p>
          </p:txBody>
        </p:sp>
        <p:sp>
          <p:nvSpPr>
            <p:cNvPr id="79" name="Speech Bubble: Rectangle with Corners Rounded 78"/>
            <p:cNvSpPr/>
            <p:nvPr/>
          </p:nvSpPr>
          <p:spPr bwMode="auto">
            <a:xfrm>
              <a:off x="6624743" y="5575970"/>
              <a:ext cx="2857203" cy="872222"/>
            </a:xfrm>
            <a:prstGeom prst="wedgeRoundRectCallout">
              <a:avLst>
                <a:gd name="adj1" fmla="val -8160"/>
                <a:gd name="adj2" fmla="val -127764"/>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Implement resilient communication</a:t>
              </a:r>
            </a:p>
          </p:txBody>
        </p:sp>
      </p:grpSp>
      <p:sp>
        <p:nvSpPr>
          <p:cNvPr id="100" name="Speech Bubble: Rectangle with Corners Rounded 99"/>
          <p:cNvSpPr/>
          <p:nvPr/>
        </p:nvSpPr>
        <p:spPr bwMode="auto">
          <a:xfrm>
            <a:off x="1681977" y="3543230"/>
            <a:ext cx="3576498" cy="1025493"/>
          </a:xfrm>
          <a:prstGeom prst="wedgeRoundRectCallout">
            <a:avLst>
              <a:gd name="adj1" fmla="val 56904"/>
              <a:gd name="adj2" fmla="val 16047"/>
              <a:gd name="adj3" fmla="val 16667"/>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With</a:t>
            </a:r>
          </a:p>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Retries with exponential backoff &amp; Circuit-Breakers</a:t>
            </a:r>
          </a:p>
        </p:txBody>
      </p:sp>
      <p:sp>
        <p:nvSpPr>
          <p:cNvPr id="4" name="Title 3"/>
          <p:cNvSpPr>
            <a:spLocks noGrp="1"/>
          </p:cNvSpPr>
          <p:nvPr>
            <p:ph type="title"/>
          </p:nvPr>
        </p:nvSpPr>
        <p:spPr/>
        <p:txBody>
          <a:bodyPr/>
          <a:lstStyle/>
          <a:p>
            <a:r>
              <a:rPr lang="en-US" dirty="0"/>
              <a:t>Building </a:t>
            </a:r>
            <a:r>
              <a:rPr lang="en-US" dirty="0">
                <a:latin typeface="+mn-lt"/>
              </a:rPr>
              <a:t>resilient</a:t>
            </a:r>
            <a:r>
              <a:rPr lang="en-US" dirty="0"/>
              <a:t> cloud applications</a:t>
            </a:r>
          </a:p>
        </p:txBody>
      </p:sp>
    </p:spTree>
    <p:extLst>
      <p:ext uri="{BB962C8B-B14F-4D97-AF65-F5344CB8AC3E}">
        <p14:creationId xmlns:p14="http://schemas.microsoft.com/office/powerpoint/2010/main" val="156486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100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ppt_x"/>
                                          </p:val>
                                        </p:tav>
                                        <p:tav tm="100000">
                                          <p:val>
                                            <p:strVal val="#ppt_x"/>
                                          </p:val>
                                        </p:tav>
                                      </p:tavLst>
                                    </p:anim>
                                    <p:anim calcmode="lin" valueType="num">
                                      <p:cBhvr additive="base">
                                        <p:cTn id="13"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137049" y="1337478"/>
            <a:ext cx="8251245" cy="499765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337" name="Group 336"/>
          <p:cNvGrpSpPr/>
          <p:nvPr/>
        </p:nvGrpSpPr>
        <p:grpSpPr>
          <a:xfrm>
            <a:off x="4566270" y="3392580"/>
            <a:ext cx="872572" cy="50111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47" name="Group 346"/>
          <p:cNvGrpSpPr/>
          <p:nvPr/>
        </p:nvGrpSpPr>
        <p:grpSpPr>
          <a:xfrm>
            <a:off x="7682675" y="2246995"/>
            <a:ext cx="589307" cy="330355"/>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54" name="Group 353"/>
          <p:cNvGrpSpPr/>
          <p:nvPr/>
        </p:nvGrpSpPr>
        <p:grpSpPr>
          <a:xfrm>
            <a:off x="7682675" y="3575164"/>
            <a:ext cx="589307" cy="330355"/>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373" name="Rounded Rectangle 66"/>
          <p:cNvSpPr/>
          <p:nvPr/>
        </p:nvSpPr>
        <p:spPr bwMode="auto">
          <a:xfrm>
            <a:off x="7522705" y="3129518"/>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6" name="Rectangle 385"/>
          <p:cNvSpPr/>
          <p:nvPr/>
        </p:nvSpPr>
        <p:spPr>
          <a:xfrm>
            <a:off x="7725318" y="3091228"/>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2</a:t>
            </a:r>
          </a:p>
        </p:txBody>
      </p:sp>
      <p:sp>
        <p:nvSpPr>
          <p:cNvPr id="387" name="Rounded Rectangle 66"/>
          <p:cNvSpPr/>
          <p:nvPr/>
        </p:nvSpPr>
        <p:spPr bwMode="auto">
          <a:xfrm>
            <a:off x="7522705" y="1802262"/>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8" name="Rectangle 387"/>
          <p:cNvSpPr/>
          <p:nvPr/>
        </p:nvSpPr>
        <p:spPr>
          <a:xfrm>
            <a:off x="7725318" y="1763971"/>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1</a:t>
            </a:r>
          </a:p>
        </p:txBody>
      </p:sp>
      <p:sp>
        <p:nvSpPr>
          <p:cNvPr id="391" name="Rounded Rectangle 66"/>
          <p:cNvSpPr/>
          <p:nvPr/>
        </p:nvSpPr>
        <p:spPr bwMode="auto">
          <a:xfrm>
            <a:off x="2703354" y="5156388"/>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92" name="Rectangle 391"/>
          <p:cNvSpPr/>
          <p:nvPr/>
        </p:nvSpPr>
        <p:spPr>
          <a:xfrm>
            <a:off x="2941671" y="5146794"/>
            <a:ext cx="1909112"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WebApp MVC</a:t>
            </a:r>
          </a:p>
        </p:txBody>
      </p:sp>
      <p:sp>
        <p:nvSpPr>
          <p:cNvPr id="401" name="Rectangle 400"/>
          <p:cNvSpPr/>
          <p:nvPr/>
        </p:nvSpPr>
        <p:spPr>
          <a:xfrm>
            <a:off x="7653482" y="3362711"/>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sp>
        <p:nvSpPr>
          <p:cNvPr id="402" name="Rectangle 401"/>
          <p:cNvSpPr/>
          <p:nvPr/>
        </p:nvSpPr>
        <p:spPr>
          <a:xfrm>
            <a:off x="7651661" y="2029204"/>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sp>
        <p:nvSpPr>
          <p:cNvPr id="404" name="Rectangle 403"/>
          <p:cNvSpPr/>
          <p:nvPr/>
        </p:nvSpPr>
        <p:spPr>
          <a:xfrm>
            <a:off x="2788806" y="5488265"/>
            <a:ext cx="1326004" cy="415498"/>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ASP.NET Core MVC</a:t>
            </a:r>
          </a:p>
          <a:p>
            <a:pPr algn="ctr" defTabSz="913873">
              <a:defRPr/>
            </a:pPr>
            <a:r>
              <a:rPr lang="en-US" sz="1000" dirty="0">
                <a:gradFill>
                  <a:gsLst>
                    <a:gs pos="0">
                      <a:schemeClr val="tx1"/>
                    </a:gs>
                    <a:gs pos="100000">
                      <a:schemeClr val="tx1"/>
                    </a:gs>
                  </a:gsLst>
                  <a:lin ang="5400000" scaled="0"/>
                </a:gradFill>
              </a:rPr>
              <a:t>Container</a:t>
            </a:r>
          </a:p>
        </p:txBody>
      </p:sp>
      <p:sp>
        <p:nvSpPr>
          <p:cNvPr id="84" name="Rounded Rectangle 66"/>
          <p:cNvSpPr/>
          <p:nvPr/>
        </p:nvSpPr>
        <p:spPr bwMode="auto">
          <a:xfrm>
            <a:off x="7522705" y="4448940"/>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85" name="Rectangle 84"/>
          <p:cNvSpPr/>
          <p:nvPr/>
        </p:nvSpPr>
        <p:spPr>
          <a:xfrm>
            <a:off x="7725318" y="4410649"/>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3</a:t>
            </a:r>
          </a:p>
        </p:txBody>
      </p:sp>
      <p:sp>
        <p:nvSpPr>
          <p:cNvPr id="87" name="Rectangle 86"/>
          <p:cNvSpPr/>
          <p:nvPr/>
        </p:nvSpPr>
        <p:spPr>
          <a:xfrm>
            <a:off x="7651661" y="4675882"/>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grpSp>
        <p:nvGrpSpPr>
          <p:cNvPr id="88" name="Group 87"/>
          <p:cNvGrpSpPr/>
          <p:nvPr/>
        </p:nvGrpSpPr>
        <p:grpSpPr>
          <a:xfrm>
            <a:off x="7689431" y="4893366"/>
            <a:ext cx="589307" cy="330355"/>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94" name="Group 93"/>
          <p:cNvGrpSpPr/>
          <p:nvPr/>
        </p:nvGrpSpPr>
        <p:grpSpPr>
          <a:xfrm>
            <a:off x="4136641" y="5554771"/>
            <a:ext cx="589307" cy="330355"/>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124" name="Rounded Rectangle 66"/>
          <p:cNvSpPr/>
          <p:nvPr/>
        </p:nvSpPr>
        <p:spPr bwMode="auto">
          <a:xfrm>
            <a:off x="4229920" y="3126071"/>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5" name="Rectangle 134"/>
          <p:cNvSpPr/>
          <p:nvPr/>
        </p:nvSpPr>
        <p:spPr>
          <a:xfrm>
            <a:off x="4795410" y="3116477"/>
            <a:ext cx="125476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API Gateway</a:t>
            </a:r>
          </a:p>
        </p:txBody>
      </p:sp>
      <p:sp>
        <p:nvSpPr>
          <p:cNvPr id="136" name="Rectangle 135"/>
          <p:cNvSpPr/>
          <p:nvPr/>
        </p:nvSpPr>
        <p:spPr>
          <a:xfrm>
            <a:off x="5459998" y="3445861"/>
            <a:ext cx="1002197" cy="415498"/>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ASP.NET Core</a:t>
            </a:r>
          </a:p>
          <a:p>
            <a:pPr algn="ctr" defTabSz="913873">
              <a:defRPr/>
            </a:pPr>
            <a:r>
              <a:rPr lang="en-US" sz="1000" dirty="0">
                <a:gradFill>
                  <a:gsLst>
                    <a:gs pos="0">
                      <a:schemeClr val="tx1"/>
                    </a:gs>
                    <a:gs pos="100000">
                      <a:schemeClr val="tx1"/>
                    </a:gs>
                  </a:gsLst>
                  <a:lin ang="5400000" scaled="0"/>
                </a:gradFill>
              </a:rPr>
              <a:t>Web API</a:t>
            </a:r>
          </a:p>
        </p:txBody>
      </p:sp>
      <p:sp>
        <p:nvSpPr>
          <p:cNvPr id="148" name="Rectangle 147"/>
          <p:cNvSpPr/>
          <p:nvPr/>
        </p:nvSpPr>
        <p:spPr>
          <a:xfrm>
            <a:off x="2324880" y="1394515"/>
            <a:ext cx="1167307" cy="369332"/>
          </a:xfrm>
          <a:prstGeom prst="rect">
            <a:avLst/>
          </a:prstGeom>
        </p:spPr>
        <p:txBody>
          <a:bodyPr wrap="none">
            <a:spAutoFit/>
          </a:bodyPr>
          <a:lstStyle/>
          <a:p>
            <a:pPr defTabSz="913873">
              <a:defRPr/>
            </a:pPr>
            <a:r>
              <a:rPr lang="en-US" sz="18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Back end</a:t>
            </a:r>
          </a:p>
        </p:txBody>
      </p:sp>
      <p:sp>
        <p:nvSpPr>
          <p:cNvPr id="76" name="Rectangle 75"/>
          <p:cNvSpPr/>
          <p:nvPr/>
        </p:nvSpPr>
        <p:spPr>
          <a:xfrm>
            <a:off x="4748122" y="4352904"/>
            <a:ext cx="664669" cy="338554"/>
          </a:xfrm>
          <a:prstGeom prst="rect">
            <a:avLst/>
          </a:prstGeom>
        </p:spPr>
        <p:txBody>
          <a:bodyPr wrap="none">
            <a:spAutoFit/>
          </a:bodyPr>
          <a:lstStyle/>
          <a:p>
            <a:pPr defTabSz="913873">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HTTP</a:t>
            </a:r>
          </a:p>
        </p:txBody>
      </p:sp>
      <p:sp>
        <p:nvSpPr>
          <p:cNvPr id="77" name="Rectangle 76"/>
          <p:cNvSpPr/>
          <p:nvPr/>
        </p:nvSpPr>
        <p:spPr>
          <a:xfrm>
            <a:off x="4451906" y="4619205"/>
            <a:ext cx="1340432" cy="261610"/>
          </a:xfrm>
          <a:prstGeom prst="rect">
            <a:avLst/>
          </a:prstGeom>
        </p:spPr>
        <p:txBody>
          <a:bodyPr wrap="none">
            <a:spAutoFit/>
          </a:bodyPr>
          <a:lstStyle/>
          <a:p>
            <a:pPr>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Request/Response</a:t>
            </a:r>
          </a:p>
        </p:txBody>
      </p:sp>
      <p:grpSp>
        <p:nvGrpSpPr>
          <p:cNvPr id="7" name="Group 6">
            <a:extLst>
              <a:ext uri="{FF2B5EF4-FFF2-40B4-BE49-F238E27FC236}">
                <a16:creationId xmlns:a16="http://schemas.microsoft.com/office/drawing/2014/main" id="{3CF7B01A-97E8-4BD5-AC5E-DDCA11902C34}"/>
              </a:ext>
            </a:extLst>
          </p:cNvPr>
          <p:cNvGrpSpPr/>
          <p:nvPr/>
        </p:nvGrpSpPr>
        <p:grpSpPr>
          <a:xfrm>
            <a:off x="2862169" y="3945637"/>
            <a:ext cx="2066510" cy="1166872"/>
            <a:chOff x="5559395" y="2558707"/>
            <a:chExt cx="2108085" cy="1190347"/>
          </a:xfrm>
          <a:solidFill>
            <a:schemeClr val="accent3"/>
          </a:solidFill>
        </p:grpSpPr>
        <p:cxnSp>
          <p:nvCxnSpPr>
            <p:cNvPr id="137" name="Straight Arrow Connector 136"/>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100" name="Speech Bubble: Rectangle with Corners Rounded 99"/>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1</a:t>
              </a:r>
            </a:p>
          </p:txBody>
        </p:sp>
      </p:gr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7402930" y="1802262"/>
            <a:ext cx="1205806" cy="1159173"/>
          </a:xfrm>
          <a:prstGeom prst="mathMultiply">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102" name="Group 101">
            <a:extLst>
              <a:ext uri="{FF2B5EF4-FFF2-40B4-BE49-F238E27FC236}">
                <a16:creationId xmlns:a16="http://schemas.microsoft.com/office/drawing/2014/main" id="{CCDDE484-D901-4AC0-8251-A0514A914D3F}"/>
              </a:ext>
            </a:extLst>
          </p:cNvPr>
          <p:cNvGrpSpPr/>
          <p:nvPr/>
        </p:nvGrpSpPr>
        <p:grpSpPr>
          <a:xfrm>
            <a:off x="2700645" y="3949985"/>
            <a:ext cx="2066510" cy="1166872"/>
            <a:chOff x="5559395" y="2558707"/>
            <a:chExt cx="2108085" cy="1190347"/>
          </a:xfrm>
          <a:solidFill>
            <a:schemeClr val="accent3"/>
          </a:solidFill>
        </p:grpSpPr>
        <p:cxnSp>
          <p:nvCxnSpPr>
            <p:cNvPr id="103" name="Straight Arrow Connector 102">
              <a:extLst>
                <a:ext uri="{FF2B5EF4-FFF2-40B4-BE49-F238E27FC236}">
                  <a16:creationId xmlns:a16="http://schemas.microsoft.com/office/drawing/2014/main" id="{60758CC5-8178-4124-A9BA-C78ED230987E}"/>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104" name="Speech Bubble: Rectangle with Corners Rounded 103">
              <a:extLst>
                <a:ext uri="{FF2B5EF4-FFF2-40B4-BE49-F238E27FC236}">
                  <a16:creationId xmlns:a16="http://schemas.microsoft.com/office/drawing/2014/main" id="{C17912F6-A2AA-4C07-A705-C9A014BD149E}"/>
                </a:ext>
              </a:extLst>
            </p:cNvPr>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2</a:t>
              </a:r>
            </a:p>
          </p:txBody>
        </p:sp>
      </p:grpSp>
      <p:grpSp>
        <p:nvGrpSpPr>
          <p:cNvPr id="105" name="Group 104">
            <a:extLst>
              <a:ext uri="{FF2B5EF4-FFF2-40B4-BE49-F238E27FC236}">
                <a16:creationId xmlns:a16="http://schemas.microsoft.com/office/drawing/2014/main" id="{F9EFD751-C47B-4ECE-8F24-1FE4B7C8B556}"/>
              </a:ext>
            </a:extLst>
          </p:cNvPr>
          <p:cNvGrpSpPr/>
          <p:nvPr/>
        </p:nvGrpSpPr>
        <p:grpSpPr>
          <a:xfrm>
            <a:off x="2548770" y="3552440"/>
            <a:ext cx="2066510" cy="1561519"/>
            <a:chOff x="5559395" y="2156120"/>
            <a:chExt cx="2108085" cy="1592934"/>
          </a:xfrm>
        </p:grpSpPr>
        <p:cxnSp>
          <p:nvCxnSpPr>
            <p:cNvPr id="106" name="Straight Arrow Connector 105">
              <a:extLst>
                <a:ext uri="{FF2B5EF4-FFF2-40B4-BE49-F238E27FC236}">
                  <a16:creationId xmlns:a16="http://schemas.microsoft.com/office/drawing/2014/main" id="{15568431-5B39-46C4-B265-8A509465807F}"/>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9" name="Speech Bubble: Rectangle with Corners Rounded 108">
              <a:extLst>
                <a:ext uri="{FF2B5EF4-FFF2-40B4-BE49-F238E27FC236}">
                  <a16:creationId xmlns:a16="http://schemas.microsoft.com/office/drawing/2014/main" id="{0F10ED0B-3E2A-4A26-9509-3F518DA048BA}"/>
                </a:ext>
              </a:extLst>
            </p:cNvPr>
            <p:cNvSpPr/>
            <p:nvPr/>
          </p:nvSpPr>
          <p:spPr bwMode="auto">
            <a:xfrm>
              <a:off x="5559395" y="2156120"/>
              <a:ext cx="1317684" cy="909511"/>
            </a:xfrm>
            <a:prstGeom prst="wedgeRoundRectCallout">
              <a:avLst>
                <a:gd name="adj1" fmla="val 55719"/>
                <a:gd name="adj2" fmla="val 101518"/>
                <a:gd name="adj3" fmla="val 16667"/>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3</a:t>
              </a:r>
            </a:p>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Success!</a:t>
              </a:r>
            </a:p>
          </p:txBody>
        </p:sp>
      </p:grpSp>
      <p:sp>
        <p:nvSpPr>
          <p:cNvPr id="2" name="Title 1"/>
          <p:cNvSpPr>
            <a:spLocks noGrp="1"/>
          </p:cNvSpPr>
          <p:nvPr>
            <p:ph type="title"/>
          </p:nvPr>
        </p:nvSpPr>
        <p:spPr/>
        <p:txBody>
          <a:bodyPr/>
          <a:lstStyle/>
          <a:p>
            <a:r>
              <a:rPr lang="en-US" dirty="0"/>
              <a:t>Retries with exponential </a:t>
            </a:r>
            <a:r>
              <a:rPr lang="en-US" dirty="0" err="1"/>
              <a:t>backoff</a:t>
            </a:r>
            <a:endParaRPr lang="en-US" dirty="0"/>
          </a:p>
        </p:txBody>
      </p:sp>
      <p:cxnSp>
        <p:nvCxnSpPr>
          <p:cNvPr id="73" name="Straight Arrow Connector 72">
            <a:extLst>
              <a:ext uri="{FF2B5EF4-FFF2-40B4-BE49-F238E27FC236}">
                <a16:creationId xmlns:a16="http://schemas.microsoft.com/office/drawing/2014/main" id="{DDA7F7E9-8CF5-4162-858C-430AC040441F}"/>
              </a:ext>
            </a:extLst>
          </p:cNvPr>
          <p:cNvCxnSpPr>
            <a:cxnSpLocks/>
          </p:cNvCxnSpPr>
          <p:nvPr/>
        </p:nvCxnSpPr>
        <p:spPr>
          <a:xfrm flipV="1">
            <a:off x="6579067" y="2098709"/>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cxnSp>
        <p:nvCxnSpPr>
          <p:cNvPr id="81" name="Straight Arrow Connector 80">
            <a:extLst>
              <a:ext uri="{FF2B5EF4-FFF2-40B4-BE49-F238E27FC236}">
                <a16:creationId xmlns:a16="http://schemas.microsoft.com/office/drawing/2014/main" id="{A2A0BD2E-78B8-403B-9C67-F0F2CE33C2CF}"/>
              </a:ext>
            </a:extLst>
          </p:cNvPr>
          <p:cNvCxnSpPr>
            <a:cxnSpLocks/>
          </p:cNvCxnSpPr>
          <p:nvPr/>
        </p:nvCxnSpPr>
        <p:spPr>
          <a:xfrm flipV="1">
            <a:off x="6616744" y="2164144"/>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cxnSp>
        <p:nvCxnSpPr>
          <p:cNvPr id="82" name="Straight Arrow Connector 81">
            <a:extLst>
              <a:ext uri="{FF2B5EF4-FFF2-40B4-BE49-F238E27FC236}">
                <a16:creationId xmlns:a16="http://schemas.microsoft.com/office/drawing/2014/main" id="{3CA84577-280C-45E2-AEBE-9F48D2654425}"/>
              </a:ext>
            </a:extLst>
          </p:cNvPr>
          <p:cNvCxnSpPr>
            <a:cxnSpLocks/>
          </p:cNvCxnSpPr>
          <p:nvPr/>
        </p:nvCxnSpPr>
        <p:spPr>
          <a:xfrm flipV="1">
            <a:off x="6626877" y="2255010"/>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103041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1"/>
                                        </p:tgtEl>
                                      </p:cBhvr>
                                    </p:animEffect>
                                    <p:animScale>
                                      <p:cBhvr>
                                        <p:cTn id="7" dur="250" autoRev="1" fill="hold"/>
                                        <p:tgtEl>
                                          <p:spTgt spid="10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73"/>
                                        </p:tgtEl>
                                        <p:attrNameLst>
                                          <p:attrName>style.visibility</p:attrName>
                                        </p:attrNameLst>
                                      </p:cBhvr>
                                      <p:to>
                                        <p:strVal val="hidden"/>
                                      </p:to>
                                    </p:set>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down)">
                                      <p:cBhvr>
                                        <p:cTn id="27" dur="500"/>
                                        <p:tgtEl>
                                          <p:spTgt spid="10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wipe(down)">
                                      <p:cBhvr>
                                        <p:cTn id="31" dur="500"/>
                                        <p:tgtEl>
                                          <p:spTgt spid="8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82"/>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0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0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wipe(down)">
                                      <p:cBhvr>
                                        <p:cTn id="46" dur="500"/>
                                        <p:tgtEl>
                                          <p:spTgt spid="105"/>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wipe(down)">
                                      <p:cBhvr>
                                        <p:cTn id="5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137049" y="1337478"/>
            <a:ext cx="8251245" cy="499765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337" name="Group 336"/>
          <p:cNvGrpSpPr/>
          <p:nvPr/>
        </p:nvGrpSpPr>
        <p:grpSpPr>
          <a:xfrm>
            <a:off x="4566270" y="3392580"/>
            <a:ext cx="872572" cy="50111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47" name="Group 346"/>
          <p:cNvGrpSpPr/>
          <p:nvPr/>
        </p:nvGrpSpPr>
        <p:grpSpPr>
          <a:xfrm>
            <a:off x="7682675" y="2246995"/>
            <a:ext cx="589307" cy="330355"/>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54" name="Group 353"/>
          <p:cNvGrpSpPr/>
          <p:nvPr/>
        </p:nvGrpSpPr>
        <p:grpSpPr>
          <a:xfrm>
            <a:off x="7682675" y="3575164"/>
            <a:ext cx="589307" cy="330355"/>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373" name="Rounded Rectangle 66"/>
          <p:cNvSpPr/>
          <p:nvPr/>
        </p:nvSpPr>
        <p:spPr bwMode="auto">
          <a:xfrm>
            <a:off x="7522705" y="3129518"/>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6" name="Rectangle 385"/>
          <p:cNvSpPr/>
          <p:nvPr/>
        </p:nvSpPr>
        <p:spPr>
          <a:xfrm>
            <a:off x="7725318" y="3091228"/>
            <a:ext cx="1415837" cy="307777"/>
          </a:xfrm>
          <a:prstGeom prst="rect">
            <a:avLst/>
          </a:prstGeom>
        </p:spPr>
        <p:txBody>
          <a:bodyPr wrap="none">
            <a:spAutoFit/>
          </a:bodyPr>
          <a:lstStyle/>
          <a:p>
            <a:pPr defTabSz="913873"/>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2</a:t>
            </a:r>
          </a:p>
        </p:txBody>
      </p:sp>
      <p:sp>
        <p:nvSpPr>
          <p:cNvPr id="387" name="Rounded Rectangle 66"/>
          <p:cNvSpPr/>
          <p:nvPr/>
        </p:nvSpPr>
        <p:spPr bwMode="auto">
          <a:xfrm>
            <a:off x="7522705" y="1802262"/>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8" name="Rectangle 387"/>
          <p:cNvSpPr/>
          <p:nvPr/>
        </p:nvSpPr>
        <p:spPr>
          <a:xfrm>
            <a:off x="7725318" y="1763971"/>
            <a:ext cx="1415837" cy="307777"/>
          </a:xfrm>
          <a:prstGeom prst="rect">
            <a:avLst/>
          </a:prstGeom>
        </p:spPr>
        <p:txBody>
          <a:bodyPr wrap="none">
            <a:spAutoFit/>
          </a:bodyPr>
          <a:lstStyle/>
          <a:p>
            <a:pPr defTabSz="913873"/>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1</a:t>
            </a:r>
          </a:p>
        </p:txBody>
      </p:sp>
      <p:sp>
        <p:nvSpPr>
          <p:cNvPr id="391" name="Rounded Rectangle 66"/>
          <p:cNvSpPr/>
          <p:nvPr/>
        </p:nvSpPr>
        <p:spPr bwMode="auto">
          <a:xfrm>
            <a:off x="2703354" y="5156388"/>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92" name="Rectangle 391"/>
          <p:cNvSpPr/>
          <p:nvPr/>
        </p:nvSpPr>
        <p:spPr>
          <a:xfrm>
            <a:off x="2941671" y="5146794"/>
            <a:ext cx="1909112"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WebApp MVC</a:t>
            </a:r>
          </a:p>
        </p:txBody>
      </p:sp>
      <p:sp>
        <p:nvSpPr>
          <p:cNvPr id="401" name="Rectangle 400"/>
          <p:cNvSpPr/>
          <p:nvPr/>
        </p:nvSpPr>
        <p:spPr>
          <a:xfrm>
            <a:off x="7653528" y="3362711"/>
            <a:ext cx="671979" cy="246221"/>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Web API</a:t>
            </a:r>
          </a:p>
        </p:txBody>
      </p:sp>
      <p:sp>
        <p:nvSpPr>
          <p:cNvPr id="402" name="Rectangle 401"/>
          <p:cNvSpPr/>
          <p:nvPr/>
        </p:nvSpPr>
        <p:spPr>
          <a:xfrm>
            <a:off x="7653528" y="2029204"/>
            <a:ext cx="671979" cy="246221"/>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Web API</a:t>
            </a:r>
          </a:p>
        </p:txBody>
      </p:sp>
      <p:sp>
        <p:nvSpPr>
          <p:cNvPr id="404" name="Rectangle 403"/>
          <p:cNvSpPr/>
          <p:nvPr/>
        </p:nvSpPr>
        <p:spPr>
          <a:xfrm>
            <a:off x="2812851" y="5488265"/>
            <a:ext cx="1277914" cy="400110"/>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ASP.NET Core MVC</a:t>
            </a:r>
          </a:p>
          <a:p>
            <a:pPr algn="ctr" defTabSz="913873">
              <a:defRPr/>
            </a:pPr>
            <a:r>
              <a:rPr lang="en-US" sz="1000" dirty="0">
                <a:gradFill>
                  <a:gsLst>
                    <a:gs pos="0">
                      <a:schemeClr val="tx1"/>
                    </a:gs>
                    <a:gs pos="100000">
                      <a:schemeClr val="tx1"/>
                    </a:gs>
                  </a:gsLst>
                  <a:lin ang="5400000" scaled="0"/>
                </a:gradFill>
              </a:rPr>
              <a:t>Container</a:t>
            </a:r>
          </a:p>
        </p:txBody>
      </p:sp>
      <p:sp>
        <p:nvSpPr>
          <p:cNvPr id="84" name="Rounded Rectangle 66"/>
          <p:cNvSpPr/>
          <p:nvPr/>
        </p:nvSpPr>
        <p:spPr bwMode="auto">
          <a:xfrm>
            <a:off x="7522705" y="4448940"/>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85" name="Rectangle 84"/>
          <p:cNvSpPr/>
          <p:nvPr/>
        </p:nvSpPr>
        <p:spPr>
          <a:xfrm>
            <a:off x="7725318" y="4410649"/>
            <a:ext cx="1415837" cy="307777"/>
          </a:xfrm>
          <a:prstGeom prst="rect">
            <a:avLst/>
          </a:prstGeom>
        </p:spPr>
        <p:txBody>
          <a:bodyPr wrap="none">
            <a:spAutoFit/>
          </a:bodyPr>
          <a:lstStyle/>
          <a:p>
            <a:pPr defTabSz="913873"/>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3</a:t>
            </a:r>
          </a:p>
        </p:txBody>
      </p:sp>
      <p:sp>
        <p:nvSpPr>
          <p:cNvPr id="87" name="Rectangle 86"/>
          <p:cNvSpPr/>
          <p:nvPr/>
        </p:nvSpPr>
        <p:spPr>
          <a:xfrm>
            <a:off x="7653528" y="4675882"/>
            <a:ext cx="671979" cy="246221"/>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Web API</a:t>
            </a:r>
          </a:p>
        </p:txBody>
      </p:sp>
      <p:grpSp>
        <p:nvGrpSpPr>
          <p:cNvPr id="88" name="Group 87"/>
          <p:cNvGrpSpPr/>
          <p:nvPr/>
        </p:nvGrpSpPr>
        <p:grpSpPr>
          <a:xfrm>
            <a:off x="7689431" y="4893366"/>
            <a:ext cx="589307" cy="330355"/>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94" name="Group 93"/>
          <p:cNvGrpSpPr/>
          <p:nvPr/>
        </p:nvGrpSpPr>
        <p:grpSpPr>
          <a:xfrm>
            <a:off x="4136641" y="5554771"/>
            <a:ext cx="589307" cy="330355"/>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124" name="Rounded Rectangle 66"/>
          <p:cNvSpPr/>
          <p:nvPr/>
        </p:nvSpPr>
        <p:spPr bwMode="auto">
          <a:xfrm>
            <a:off x="4229920" y="3126071"/>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5" name="Rectangle 134"/>
          <p:cNvSpPr/>
          <p:nvPr/>
        </p:nvSpPr>
        <p:spPr>
          <a:xfrm>
            <a:off x="4857690" y="3104174"/>
            <a:ext cx="125476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API Gateway</a:t>
            </a:r>
          </a:p>
        </p:txBody>
      </p:sp>
      <p:sp>
        <p:nvSpPr>
          <p:cNvPr id="136" name="Rectangle 135"/>
          <p:cNvSpPr/>
          <p:nvPr/>
        </p:nvSpPr>
        <p:spPr>
          <a:xfrm>
            <a:off x="5477631" y="3445861"/>
            <a:ext cx="966931" cy="400110"/>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ASP.NET Core</a:t>
            </a:r>
          </a:p>
          <a:p>
            <a:pPr algn="ctr" defTabSz="913873">
              <a:defRPr/>
            </a:pPr>
            <a:r>
              <a:rPr lang="en-US" sz="1000" dirty="0">
                <a:gradFill>
                  <a:gsLst>
                    <a:gs pos="0">
                      <a:schemeClr val="tx1"/>
                    </a:gs>
                    <a:gs pos="100000">
                      <a:schemeClr val="tx1"/>
                    </a:gs>
                  </a:gsLst>
                  <a:lin ang="5400000" scaled="0"/>
                </a:gradFill>
              </a:rPr>
              <a:t>Web API</a:t>
            </a:r>
          </a:p>
        </p:txBody>
      </p:sp>
      <p:sp>
        <p:nvSpPr>
          <p:cNvPr id="148" name="Rectangle 147"/>
          <p:cNvSpPr/>
          <p:nvPr/>
        </p:nvSpPr>
        <p:spPr>
          <a:xfrm>
            <a:off x="2324880" y="1394515"/>
            <a:ext cx="1167307" cy="369332"/>
          </a:xfrm>
          <a:prstGeom prst="rect">
            <a:avLst/>
          </a:prstGeom>
        </p:spPr>
        <p:txBody>
          <a:bodyPr wrap="none">
            <a:spAutoFit/>
          </a:bodyPr>
          <a:lstStyle/>
          <a:p>
            <a:pPr defTabSz="913873">
              <a:defRPr/>
            </a:pPr>
            <a:r>
              <a:rPr lang="en-US" sz="18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Back end</a:t>
            </a:r>
          </a:p>
        </p:txBody>
      </p:sp>
      <p:sp>
        <p:nvSpPr>
          <p:cNvPr id="76" name="Rectangle 75"/>
          <p:cNvSpPr/>
          <p:nvPr/>
        </p:nvSpPr>
        <p:spPr>
          <a:xfrm>
            <a:off x="4984764" y="4379251"/>
            <a:ext cx="664669" cy="338554"/>
          </a:xfrm>
          <a:prstGeom prst="rect">
            <a:avLst/>
          </a:prstGeom>
        </p:spPr>
        <p:txBody>
          <a:bodyPr wrap="none">
            <a:spAutoFit/>
          </a:bodyPr>
          <a:lstStyle/>
          <a:p>
            <a:pPr defTabSz="913873">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HTTP</a:t>
            </a:r>
          </a:p>
        </p:txBody>
      </p:sp>
      <p:sp>
        <p:nvSpPr>
          <p:cNvPr id="77" name="Rectangle 76"/>
          <p:cNvSpPr/>
          <p:nvPr/>
        </p:nvSpPr>
        <p:spPr>
          <a:xfrm>
            <a:off x="4646882" y="4701379"/>
            <a:ext cx="1340432" cy="261610"/>
          </a:xfrm>
          <a:prstGeom prst="rect">
            <a:avLst/>
          </a:prstGeom>
        </p:spPr>
        <p:txBody>
          <a:bodyPr wrap="none">
            <a:spAutoFit/>
          </a:bodyPr>
          <a:lstStyle/>
          <a:p>
            <a:pPr>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Request/Response</a:t>
            </a:r>
          </a:p>
        </p:txBody>
      </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7402930" y="1802262"/>
            <a:ext cx="1205806" cy="1159173"/>
          </a:xfrm>
          <a:prstGeom prst="mathMultiply">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79" name="Group 78">
            <a:extLst>
              <a:ext uri="{FF2B5EF4-FFF2-40B4-BE49-F238E27FC236}">
                <a16:creationId xmlns:a16="http://schemas.microsoft.com/office/drawing/2014/main" id="{33E52B63-4C1B-4331-9F6C-4B9EF7AF5DF4}"/>
              </a:ext>
            </a:extLst>
          </p:cNvPr>
          <p:cNvGrpSpPr/>
          <p:nvPr/>
        </p:nvGrpSpPr>
        <p:grpSpPr>
          <a:xfrm>
            <a:off x="1160356" y="5354989"/>
            <a:ext cx="1864713" cy="1433903"/>
            <a:chOff x="4884906" y="1309120"/>
            <a:chExt cx="1902228" cy="1462751"/>
          </a:xfrm>
          <a:solidFill>
            <a:schemeClr val="accent3"/>
          </a:solidFill>
        </p:grpSpPr>
        <p:cxnSp>
          <p:nvCxnSpPr>
            <p:cNvPr id="80" name="Straight Arrow Connector 79">
              <a:extLst>
                <a:ext uri="{FF2B5EF4-FFF2-40B4-BE49-F238E27FC236}">
                  <a16:creationId xmlns:a16="http://schemas.microsoft.com/office/drawing/2014/main" id="{196762AA-05BE-4471-82F7-CBC6E70CED60}"/>
                </a:ext>
              </a:extLst>
            </p:cNvPr>
            <p:cNvCxnSpPr>
              <a:cxnSpLocks/>
              <a:stCxn id="391" idx="1"/>
            </p:cNvCxnSpPr>
            <p:nvPr/>
          </p:nvCxnSpPr>
          <p:spPr>
            <a:xfrm flipH="1" flipV="1">
              <a:off x="4884906" y="1309120"/>
              <a:ext cx="1574041" cy="265380"/>
            </a:xfrm>
            <a:prstGeom prst="straightConnector1">
              <a:avLst/>
            </a:prstGeom>
            <a:grpFill/>
            <a:ln w="25400" cap="flat" cmpd="sng" algn="ctr">
              <a:solidFill>
                <a:sysClr val="windowText" lastClr="000000"/>
              </a:solidFill>
              <a:prstDash val="solid"/>
              <a:miter lim="800000"/>
              <a:headEnd type="triangle"/>
              <a:tailEnd type="triangle"/>
            </a:ln>
            <a:effectLst/>
          </p:spPr>
        </p:cxnSp>
        <p:sp>
          <p:nvSpPr>
            <p:cNvPr id="81" name="Speech Bubble: Rectangle with Corners Rounded 80">
              <a:extLst>
                <a:ext uri="{FF2B5EF4-FFF2-40B4-BE49-F238E27FC236}">
                  <a16:creationId xmlns:a16="http://schemas.microsoft.com/office/drawing/2014/main" id="{1206DB14-6BD3-4B7F-AED3-FEC38DAC6F57}"/>
                </a:ext>
              </a:extLst>
            </p:cNvPr>
            <p:cNvSpPr/>
            <p:nvPr/>
          </p:nvSpPr>
          <p:spPr bwMode="auto">
            <a:xfrm>
              <a:off x="5142851" y="1800080"/>
              <a:ext cx="1644283" cy="971791"/>
            </a:xfrm>
            <a:prstGeom prst="wedgeRoundRectCallout">
              <a:avLst>
                <a:gd name="adj1" fmla="val -30597"/>
                <a:gd name="adj2" fmla="val -89180"/>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Respond with</a:t>
              </a:r>
            </a:p>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Controlled Exception</a:t>
              </a:r>
            </a:p>
          </p:txBody>
        </p:sp>
      </p:grpSp>
      <p:sp>
        <p:nvSpPr>
          <p:cNvPr id="71" name="Rectangle 70">
            <a:extLst>
              <a:ext uri="{FF2B5EF4-FFF2-40B4-BE49-F238E27FC236}">
                <a16:creationId xmlns:a16="http://schemas.microsoft.com/office/drawing/2014/main" id="{816C0BB7-7F70-4BBD-9B6D-7322F1357DF5}"/>
              </a:ext>
            </a:extLst>
          </p:cNvPr>
          <p:cNvSpPr/>
          <p:nvPr/>
        </p:nvSpPr>
        <p:spPr>
          <a:xfrm>
            <a:off x="7086599" y="409575"/>
            <a:ext cx="4689419" cy="635430"/>
          </a:xfrm>
          <a:prstGeom prst="rect">
            <a:avLst/>
          </a:prstGeom>
        </p:spPr>
        <p:txBody>
          <a:bodyPr wrap="square">
            <a:spAutoFit/>
          </a:bodyPr>
          <a:lstStyle/>
          <a:p>
            <a:pPr defTabSz="913873">
              <a:defRPr/>
            </a:pPr>
            <a:r>
              <a:rPr lang="en-US" sz="3529" b="1" kern="0" dirty="0">
                <a:gradFill>
                  <a:gsLst>
                    <a:gs pos="0">
                      <a:schemeClr val="accent3"/>
                    </a:gs>
                    <a:gs pos="100000">
                      <a:schemeClr val="accent3"/>
                    </a:gs>
                  </a:gsLst>
                  <a:lin ang="5400000" scaled="0"/>
                </a:gradFill>
                <a:latin typeface="Segoe UI"/>
              </a:rPr>
              <a:t>+ circuit breaker</a:t>
            </a:r>
          </a:p>
        </p:txBody>
      </p:sp>
      <p:sp>
        <p:nvSpPr>
          <p:cNvPr id="2" name="Title 1"/>
          <p:cNvSpPr>
            <a:spLocks noGrp="1"/>
          </p:cNvSpPr>
          <p:nvPr>
            <p:ph type="title"/>
          </p:nvPr>
        </p:nvSpPr>
        <p:spPr>
          <a:xfrm>
            <a:off x="588263" y="457200"/>
            <a:ext cx="11018520" cy="553998"/>
          </a:xfrm>
        </p:spPr>
        <p:txBody>
          <a:bodyPr/>
          <a:lstStyle/>
          <a:p>
            <a:r>
              <a:rPr lang="en-US" dirty="0"/>
              <a:t>Retries with exponential </a:t>
            </a:r>
            <a:r>
              <a:rPr lang="en-US" dirty="0" err="1"/>
              <a:t>backoff</a:t>
            </a:r>
            <a:endParaRPr lang="en-US" dirty="0"/>
          </a:p>
        </p:txBody>
      </p:sp>
      <p:grpSp>
        <p:nvGrpSpPr>
          <p:cNvPr id="72" name="Group 71">
            <a:extLst>
              <a:ext uri="{FF2B5EF4-FFF2-40B4-BE49-F238E27FC236}">
                <a16:creationId xmlns:a16="http://schemas.microsoft.com/office/drawing/2014/main" id="{926169AD-361A-465C-B864-62541FDB243D}"/>
              </a:ext>
            </a:extLst>
          </p:cNvPr>
          <p:cNvGrpSpPr/>
          <p:nvPr/>
        </p:nvGrpSpPr>
        <p:grpSpPr>
          <a:xfrm>
            <a:off x="2862169" y="3945637"/>
            <a:ext cx="2066510" cy="1166872"/>
            <a:chOff x="5559395" y="2558707"/>
            <a:chExt cx="2108085" cy="1190347"/>
          </a:xfrm>
          <a:solidFill>
            <a:schemeClr val="accent3"/>
          </a:solidFill>
        </p:grpSpPr>
        <p:cxnSp>
          <p:nvCxnSpPr>
            <p:cNvPr id="73" name="Straight Arrow Connector 72">
              <a:extLst>
                <a:ext uri="{FF2B5EF4-FFF2-40B4-BE49-F238E27FC236}">
                  <a16:creationId xmlns:a16="http://schemas.microsoft.com/office/drawing/2014/main" id="{7ED3F424-2AF2-4806-806B-BBB7A422E2D1}"/>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74" name="Speech Bubble: Rectangle with Corners Rounded 73">
              <a:extLst>
                <a:ext uri="{FF2B5EF4-FFF2-40B4-BE49-F238E27FC236}">
                  <a16:creationId xmlns:a16="http://schemas.microsoft.com/office/drawing/2014/main" id="{51717325-3333-4328-86B5-FC7F4A376C23}"/>
                </a:ext>
              </a:extLst>
            </p:cNvPr>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1</a:t>
              </a:r>
            </a:p>
          </p:txBody>
        </p:sp>
      </p:grpSp>
      <p:grpSp>
        <p:nvGrpSpPr>
          <p:cNvPr id="75" name="Group 74">
            <a:extLst>
              <a:ext uri="{FF2B5EF4-FFF2-40B4-BE49-F238E27FC236}">
                <a16:creationId xmlns:a16="http://schemas.microsoft.com/office/drawing/2014/main" id="{F08F9A3E-B7D7-4EAF-9664-87F9F55F7381}"/>
              </a:ext>
            </a:extLst>
          </p:cNvPr>
          <p:cNvGrpSpPr/>
          <p:nvPr/>
        </p:nvGrpSpPr>
        <p:grpSpPr>
          <a:xfrm>
            <a:off x="2737234" y="3961901"/>
            <a:ext cx="2066510" cy="1166872"/>
            <a:chOff x="5559395" y="2558707"/>
            <a:chExt cx="2108085" cy="1190347"/>
          </a:xfrm>
          <a:solidFill>
            <a:schemeClr val="accent3"/>
          </a:solidFill>
        </p:grpSpPr>
        <p:cxnSp>
          <p:nvCxnSpPr>
            <p:cNvPr id="82" name="Straight Arrow Connector 81">
              <a:extLst>
                <a:ext uri="{FF2B5EF4-FFF2-40B4-BE49-F238E27FC236}">
                  <a16:creationId xmlns:a16="http://schemas.microsoft.com/office/drawing/2014/main" id="{7E89E311-165A-4AFB-A6FD-559465CF2FFA}"/>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83" name="Speech Bubble: Rectangle with Corners Rounded 82">
              <a:extLst>
                <a:ext uri="{FF2B5EF4-FFF2-40B4-BE49-F238E27FC236}">
                  <a16:creationId xmlns:a16="http://schemas.microsoft.com/office/drawing/2014/main" id="{BF41873F-395C-47D0-AAE5-2CF25636DC79}"/>
                </a:ext>
              </a:extLst>
            </p:cNvPr>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2</a:t>
              </a:r>
            </a:p>
          </p:txBody>
        </p:sp>
      </p:grpSp>
      <p:cxnSp>
        <p:nvCxnSpPr>
          <p:cNvPr id="107" name="Straight Arrow Connector 106">
            <a:extLst>
              <a:ext uri="{FF2B5EF4-FFF2-40B4-BE49-F238E27FC236}">
                <a16:creationId xmlns:a16="http://schemas.microsoft.com/office/drawing/2014/main" id="{41805607-A218-4F0A-9587-27B1CC51E4B1}"/>
              </a:ext>
            </a:extLst>
          </p:cNvPr>
          <p:cNvCxnSpPr>
            <a:cxnSpLocks/>
          </p:cNvCxnSpPr>
          <p:nvPr/>
        </p:nvCxnSpPr>
        <p:spPr>
          <a:xfrm flipV="1">
            <a:off x="6579067" y="2098709"/>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cxnSp>
        <p:nvCxnSpPr>
          <p:cNvPr id="108" name="Straight Arrow Connector 107">
            <a:extLst>
              <a:ext uri="{FF2B5EF4-FFF2-40B4-BE49-F238E27FC236}">
                <a16:creationId xmlns:a16="http://schemas.microsoft.com/office/drawing/2014/main" id="{F7FC91E5-1436-4318-BB77-B5913FA1185C}"/>
              </a:ext>
            </a:extLst>
          </p:cNvPr>
          <p:cNvCxnSpPr>
            <a:cxnSpLocks/>
          </p:cNvCxnSpPr>
          <p:nvPr/>
        </p:nvCxnSpPr>
        <p:spPr>
          <a:xfrm flipV="1">
            <a:off x="6616744" y="2164144"/>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2F677221-0EB3-479A-9052-6735C1EB42C3}"/>
              </a:ext>
            </a:extLst>
          </p:cNvPr>
          <p:cNvCxnSpPr>
            <a:cxnSpLocks/>
          </p:cNvCxnSpPr>
          <p:nvPr/>
        </p:nvCxnSpPr>
        <p:spPr>
          <a:xfrm flipV="1">
            <a:off x="6626877" y="2255010"/>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grpSp>
        <p:nvGrpSpPr>
          <p:cNvPr id="64" name="Group 63">
            <a:extLst>
              <a:ext uri="{FF2B5EF4-FFF2-40B4-BE49-F238E27FC236}">
                <a16:creationId xmlns:a16="http://schemas.microsoft.com/office/drawing/2014/main" id="{CE85D503-1ABE-4876-9E8F-D0F03418CC9E}"/>
              </a:ext>
            </a:extLst>
          </p:cNvPr>
          <p:cNvGrpSpPr/>
          <p:nvPr/>
        </p:nvGrpSpPr>
        <p:grpSpPr>
          <a:xfrm>
            <a:off x="2625750" y="3953506"/>
            <a:ext cx="2066510" cy="1166872"/>
            <a:chOff x="5559395" y="2558707"/>
            <a:chExt cx="2108085" cy="1190347"/>
          </a:xfrm>
          <a:solidFill>
            <a:schemeClr val="accent3"/>
          </a:solidFill>
        </p:grpSpPr>
        <p:cxnSp>
          <p:nvCxnSpPr>
            <p:cNvPr id="65" name="Straight Arrow Connector 64">
              <a:extLst>
                <a:ext uri="{FF2B5EF4-FFF2-40B4-BE49-F238E27FC236}">
                  <a16:creationId xmlns:a16="http://schemas.microsoft.com/office/drawing/2014/main" id="{049AD8F1-4B86-4D8B-8705-7EC98F0B847E}"/>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66" name="Speech Bubble: Rectangle with Corners Rounded 65">
              <a:extLst>
                <a:ext uri="{FF2B5EF4-FFF2-40B4-BE49-F238E27FC236}">
                  <a16:creationId xmlns:a16="http://schemas.microsoft.com/office/drawing/2014/main" id="{6B729216-0057-4676-BAD1-5DBC15A3EB51}"/>
                </a:ext>
              </a:extLst>
            </p:cNvPr>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3</a:t>
              </a:r>
            </a:p>
          </p:txBody>
        </p:sp>
      </p:grpSp>
      <p:grpSp>
        <p:nvGrpSpPr>
          <p:cNvPr id="67" name="Group 66">
            <a:extLst>
              <a:ext uri="{FF2B5EF4-FFF2-40B4-BE49-F238E27FC236}">
                <a16:creationId xmlns:a16="http://schemas.microsoft.com/office/drawing/2014/main" id="{E4D79A9B-B9E3-483B-A7A6-F83AB7D518BA}"/>
              </a:ext>
            </a:extLst>
          </p:cNvPr>
          <p:cNvGrpSpPr/>
          <p:nvPr/>
        </p:nvGrpSpPr>
        <p:grpSpPr>
          <a:xfrm>
            <a:off x="2177771" y="3497807"/>
            <a:ext cx="2386668" cy="1622571"/>
            <a:chOff x="5232796" y="2093840"/>
            <a:chExt cx="2434684" cy="1655214"/>
          </a:xfrm>
          <a:solidFill>
            <a:schemeClr val="accent3"/>
          </a:solidFill>
        </p:grpSpPr>
        <p:cxnSp>
          <p:nvCxnSpPr>
            <p:cNvPr id="68" name="Straight Arrow Connector 67">
              <a:extLst>
                <a:ext uri="{FF2B5EF4-FFF2-40B4-BE49-F238E27FC236}">
                  <a16:creationId xmlns:a16="http://schemas.microsoft.com/office/drawing/2014/main" id="{6A5CF796-005F-44B0-BE39-ADAEB8592FD4}"/>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69" name="Speech Bubble: Rectangle with Corners Rounded 68">
              <a:extLst>
                <a:ext uri="{FF2B5EF4-FFF2-40B4-BE49-F238E27FC236}">
                  <a16:creationId xmlns:a16="http://schemas.microsoft.com/office/drawing/2014/main" id="{685F3103-D584-4509-B29E-6F0E9BB80219}"/>
                </a:ext>
              </a:extLst>
            </p:cNvPr>
            <p:cNvSpPr/>
            <p:nvPr/>
          </p:nvSpPr>
          <p:spPr bwMode="auto">
            <a:xfrm>
              <a:off x="5232796" y="2093840"/>
              <a:ext cx="1644283" cy="971791"/>
            </a:xfrm>
            <a:prstGeom prst="wedgeRoundRectCallout">
              <a:avLst>
                <a:gd name="adj1" fmla="val 58872"/>
                <a:gd name="adj2" fmla="val 87493"/>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4!</a:t>
              </a:r>
            </a:p>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Open Circuit!</a:t>
              </a:r>
            </a:p>
          </p:txBody>
        </p:sp>
      </p:grpSp>
    </p:spTree>
    <p:extLst>
      <p:ext uri="{BB962C8B-B14F-4D97-AF65-F5344CB8AC3E}">
        <p14:creationId xmlns:p14="http://schemas.microsoft.com/office/powerpoint/2010/main" val="3605207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down)">
                                      <p:cBhvr>
                                        <p:cTn id="18" dur="500"/>
                                        <p:tgtEl>
                                          <p:spTgt spid="72"/>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down)">
                                      <p:cBhvr>
                                        <p:cTn id="22" dur="500"/>
                                        <p:tgtEl>
                                          <p:spTgt spid="107"/>
                                        </p:tgtEl>
                                      </p:cBhvr>
                                    </p:animEffec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07"/>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wipe(down)">
                                      <p:cBhvr>
                                        <p:cTn id="33" dur="500"/>
                                        <p:tgtEl>
                                          <p:spTgt spid="75"/>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down)">
                                      <p:cBhvr>
                                        <p:cTn id="37" dur="500"/>
                                        <p:tgtEl>
                                          <p:spTgt spid="10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7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0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down)">
                                      <p:cBhvr>
                                        <p:cTn id="48" dur="500"/>
                                        <p:tgtEl>
                                          <p:spTgt spid="64"/>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wipe(down)">
                                      <p:cBhvr>
                                        <p:cTn id="52" dur="500"/>
                                        <p:tgtEl>
                                          <p:spTgt spid="10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6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9"/>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nodeType="afterEffect">
                                  <p:stCondLst>
                                    <p:cond delay="0"/>
                                  </p:stCondLst>
                                  <p:childTnLst>
                                    <p:set>
                                      <p:cBhvr>
                                        <p:cTn id="61" dur="1" fill="hold">
                                          <p:stCondLst>
                                            <p:cond delay="0"/>
                                          </p:stCondLst>
                                        </p:cTn>
                                        <p:tgtEl>
                                          <p:spTgt spid="10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down)">
                                      <p:cBhvr>
                                        <p:cTn id="66" dur="500"/>
                                        <p:tgtEl>
                                          <p:spTgt spid="6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6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wipe(up)">
                                      <p:cBhvr>
                                        <p:cTn id="7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C0F1E-D7DF-404F-84C2-0448F9519D7D}"/>
              </a:ext>
            </a:extLst>
          </p:cNvPr>
          <p:cNvSpPr>
            <a:spLocks noGrp="1"/>
          </p:cNvSpPr>
          <p:nvPr>
            <p:ph type="title"/>
          </p:nvPr>
        </p:nvSpPr>
        <p:spPr/>
        <p:txBody>
          <a:bodyPr/>
          <a:lstStyle/>
          <a:p>
            <a:r>
              <a:rPr lang="en-US"/>
              <a:t>Resilient Http: HttpClient factory + Polly</a:t>
            </a:r>
            <a:endParaRPr lang="en-US" dirty="0"/>
          </a:p>
        </p:txBody>
      </p:sp>
      <p:pic>
        <p:nvPicPr>
          <p:cNvPr id="4" name="Picture 2" descr="The Polly Project">
            <a:extLst>
              <a:ext uri="{FF2B5EF4-FFF2-40B4-BE49-F238E27FC236}">
                <a16:creationId xmlns:a16="http://schemas.microsoft.com/office/drawing/2014/main" id="{183683BB-F7D1-4AB1-BBCF-9F4A3C123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4651" y="2748103"/>
            <a:ext cx="1705966" cy="17059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ET">
            <a:extLst>
              <a:ext uri="{FF2B5EF4-FFF2-40B4-BE49-F238E27FC236}">
                <a16:creationId xmlns:a16="http://schemas.microsoft.com/office/drawing/2014/main" id="{0DF9A662-F280-45DC-B805-0497F9DE27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830" y="2829405"/>
            <a:ext cx="1624664" cy="16246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0A65EF-94D7-4676-9B37-E480AD89635C}"/>
              </a:ext>
            </a:extLst>
          </p:cNvPr>
          <p:cNvSpPr/>
          <p:nvPr/>
        </p:nvSpPr>
        <p:spPr>
          <a:xfrm>
            <a:off x="3135890" y="1952242"/>
            <a:ext cx="2648546" cy="830997"/>
          </a:xfrm>
          <a:prstGeom prst="rect">
            <a:avLst/>
          </a:prstGeom>
        </p:spPr>
        <p:txBody>
          <a:bodyPr wrap="none">
            <a:spAutoFit/>
          </a:bodyPr>
          <a:lstStyle/>
          <a:p>
            <a:pPr algn="ctr" defTabSz="914343"/>
            <a:r>
              <a:rPr lang="en-US" sz="2400" dirty="0">
                <a:gradFill>
                  <a:gsLst>
                    <a:gs pos="0">
                      <a:schemeClr val="tx1"/>
                    </a:gs>
                    <a:gs pos="100000">
                      <a:schemeClr val="tx1"/>
                    </a:gs>
                  </a:gsLst>
                  <a:lin ang="5400000" scaled="0"/>
                </a:gradFill>
                <a:latin typeface="Segoe UI"/>
              </a:rPr>
              <a:t>.NET Core 2.1</a:t>
            </a:r>
          </a:p>
          <a:p>
            <a:pPr algn="ctr" defTabSz="914343"/>
            <a:r>
              <a:rPr lang="en-US" sz="2400" dirty="0">
                <a:gradFill>
                  <a:gsLst>
                    <a:gs pos="0">
                      <a:schemeClr val="tx1"/>
                    </a:gs>
                    <a:gs pos="100000">
                      <a:schemeClr val="tx1"/>
                    </a:gs>
                  </a:gsLst>
                  <a:lin ang="5400000" scaled="0"/>
                </a:gradFill>
                <a:latin typeface="Segoe UI"/>
              </a:rPr>
              <a:t>HttpClientFactory</a:t>
            </a:r>
          </a:p>
        </p:txBody>
      </p:sp>
      <p:sp>
        <p:nvSpPr>
          <p:cNvPr id="9" name="Rectangle 8">
            <a:extLst>
              <a:ext uri="{FF2B5EF4-FFF2-40B4-BE49-F238E27FC236}">
                <a16:creationId xmlns:a16="http://schemas.microsoft.com/office/drawing/2014/main" id="{8B7A49B1-0831-4283-AA9D-1F8921DCFB9D}"/>
              </a:ext>
            </a:extLst>
          </p:cNvPr>
          <p:cNvSpPr/>
          <p:nvPr/>
        </p:nvSpPr>
        <p:spPr>
          <a:xfrm>
            <a:off x="6094821" y="3074756"/>
            <a:ext cx="689612" cy="977191"/>
          </a:xfrm>
          <a:prstGeom prst="rect">
            <a:avLst/>
          </a:prstGeom>
        </p:spPr>
        <p:txBody>
          <a:bodyPr wrap="none">
            <a:spAutoFit/>
          </a:bodyPr>
          <a:lstStyle/>
          <a:p>
            <a:pPr defTabSz="914343"/>
            <a:r>
              <a:rPr lang="en-US" sz="5750" dirty="0">
                <a:gradFill>
                  <a:gsLst>
                    <a:gs pos="0">
                      <a:schemeClr val="tx1"/>
                    </a:gs>
                    <a:gs pos="100000">
                      <a:schemeClr val="tx1"/>
                    </a:gs>
                  </a:gsLst>
                  <a:lin ang="5400000" scaled="0"/>
                </a:gradFill>
                <a:latin typeface="Segoe UI"/>
              </a:rPr>
              <a:t>+</a:t>
            </a:r>
          </a:p>
        </p:txBody>
      </p:sp>
      <p:sp>
        <p:nvSpPr>
          <p:cNvPr id="10" name="Rectangle 9">
            <a:extLst>
              <a:ext uri="{FF2B5EF4-FFF2-40B4-BE49-F238E27FC236}">
                <a16:creationId xmlns:a16="http://schemas.microsoft.com/office/drawing/2014/main" id="{68999746-A8DC-4213-AE20-624ED63793D3}"/>
              </a:ext>
            </a:extLst>
          </p:cNvPr>
          <p:cNvSpPr/>
          <p:nvPr/>
        </p:nvSpPr>
        <p:spPr>
          <a:xfrm>
            <a:off x="7954459" y="2159991"/>
            <a:ext cx="1186350" cy="461665"/>
          </a:xfrm>
          <a:prstGeom prst="rect">
            <a:avLst/>
          </a:prstGeom>
        </p:spPr>
        <p:txBody>
          <a:bodyPr wrap="none">
            <a:spAutoFit/>
          </a:bodyPr>
          <a:lstStyle/>
          <a:p>
            <a:pPr algn="ctr" defTabSz="914343"/>
            <a:r>
              <a:rPr lang="en-US" sz="2400" dirty="0">
                <a:gradFill>
                  <a:gsLst>
                    <a:gs pos="0">
                      <a:schemeClr val="tx1"/>
                    </a:gs>
                    <a:gs pos="100000">
                      <a:schemeClr val="tx1"/>
                    </a:gs>
                  </a:gsLst>
                  <a:lin ang="5400000" scaled="0"/>
                </a:gradFill>
                <a:latin typeface="Segoe UI"/>
              </a:rPr>
              <a:t>Policies</a:t>
            </a:r>
          </a:p>
        </p:txBody>
      </p:sp>
      <p:grpSp>
        <p:nvGrpSpPr>
          <p:cNvPr id="11" name="Group 10">
            <a:extLst>
              <a:ext uri="{FF2B5EF4-FFF2-40B4-BE49-F238E27FC236}">
                <a16:creationId xmlns:a16="http://schemas.microsoft.com/office/drawing/2014/main" id="{3279C1B2-6E8A-4D07-BB6F-1C028A957137}"/>
              </a:ext>
            </a:extLst>
          </p:cNvPr>
          <p:cNvGrpSpPr/>
          <p:nvPr/>
        </p:nvGrpSpPr>
        <p:grpSpPr>
          <a:xfrm>
            <a:off x="918386" y="1304375"/>
            <a:ext cx="3028950" cy="1525030"/>
            <a:chOff x="101600" y="124940"/>
            <a:chExt cx="6057900" cy="3050059"/>
          </a:xfrm>
        </p:grpSpPr>
        <p:sp>
          <p:nvSpPr>
            <p:cNvPr id="12" name="Explosion: 14 Points 11">
              <a:extLst>
                <a:ext uri="{FF2B5EF4-FFF2-40B4-BE49-F238E27FC236}">
                  <a16:creationId xmlns:a16="http://schemas.microsoft.com/office/drawing/2014/main" id="{410B8BD7-C6CB-43E0-8B8C-1C26F84D2F7C}"/>
                </a:ext>
              </a:extLst>
            </p:cNvPr>
            <p:cNvSpPr/>
            <p:nvPr/>
          </p:nvSpPr>
          <p:spPr bwMode="auto">
            <a:xfrm>
              <a:off x="101600" y="124940"/>
              <a:ext cx="6057900" cy="3050059"/>
            </a:xfrm>
            <a:prstGeom prst="irregularSeal2">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dirty="0" err="1">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B0B574A9-A357-4D01-9B20-DCE2F92B79B7}"/>
                </a:ext>
              </a:extLst>
            </p:cNvPr>
            <p:cNvSpPr/>
            <p:nvPr/>
          </p:nvSpPr>
          <p:spPr>
            <a:xfrm>
              <a:off x="1601158" y="1126750"/>
              <a:ext cx="3058786" cy="1046440"/>
            </a:xfrm>
            <a:prstGeom prst="rect">
              <a:avLst/>
            </a:prstGeom>
          </p:spPr>
          <p:txBody>
            <a:bodyPr wrap="none">
              <a:spAutoFit/>
            </a:bodyPr>
            <a:lstStyle/>
            <a:p>
              <a:pPr defTabSz="914343"/>
              <a:r>
                <a:rPr lang="en-US" sz="14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New! Release in </a:t>
              </a:r>
            </a:p>
            <a:p>
              <a:pPr defTabSz="914343"/>
              <a:r>
                <a:rPr lang="en-US" sz="14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ASP.NET Core 2.1</a:t>
              </a:r>
            </a:p>
          </p:txBody>
        </p:sp>
      </p:grpSp>
      <p:sp>
        <p:nvSpPr>
          <p:cNvPr id="14" name="Rectangle 13">
            <a:extLst>
              <a:ext uri="{FF2B5EF4-FFF2-40B4-BE49-F238E27FC236}">
                <a16:creationId xmlns:a16="http://schemas.microsoft.com/office/drawing/2014/main" id="{5DA3141B-95F7-415C-809A-A3E3EE63DCF4}"/>
              </a:ext>
            </a:extLst>
          </p:cNvPr>
          <p:cNvSpPr/>
          <p:nvPr/>
        </p:nvSpPr>
        <p:spPr>
          <a:xfrm>
            <a:off x="7366061" y="4622426"/>
            <a:ext cx="2363147" cy="253916"/>
          </a:xfrm>
          <a:prstGeom prst="rect">
            <a:avLst/>
          </a:prstGeom>
        </p:spPr>
        <p:txBody>
          <a:bodyPr wrap="none">
            <a:spAutoFit/>
          </a:bodyPr>
          <a:lstStyle/>
          <a:p>
            <a:pPr defTabSz="914343"/>
            <a:r>
              <a:rPr lang="en-US" sz="1050" dirty="0">
                <a:solidFill>
                  <a:srgbClr val="505050"/>
                </a:solidFill>
                <a:latin typeface="Segoe UI"/>
                <a:hlinkClick r:id="rId5"/>
              </a:rPr>
              <a:t>https://github.com/App-vNext/Polly</a:t>
            </a:r>
            <a:r>
              <a:rPr lang="en-US" sz="1050" dirty="0">
                <a:solidFill>
                  <a:srgbClr val="505050"/>
                </a:solidFill>
                <a:latin typeface="Segoe UI"/>
              </a:rPr>
              <a:t> </a:t>
            </a:r>
          </a:p>
        </p:txBody>
      </p:sp>
    </p:spTree>
    <p:extLst>
      <p:ext uri="{BB962C8B-B14F-4D97-AF65-F5344CB8AC3E}">
        <p14:creationId xmlns:p14="http://schemas.microsoft.com/office/powerpoint/2010/main" val="619093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143250" y="0"/>
            <a:ext cx="904875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1026" name="Picture 2" descr="https://user-images.githubusercontent.com/9608723/39209461-b9d004ec-47fd-11e8-8e16-0a378a9ee871.PNG">
            <a:extLst>
              <a:ext uri="{FF2B5EF4-FFF2-40B4-BE49-F238E27FC236}">
                <a16:creationId xmlns:a16="http://schemas.microsoft.com/office/drawing/2014/main" id="{2C78D59C-D11C-4178-A83D-EDBB75300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095" y="119184"/>
            <a:ext cx="7991061" cy="66196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Polly Project">
            <a:extLst>
              <a:ext uri="{FF2B5EF4-FFF2-40B4-BE49-F238E27FC236}">
                <a16:creationId xmlns:a16="http://schemas.microsoft.com/office/drawing/2014/main" id="{555C0A1E-22A3-4BC7-A12A-53B43AAE9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35" y="1380724"/>
            <a:ext cx="1705966" cy="17059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CAB5FF1-C45E-4354-BCB2-7F2A05BA3382}"/>
              </a:ext>
            </a:extLst>
          </p:cNvPr>
          <p:cNvSpPr/>
          <p:nvPr/>
        </p:nvSpPr>
        <p:spPr>
          <a:xfrm>
            <a:off x="501135" y="3107645"/>
            <a:ext cx="2363147" cy="253916"/>
          </a:xfrm>
          <a:prstGeom prst="rect">
            <a:avLst/>
          </a:prstGeom>
        </p:spPr>
        <p:txBody>
          <a:bodyPr wrap="none">
            <a:spAutoFit/>
          </a:bodyPr>
          <a:lstStyle/>
          <a:p>
            <a:pPr defTabSz="914343"/>
            <a:r>
              <a:rPr lang="en-US" sz="1050" dirty="0">
                <a:solidFill>
                  <a:srgbClr val="1A1A1A"/>
                </a:solidFill>
                <a:latin typeface="Segoe UI"/>
                <a:hlinkClick r:id="rId4"/>
              </a:rPr>
              <a:t>https://github.com/App-vNext/Polly</a:t>
            </a:r>
            <a:r>
              <a:rPr lang="en-US" sz="1050" dirty="0">
                <a:solidFill>
                  <a:srgbClr val="1A1A1A"/>
                </a:solidFill>
                <a:latin typeface="Segoe UI"/>
              </a:rPr>
              <a:t> </a:t>
            </a:r>
          </a:p>
        </p:txBody>
      </p:sp>
      <p:sp>
        <p:nvSpPr>
          <p:cNvPr id="5" name="Title 4"/>
          <p:cNvSpPr>
            <a:spLocks noGrp="1"/>
          </p:cNvSpPr>
          <p:nvPr>
            <p:ph type="title"/>
          </p:nvPr>
        </p:nvSpPr>
        <p:spPr/>
        <p:txBody>
          <a:bodyPr/>
          <a:lstStyle/>
          <a:p>
            <a:r>
              <a:rPr lang="en-US" dirty="0"/>
              <a:t>Policies</a:t>
            </a:r>
          </a:p>
        </p:txBody>
      </p:sp>
    </p:spTree>
    <p:extLst>
      <p:ext uri="{BB962C8B-B14F-4D97-AF65-F5344CB8AC3E}">
        <p14:creationId xmlns:p14="http://schemas.microsoft.com/office/powerpoint/2010/main" val="14512128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1785769"/>
            <a:ext cx="6414966" cy="1747768"/>
          </a:xfrm>
        </p:spPr>
        <p:txBody>
          <a:bodyPr/>
          <a:lstStyle/>
          <a:p>
            <a:r>
              <a:rPr lang="en-US" dirty="0"/>
              <a:t>Microservices architecture with .NET Core, Docker containers, and Azure</a:t>
            </a:r>
          </a:p>
        </p:txBody>
      </p:sp>
      <p:sp>
        <p:nvSpPr>
          <p:cNvPr id="4" name="Text Placeholder 3">
            <a:extLst>
              <a:ext uri="{FF2B5EF4-FFF2-40B4-BE49-F238E27FC236}">
                <a16:creationId xmlns:a16="http://schemas.microsoft.com/office/drawing/2014/main" id="{83A3B83A-1BC9-4940-82F7-BFA0A0ACEA26}"/>
              </a:ext>
            </a:extLst>
          </p:cNvPr>
          <p:cNvSpPr>
            <a:spLocks noGrp="1"/>
          </p:cNvSpPr>
          <p:nvPr>
            <p:ph type="body" sz="quarter" idx="12"/>
          </p:nvPr>
        </p:nvSpPr>
        <p:spPr>
          <a:xfrm>
            <a:off x="582041" y="3962400"/>
            <a:ext cx="5943600" cy="1354217"/>
          </a:xfrm>
        </p:spPr>
        <p:txBody>
          <a:bodyPr/>
          <a:lstStyle/>
          <a:p>
            <a:r>
              <a:rPr lang="en-US" sz="2800" dirty="0"/>
              <a:t>Cesar de la Torre</a:t>
            </a:r>
          </a:p>
          <a:p>
            <a:r>
              <a:rPr lang="en-US" dirty="0"/>
              <a:t>Principal Program Manager</a:t>
            </a:r>
          </a:p>
          <a:p>
            <a:r>
              <a:rPr lang="en-US" dirty="0"/>
              <a:t>.NET Product Group</a:t>
            </a:r>
          </a:p>
          <a:p>
            <a:r>
              <a:rPr lang="en-US" dirty="0"/>
              <a:t>Microsoft Corp.</a:t>
            </a:r>
          </a:p>
        </p:txBody>
      </p:sp>
      <p:sp>
        <p:nvSpPr>
          <p:cNvPr id="2" name="Text Placeholder 1">
            <a:extLst>
              <a:ext uri="{FF2B5EF4-FFF2-40B4-BE49-F238E27FC236}">
                <a16:creationId xmlns:a16="http://schemas.microsoft.com/office/drawing/2014/main" id="{3E5CE7EA-962B-488C-95B8-32CDB6C19AFB}"/>
              </a:ext>
            </a:extLst>
          </p:cNvPr>
          <p:cNvSpPr>
            <a:spLocks noGrp="1"/>
          </p:cNvSpPr>
          <p:nvPr>
            <p:ph type="body" sz="quarter" idx="13"/>
          </p:nvPr>
        </p:nvSpPr>
        <p:spPr/>
        <p:txBody>
          <a:bodyPr/>
          <a:lstStyle/>
          <a:p>
            <a:r>
              <a:rPr lang="en-US"/>
              <a:t>BRK3175</a:t>
            </a:r>
            <a:endParaRPr lang="en-US" dirty="0"/>
          </a:p>
        </p:txBody>
      </p:sp>
      <p:sp>
        <p:nvSpPr>
          <p:cNvPr id="9" name="Rectangle 8">
            <a:extLst>
              <a:ext uri="{FF2B5EF4-FFF2-40B4-BE49-F238E27FC236}">
                <a16:creationId xmlns:a16="http://schemas.microsoft.com/office/drawing/2014/main" id="{415C806C-55DF-487C-9BC4-82995045601B}"/>
              </a:ext>
            </a:extLst>
          </p:cNvPr>
          <p:cNvSpPr/>
          <p:nvPr/>
        </p:nvSpPr>
        <p:spPr>
          <a:xfrm>
            <a:off x="799544" y="5405233"/>
            <a:ext cx="1822392" cy="461665"/>
          </a:xfrm>
          <a:prstGeom prst="rect">
            <a:avLst/>
          </a:prstGeom>
        </p:spPr>
        <p:txBody>
          <a:bodyPr wrap="square">
            <a:spAutoFit/>
          </a:bodyPr>
          <a:lstStyle/>
          <a:p>
            <a:pPr defTabSz="932742"/>
            <a:r>
              <a:rPr lang="en-US" sz="1200" dirty="0">
                <a:gradFill>
                  <a:gsLst>
                    <a:gs pos="0">
                      <a:schemeClr val="tx1"/>
                    </a:gs>
                    <a:gs pos="100000">
                      <a:schemeClr val="tx1"/>
                    </a:gs>
                  </a:gsLst>
                  <a:lin ang="5400000" scaled="1"/>
                </a:gradFill>
              </a:rPr>
              <a:t>@cesardelatorre</a:t>
            </a:r>
          </a:p>
          <a:p>
            <a:pPr defTabSz="932742"/>
            <a:r>
              <a:rPr lang="en-US" sz="1200" dirty="0">
                <a:gradFill>
                  <a:gsLst>
                    <a:gs pos="0">
                      <a:schemeClr val="tx1"/>
                    </a:gs>
                    <a:gs pos="100000">
                      <a:schemeClr val="tx1"/>
                    </a:gs>
                  </a:gsLst>
                  <a:lin ang="5400000" scaled="1"/>
                </a:gradFill>
              </a:rPr>
              <a:t>cesardl@microsoft.com</a:t>
            </a:r>
          </a:p>
        </p:txBody>
      </p:sp>
      <p:pic>
        <p:nvPicPr>
          <p:cNvPr id="10" name="Picture 2" descr="https://abs.twimg.com/icons/apple-touch-icon-192x192.png">
            <a:extLst>
              <a:ext uri="{FF2B5EF4-FFF2-40B4-BE49-F238E27FC236}">
                <a16:creationId xmlns:a16="http://schemas.microsoft.com/office/drawing/2014/main" id="{309927E5-EB28-460E-9A03-AE4C9A5536CA}"/>
              </a:ext>
            </a:extLst>
          </p:cNvPr>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48306" y="5419888"/>
            <a:ext cx="293195" cy="2673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cdn2.iconfinder.com/data/icons/metro-uinvert-dock/256/Mail.png">
            <a:extLst>
              <a:ext uri="{FF2B5EF4-FFF2-40B4-BE49-F238E27FC236}">
                <a16:creationId xmlns:a16="http://schemas.microsoft.com/office/drawing/2014/main" id="{E29AFB09-F71A-4267-B227-66877E060189}"/>
              </a:ext>
            </a:extLst>
          </p:cNvPr>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83411" y="5636065"/>
            <a:ext cx="234707" cy="21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263" y="1198"/>
            <a:ext cx="6353552" cy="685560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dirty="0">
              <a:solidFill>
                <a:srgbClr val="FFFFFF"/>
              </a:solidFill>
              <a:latin typeface="Segoe UI"/>
            </a:endParaRPr>
          </a:p>
        </p:txBody>
      </p:sp>
      <p:sp>
        <p:nvSpPr>
          <p:cNvPr id="6" name="Rectangle 5"/>
          <p:cNvSpPr/>
          <p:nvPr/>
        </p:nvSpPr>
        <p:spPr>
          <a:xfrm>
            <a:off x="475222" y="163541"/>
            <a:ext cx="5073361" cy="954107"/>
          </a:xfrm>
          <a:prstGeom prst="rect">
            <a:avLst/>
          </a:prstGeom>
        </p:spPr>
        <p:txBody>
          <a:bodyPr wrap="square">
            <a:spAutoFit/>
          </a:bodyPr>
          <a:lstStyle/>
          <a:p>
            <a:pPr defTabSz="914192">
              <a:defRPr/>
            </a:pPr>
            <a:r>
              <a:rPr lang="en-US" sz="2800" b="1" dirty="0">
                <a:gradFill>
                  <a:gsLst>
                    <a:gs pos="0">
                      <a:schemeClr val="bg1"/>
                    </a:gs>
                    <a:gs pos="100000">
                      <a:schemeClr val="bg1"/>
                    </a:gs>
                  </a:gsLst>
                  <a:lin ang="5400000" scaled="0"/>
                </a:gradFill>
                <a:cs typeface="Segoe UI" panose="020B0502040204020203" pitchFamily="34" charset="0"/>
              </a:rPr>
              <a:t>HttpClient factory</a:t>
            </a:r>
          </a:p>
          <a:p>
            <a:pPr defTabSz="914192">
              <a:defRPr/>
            </a:pPr>
            <a:r>
              <a:rPr lang="en-US" sz="2800" dirty="0">
                <a:gradFill>
                  <a:gsLst>
                    <a:gs pos="0">
                      <a:schemeClr val="bg1"/>
                    </a:gs>
                    <a:gs pos="100000">
                      <a:schemeClr val="bg1"/>
                    </a:gs>
                  </a:gsLst>
                  <a:lin ang="5400000" scaled="0"/>
                </a:gradFill>
                <a:cs typeface="Segoe UI Light" panose="020B0502040204020203" pitchFamily="34" charset="0"/>
              </a:rPr>
              <a:t>since .NET Core 2.1</a:t>
            </a:r>
          </a:p>
        </p:txBody>
      </p:sp>
      <p:sp>
        <p:nvSpPr>
          <p:cNvPr id="7" name="Rectangle 6"/>
          <p:cNvSpPr/>
          <p:nvPr/>
        </p:nvSpPr>
        <p:spPr>
          <a:xfrm>
            <a:off x="475222" y="1440558"/>
            <a:ext cx="5864699" cy="3847207"/>
          </a:xfrm>
          <a:prstGeom prst="rect">
            <a:avLst/>
          </a:prstGeom>
        </p:spPr>
        <p:txBody>
          <a:bodyPr wrap="square">
            <a:spAutoFit/>
          </a:bodyPr>
          <a:lstStyle/>
          <a:p>
            <a:pPr defTabSz="914192">
              <a:spcBef>
                <a:spcPts val="2400"/>
              </a:spcBef>
              <a:defRPr/>
            </a:pPr>
            <a:r>
              <a:rPr lang="en-US" sz="2000" dirty="0">
                <a:gradFill>
                  <a:gsLst>
                    <a:gs pos="0">
                      <a:schemeClr val="bg1"/>
                    </a:gs>
                    <a:gs pos="100000">
                      <a:schemeClr val="bg1"/>
                    </a:gs>
                  </a:gsLst>
                  <a:lin ang="5400000" scaled="0"/>
                </a:gradFill>
                <a:cs typeface="Times New Roman" panose="02020603050405020304" pitchFamily="18" charset="0"/>
              </a:rPr>
              <a:t>Central location </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For configuring typed Http clients (aka. Service Agents) or named Http clients</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For logging</a:t>
            </a:r>
          </a:p>
          <a:p>
            <a:pPr defTabSz="914192">
              <a:spcBef>
                <a:spcPts val="2400"/>
              </a:spcBef>
              <a:defRPr/>
            </a:pPr>
            <a:r>
              <a:rPr lang="en-US" sz="2000" dirty="0">
                <a:gradFill>
                  <a:gsLst>
                    <a:gs pos="0">
                      <a:schemeClr val="bg1"/>
                    </a:gs>
                    <a:gs pos="100000">
                      <a:schemeClr val="bg1"/>
                    </a:gs>
                  </a:gsLst>
                  <a:lin ang="5400000" scaled="0"/>
                </a:gradFill>
                <a:cs typeface="Times New Roman" panose="02020603050405020304" pitchFamily="18" charset="0"/>
              </a:rPr>
              <a:t>Delegating handlers in HttpClient such as:</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Resilient Http policies (Polly)</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Auth token propagation</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Validations, etc.</a:t>
            </a:r>
          </a:p>
          <a:p>
            <a:pPr defTabSz="914192">
              <a:spcBef>
                <a:spcPts val="2400"/>
              </a:spcBef>
              <a:defRPr/>
            </a:pPr>
            <a:r>
              <a:rPr lang="en-US" sz="2000" dirty="0">
                <a:gradFill>
                  <a:gsLst>
                    <a:gs pos="0">
                      <a:schemeClr val="bg1"/>
                    </a:gs>
                    <a:gs pos="100000">
                      <a:schemeClr val="bg1"/>
                    </a:gs>
                  </a:gsLst>
                  <a:lin ang="5400000" scaled="0"/>
                </a:gradFill>
                <a:cs typeface="Times New Roman" panose="02020603050405020304" pitchFamily="18" charset="0"/>
              </a:rPr>
              <a:t>HttpClient lifetimes</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Manage lifetime of HttpMessageHandler instances properly (Pool of handlers)</a:t>
            </a:r>
          </a:p>
        </p:txBody>
      </p:sp>
      <p:grpSp>
        <p:nvGrpSpPr>
          <p:cNvPr id="94" name="Group 93">
            <a:extLst>
              <a:ext uri="{FF2B5EF4-FFF2-40B4-BE49-F238E27FC236}">
                <a16:creationId xmlns:a16="http://schemas.microsoft.com/office/drawing/2014/main" id="{40808890-1245-45B4-A47C-9E76CE570D11}"/>
              </a:ext>
            </a:extLst>
          </p:cNvPr>
          <p:cNvGrpSpPr/>
          <p:nvPr/>
        </p:nvGrpSpPr>
        <p:grpSpPr>
          <a:xfrm>
            <a:off x="10782586" y="2888302"/>
            <a:ext cx="1175295" cy="815009"/>
            <a:chOff x="21707061" y="5632082"/>
            <a:chExt cx="2350589" cy="1630018"/>
          </a:xfrm>
        </p:grpSpPr>
        <p:sp>
          <p:nvSpPr>
            <p:cNvPr id="95" name="Cloud 94">
              <a:extLst>
                <a:ext uri="{FF2B5EF4-FFF2-40B4-BE49-F238E27FC236}">
                  <a16:creationId xmlns:a16="http://schemas.microsoft.com/office/drawing/2014/main" id="{DC7DE9C9-96EE-4554-9A2A-742DD83F84B3}"/>
                </a:ext>
              </a:extLst>
            </p:cNvPr>
            <p:cNvSpPr/>
            <p:nvPr/>
          </p:nvSpPr>
          <p:spPr>
            <a:xfrm>
              <a:off x="21707061" y="5632082"/>
              <a:ext cx="2350589" cy="1630018"/>
            </a:xfrm>
            <a:prstGeom prst="cloud">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96" name="Rectangle 95">
              <a:extLst>
                <a:ext uri="{FF2B5EF4-FFF2-40B4-BE49-F238E27FC236}">
                  <a16:creationId xmlns:a16="http://schemas.microsoft.com/office/drawing/2014/main" id="{03F02646-CF68-4F16-BA26-B082779DCCEA}"/>
                </a:ext>
              </a:extLst>
            </p:cNvPr>
            <p:cNvSpPr/>
            <p:nvPr/>
          </p:nvSpPr>
          <p:spPr>
            <a:xfrm>
              <a:off x="22135161" y="5830774"/>
              <a:ext cx="1597231" cy="900760"/>
            </a:xfrm>
            <a:prstGeom prst="rect">
              <a:avLst/>
            </a:prstGeom>
          </p:spPr>
          <p:txBody>
            <a:bodyPr wrap="none">
              <a:spAutoFit/>
            </a:bodyPr>
            <a:lstStyle/>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200" b="0" i="0" u="none" strike="noStrike" kern="0" cap="none" spc="0" normalizeH="0" baseline="0" noProof="0" dirty="0">
                  <a:ln>
                    <a:noFill/>
                  </a:ln>
                  <a:gradFill>
                    <a:gsLst>
                      <a:gs pos="0">
                        <a:schemeClr val="tx1"/>
                      </a:gs>
                      <a:gs pos="100000">
                        <a:schemeClr val="tx1"/>
                      </a:gs>
                    </a:gsLst>
                    <a:lin ang="5400000" scaled="0"/>
                  </a:gradFill>
                  <a:effectLst/>
                  <a:uLnTx/>
                  <a:uFillTx/>
                </a:rPr>
                <a:t>Http </a:t>
              </a:r>
            </a:p>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200" b="0" i="0" u="none" strike="noStrike" kern="0" cap="none" spc="0" normalizeH="0" baseline="0" noProof="0" dirty="0">
                  <a:ln>
                    <a:noFill/>
                  </a:ln>
                  <a:gradFill>
                    <a:gsLst>
                      <a:gs pos="0">
                        <a:schemeClr val="tx1"/>
                      </a:gs>
                      <a:gs pos="100000">
                        <a:schemeClr val="tx1"/>
                      </a:gs>
                    </a:gsLst>
                    <a:lin ang="5400000" scaled="0"/>
                  </a:gradFill>
                  <a:effectLst/>
                  <a:uLnTx/>
                  <a:uFillTx/>
                </a:rPr>
                <a:t>endpoint</a:t>
              </a:r>
            </a:p>
          </p:txBody>
        </p:sp>
      </p:grpSp>
      <p:sp>
        <p:nvSpPr>
          <p:cNvPr id="97" name="Rectangle 96">
            <a:extLst>
              <a:ext uri="{FF2B5EF4-FFF2-40B4-BE49-F238E27FC236}">
                <a16:creationId xmlns:a16="http://schemas.microsoft.com/office/drawing/2014/main" id="{7789BC28-D965-41A1-9CA9-4147EF9CDF0A}"/>
              </a:ext>
            </a:extLst>
          </p:cNvPr>
          <p:cNvSpPr/>
          <p:nvPr/>
        </p:nvSpPr>
        <p:spPr>
          <a:xfrm>
            <a:off x="6535304" y="1366416"/>
            <a:ext cx="3982968" cy="4040485"/>
          </a:xfrm>
          <a:prstGeom prst="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98" name="Rectangle 97">
            <a:extLst>
              <a:ext uri="{FF2B5EF4-FFF2-40B4-BE49-F238E27FC236}">
                <a16:creationId xmlns:a16="http://schemas.microsoft.com/office/drawing/2014/main" id="{48DA7F9A-8647-4D6E-912E-C2C9467844E7}"/>
              </a:ext>
            </a:extLst>
          </p:cNvPr>
          <p:cNvSpPr/>
          <p:nvPr/>
        </p:nvSpPr>
        <p:spPr>
          <a:xfrm>
            <a:off x="9319138" y="2727415"/>
            <a:ext cx="1080655" cy="2560320"/>
          </a:xfrm>
          <a:prstGeom prst="rect">
            <a:avLst/>
          </a:prstGeom>
          <a:noFill/>
          <a:ln w="19050" cap="flat" cmpd="sng" algn="ctr">
            <a:solidFill>
              <a:srgbClr val="000000"/>
            </a:solidFill>
            <a:prstDash val="lgDash"/>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99" name="Rectangle 98">
            <a:extLst>
              <a:ext uri="{FF2B5EF4-FFF2-40B4-BE49-F238E27FC236}">
                <a16:creationId xmlns:a16="http://schemas.microsoft.com/office/drawing/2014/main" id="{23E40ED9-3FB3-435B-AF31-466DCCDA9549}"/>
              </a:ext>
            </a:extLst>
          </p:cNvPr>
          <p:cNvSpPr/>
          <p:nvPr/>
        </p:nvSpPr>
        <p:spPr>
          <a:xfrm>
            <a:off x="9552536" y="2714231"/>
            <a:ext cx="533864" cy="286232"/>
          </a:xfrm>
          <a:prstGeom prst="rect">
            <a:avLst/>
          </a:prstGeom>
        </p:spPr>
        <p:txBody>
          <a:bodyPr wrap="none">
            <a:spAutoFit/>
          </a:bodyPr>
          <a:lstStyle/>
          <a:p>
            <a:pPr defTabSz="466371">
              <a:lnSpc>
                <a:spcPct val="90000"/>
              </a:lnSpc>
              <a:spcAft>
                <a:spcPts val="170"/>
              </a:spcAft>
              <a:defRPr/>
            </a:pPr>
            <a:r>
              <a:rPr lang="en-US" sz="1400" dirty="0">
                <a:gradFill>
                  <a:gsLst>
                    <a:gs pos="0">
                      <a:schemeClr val="tx1"/>
                    </a:gs>
                    <a:gs pos="100000">
                      <a:schemeClr val="tx1"/>
                    </a:gs>
                  </a:gsLst>
                  <a:lin ang="5400000" scaled="0"/>
                </a:gradFill>
              </a:rPr>
              <a:t>Pool</a:t>
            </a:r>
          </a:p>
        </p:txBody>
      </p:sp>
      <p:sp>
        <p:nvSpPr>
          <p:cNvPr id="100" name="Rectangle 99">
            <a:extLst>
              <a:ext uri="{FF2B5EF4-FFF2-40B4-BE49-F238E27FC236}">
                <a16:creationId xmlns:a16="http://schemas.microsoft.com/office/drawing/2014/main" id="{769A5861-BA82-4FD2-8C95-A54F775CCD03}"/>
              </a:ext>
            </a:extLst>
          </p:cNvPr>
          <p:cNvSpPr/>
          <p:nvPr/>
        </p:nvSpPr>
        <p:spPr>
          <a:xfrm>
            <a:off x="9319138" y="2954701"/>
            <a:ext cx="1083951" cy="311880"/>
          </a:xfrm>
          <a:prstGeom prst="rect">
            <a:avLst/>
          </a:prstGeom>
        </p:spPr>
        <p:txBody>
          <a:bodyPr wrap="none">
            <a:spAutoFit/>
          </a:bodyPr>
          <a:lstStyle/>
          <a:p>
            <a:pPr defTabSz="466371">
              <a:lnSpc>
                <a:spcPct val="90000"/>
              </a:lnSpc>
              <a:spcAft>
                <a:spcPts val="170"/>
              </a:spcAft>
              <a:defRPr/>
            </a:pPr>
            <a:r>
              <a:rPr lang="en-US" sz="700" b="1" dirty="0">
                <a:gradFill>
                  <a:gsLst>
                    <a:gs pos="0">
                      <a:schemeClr val="tx1"/>
                    </a:gs>
                    <a:gs pos="100000">
                      <a:schemeClr val="tx1"/>
                    </a:gs>
                  </a:gsLst>
                  <a:lin ang="5400000" scaled="0"/>
                </a:gradFill>
              </a:rPr>
              <a:t>HttpMessageHandler</a:t>
            </a:r>
          </a:p>
          <a:p>
            <a:pPr defTabSz="466371">
              <a:lnSpc>
                <a:spcPct val="90000"/>
              </a:lnSpc>
              <a:spcAft>
                <a:spcPts val="170"/>
              </a:spcAft>
              <a:defRPr/>
            </a:pPr>
            <a:r>
              <a:rPr lang="en-US" sz="700" dirty="0">
                <a:gradFill>
                  <a:gsLst>
                    <a:gs pos="0">
                      <a:schemeClr val="tx1"/>
                    </a:gs>
                    <a:gs pos="100000">
                      <a:schemeClr val="tx1"/>
                    </a:gs>
                  </a:gsLst>
                  <a:lin ang="5400000" scaled="0"/>
                </a:gradFill>
              </a:rPr>
              <a:t>instances</a:t>
            </a:r>
          </a:p>
        </p:txBody>
      </p:sp>
      <p:sp>
        <p:nvSpPr>
          <p:cNvPr id="101" name="Rectangle 100">
            <a:extLst>
              <a:ext uri="{FF2B5EF4-FFF2-40B4-BE49-F238E27FC236}">
                <a16:creationId xmlns:a16="http://schemas.microsoft.com/office/drawing/2014/main" id="{66FFC52E-C38F-49BB-A3B3-569C1456F7E2}"/>
              </a:ext>
            </a:extLst>
          </p:cNvPr>
          <p:cNvSpPr/>
          <p:nvPr/>
        </p:nvSpPr>
        <p:spPr>
          <a:xfrm>
            <a:off x="10001832" y="3151367"/>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2" name="Rectangle 101">
            <a:extLst>
              <a:ext uri="{FF2B5EF4-FFF2-40B4-BE49-F238E27FC236}">
                <a16:creationId xmlns:a16="http://schemas.microsoft.com/office/drawing/2014/main" id="{A68B5C78-B9F6-4F58-B70E-05111D5090DC}"/>
              </a:ext>
            </a:extLst>
          </p:cNvPr>
          <p:cNvSpPr/>
          <p:nvPr/>
        </p:nvSpPr>
        <p:spPr>
          <a:xfrm>
            <a:off x="9878001" y="3723110"/>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3" name="Rectangle 102">
            <a:extLst>
              <a:ext uri="{FF2B5EF4-FFF2-40B4-BE49-F238E27FC236}">
                <a16:creationId xmlns:a16="http://schemas.microsoft.com/office/drawing/2014/main" id="{BD71A7DC-FBFF-4D85-B61F-4FE02E3555DD}"/>
              </a:ext>
            </a:extLst>
          </p:cNvPr>
          <p:cNvSpPr/>
          <p:nvPr/>
        </p:nvSpPr>
        <p:spPr>
          <a:xfrm>
            <a:off x="10018675" y="4130199"/>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4" name="Rectangle 103">
            <a:extLst>
              <a:ext uri="{FF2B5EF4-FFF2-40B4-BE49-F238E27FC236}">
                <a16:creationId xmlns:a16="http://schemas.microsoft.com/office/drawing/2014/main" id="{7CCE77FD-1CDB-4301-BC16-3781E6BB1DBB}"/>
              </a:ext>
            </a:extLst>
          </p:cNvPr>
          <p:cNvSpPr/>
          <p:nvPr/>
        </p:nvSpPr>
        <p:spPr>
          <a:xfrm>
            <a:off x="9471101" y="3494993"/>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5" name="Rectangle 104">
            <a:extLst>
              <a:ext uri="{FF2B5EF4-FFF2-40B4-BE49-F238E27FC236}">
                <a16:creationId xmlns:a16="http://schemas.microsoft.com/office/drawing/2014/main" id="{F79ABB54-8D2C-4B96-9E18-FE385404F3F6}"/>
              </a:ext>
            </a:extLst>
          </p:cNvPr>
          <p:cNvSpPr/>
          <p:nvPr/>
        </p:nvSpPr>
        <p:spPr>
          <a:xfrm>
            <a:off x="9514116" y="4130199"/>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6" name="Rectangle 105">
            <a:extLst>
              <a:ext uri="{FF2B5EF4-FFF2-40B4-BE49-F238E27FC236}">
                <a16:creationId xmlns:a16="http://schemas.microsoft.com/office/drawing/2014/main" id="{C4178E9A-6C80-41C8-AA7E-A6AD65CF94D3}"/>
              </a:ext>
            </a:extLst>
          </p:cNvPr>
          <p:cNvSpPr/>
          <p:nvPr/>
        </p:nvSpPr>
        <p:spPr>
          <a:xfrm>
            <a:off x="9587055" y="4567299"/>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7" name="Rectangle 106">
            <a:extLst>
              <a:ext uri="{FF2B5EF4-FFF2-40B4-BE49-F238E27FC236}">
                <a16:creationId xmlns:a16="http://schemas.microsoft.com/office/drawing/2014/main" id="{2F2FE5EA-BD1D-4685-A1CD-C96D96FF926E}"/>
              </a:ext>
            </a:extLst>
          </p:cNvPr>
          <p:cNvSpPr/>
          <p:nvPr/>
        </p:nvSpPr>
        <p:spPr>
          <a:xfrm>
            <a:off x="10023473" y="4684882"/>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grpSp>
        <p:nvGrpSpPr>
          <p:cNvPr id="108" name="Group 107">
            <a:extLst>
              <a:ext uri="{FF2B5EF4-FFF2-40B4-BE49-F238E27FC236}">
                <a16:creationId xmlns:a16="http://schemas.microsoft.com/office/drawing/2014/main" id="{5A150274-4CA3-40D0-B8E7-15B5324E7BBC}"/>
              </a:ext>
            </a:extLst>
          </p:cNvPr>
          <p:cNvGrpSpPr/>
          <p:nvPr/>
        </p:nvGrpSpPr>
        <p:grpSpPr>
          <a:xfrm>
            <a:off x="7550945" y="1893230"/>
            <a:ext cx="1829984" cy="564001"/>
            <a:chOff x="15117369" y="3352516"/>
            <a:chExt cx="3659968" cy="1128001"/>
          </a:xfrm>
        </p:grpSpPr>
        <p:sp>
          <p:nvSpPr>
            <p:cNvPr id="109" name="Rectangle 108">
              <a:extLst>
                <a:ext uri="{FF2B5EF4-FFF2-40B4-BE49-F238E27FC236}">
                  <a16:creationId xmlns:a16="http://schemas.microsoft.com/office/drawing/2014/main" id="{4BA1420B-C807-4587-ADD9-628F88195966}"/>
                </a:ext>
              </a:extLst>
            </p:cNvPr>
            <p:cNvSpPr/>
            <p:nvPr/>
          </p:nvSpPr>
          <p:spPr>
            <a:xfrm>
              <a:off x="15117369" y="3352516"/>
              <a:ext cx="3659968" cy="1128001"/>
            </a:xfrm>
            <a:prstGeom prst="rect">
              <a:avLst/>
            </a:prstGeom>
            <a:solidFill>
              <a:srgbClr val="BCCCEA"/>
            </a:solidFill>
            <a:ln w="12700" cap="flat" cmpd="sng" algn="ctr">
              <a:solidFill>
                <a:srgbClr val="000000"/>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mn-ea"/>
                <a:cs typeface="+mn-cs"/>
              </a:endParaRPr>
            </a:p>
          </p:txBody>
        </p:sp>
        <p:sp>
          <p:nvSpPr>
            <p:cNvPr id="110" name="Rectangle 109">
              <a:extLst>
                <a:ext uri="{FF2B5EF4-FFF2-40B4-BE49-F238E27FC236}">
                  <a16:creationId xmlns:a16="http://schemas.microsoft.com/office/drawing/2014/main" id="{98EBC1A8-228B-42F0-8943-EEE40676673B}"/>
                </a:ext>
              </a:extLst>
            </p:cNvPr>
            <p:cNvSpPr/>
            <p:nvPr/>
          </p:nvSpPr>
          <p:spPr>
            <a:xfrm>
              <a:off x="15172573" y="3588356"/>
              <a:ext cx="3241914" cy="615553"/>
            </a:xfrm>
            <a:prstGeom prst="rect">
              <a:avLst/>
            </a:prstGeom>
          </p:spPr>
          <p:txBody>
            <a:bodyPr wrap="none">
              <a:spAutoFit/>
            </a:bodyPr>
            <a:lstStyle/>
            <a:p>
              <a:pPr marL="0" marR="0" lvl="0" indent="0" defTabSz="91434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rPr>
                <a:t>IHttpClientFactory</a:t>
              </a:r>
            </a:p>
          </p:txBody>
        </p:sp>
      </p:grpSp>
      <p:sp>
        <p:nvSpPr>
          <p:cNvPr id="111" name="Rectangle 110">
            <a:extLst>
              <a:ext uri="{FF2B5EF4-FFF2-40B4-BE49-F238E27FC236}">
                <a16:creationId xmlns:a16="http://schemas.microsoft.com/office/drawing/2014/main" id="{A5CA9AE3-5DDC-4793-8E97-6B33A10ACC8B}"/>
              </a:ext>
            </a:extLst>
          </p:cNvPr>
          <p:cNvSpPr/>
          <p:nvPr/>
        </p:nvSpPr>
        <p:spPr>
          <a:xfrm>
            <a:off x="7550945" y="2727415"/>
            <a:ext cx="1559542" cy="2560320"/>
          </a:xfrm>
          <a:prstGeom prst="rect">
            <a:avLst/>
          </a:prstGeom>
          <a:solidFill>
            <a:srgbClr val="BCCCEA"/>
          </a:solidFill>
          <a:ln w="12700" cap="flat" cmpd="sng" algn="ctr">
            <a:solidFill>
              <a:srgbClr val="000000"/>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mn-ea"/>
              <a:cs typeface="+mn-cs"/>
            </a:endParaRPr>
          </a:p>
        </p:txBody>
      </p:sp>
      <p:sp>
        <p:nvSpPr>
          <p:cNvPr id="112" name="Rectangle 111">
            <a:extLst>
              <a:ext uri="{FF2B5EF4-FFF2-40B4-BE49-F238E27FC236}">
                <a16:creationId xmlns:a16="http://schemas.microsoft.com/office/drawing/2014/main" id="{BC224093-4AB5-495A-880F-F67E087E1305}"/>
              </a:ext>
            </a:extLst>
          </p:cNvPr>
          <p:cNvSpPr/>
          <p:nvPr/>
        </p:nvSpPr>
        <p:spPr>
          <a:xfrm>
            <a:off x="7803296" y="2746774"/>
            <a:ext cx="1054841" cy="276999"/>
          </a:xfrm>
          <a:prstGeom prst="rect">
            <a:avLst/>
          </a:prstGeom>
        </p:spPr>
        <p:txBody>
          <a:bodyPr wrap="none">
            <a:spAutoFit/>
          </a:bodyPr>
          <a:lstStyle/>
          <a:p>
            <a:pPr algn="ctr" defTabSz="914343"/>
            <a:r>
              <a:rPr lang="en-US" sz="1200" dirty="0">
                <a:gradFill>
                  <a:gsLst>
                    <a:gs pos="0">
                      <a:schemeClr val="tx1"/>
                    </a:gs>
                    <a:gs pos="100000">
                      <a:schemeClr val="tx1"/>
                    </a:gs>
                  </a:gsLst>
                  <a:lin ang="5400000" scaled="0"/>
                </a:gradFill>
              </a:rPr>
              <a:t>ClientService</a:t>
            </a:r>
          </a:p>
        </p:txBody>
      </p:sp>
      <p:grpSp>
        <p:nvGrpSpPr>
          <p:cNvPr id="113" name="Group 112">
            <a:extLst>
              <a:ext uri="{FF2B5EF4-FFF2-40B4-BE49-F238E27FC236}">
                <a16:creationId xmlns:a16="http://schemas.microsoft.com/office/drawing/2014/main" id="{8CD5A1E5-3612-458F-AC42-05D2EA0E834F}"/>
              </a:ext>
            </a:extLst>
          </p:cNvPr>
          <p:cNvGrpSpPr/>
          <p:nvPr/>
        </p:nvGrpSpPr>
        <p:grpSpPr>
          <a:xfrm>
            <a:off x="8982817" y="3295807"/>
            <a:ext cx="1803415" cy="115267"/>
            <a:chOff x="17964840" y="6591613"/>
            <a:chExt cx="3606829" cy="230534"/>
          </a:xfrm>
        </p:grpSpPr>
        <p:cxnSp>
          <p:nvCxnSpPr>
            <p:cNvPr id="114" name="Straight Arrow Connector 113">
              <a:extLst>
                <a:ext uri="{FF2B5EF4-FFF2-40B4-BE49-F238E27FC236}">
                  <a16:creationId xmlns:a16="http://schemas.microsoft.com/office/drawing/2014/main" id="{8FBD7DC3-A7F7-4F12-9C53-26946628F6D5}"/>
                </a:ext>
              </a:extLst>
            </p:cNvPr>
            <p:cNvCxnSpPr>
              <a:cxnSpLocks/>
              <a:endCxn id="101" idx="1"/>
            </p:cNvCxnSpPr>
            <p:nvPr/>
          </p:nvCxnSpPr>
          <p:spPr>
            <a:xfrm flipV="1">
              <a:off x="17964840" y="6594667"/>
              <a:ext cx="2038030" cy="227480"/>
            </a:xfrm>
            <a:prstGeom prst="straightConnector1">
              <a:avLst/>
            </a:prstGeom>
            <a:noFill/>
            <a:ln w="15875" cap="flat" cmpd="sng" algn="ctr">
              <a:solidFill>
                <a:srgbClr val="000000"/>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7EDE9805-DF9A-4574-AB35-F55D4DE2B359}"/>
                </a:ext>
              </a:extLst>
            </p:cNvPr>
            <p:cNvCxnSpPr>
              <a:cxnSpLocks/>
              <a:stCxn id="101" idx="3"/>
              <a:endCxn id="95" idx="2"/>
            </p:cNvCxnSpPr>
            <p:nvPr/>
          </p:nvCxnSpPr>
          <p:spPr>
            <a:xfrm flipV="1">
              <a:off x="20584761" y="6591613"/>
              <a:ext cx="986908" cy="3054"/>
            </a:xfrm>
            <a:prstGeom prst="straightConnector1">
              <a:avLst/>
            </a:prstGeom>
            <a:noFill/>
            <a:ln w="15875" cap="flat" cmpd="sng" algn="ctr">
              <a:solidFill>
                <a:srgbClr val="000000"/>
              </a:solidFill>
              <a:prstDash val="solid"/>
              <a:miter lim="800000"/>
              <a:tailEnd type="triangle"/>
            </a:ln>
            <a:effectLst/>
          </p:spPr>
        </p:cxnSp>
      </p:grpSp>
      <p:sp>
        <p:nvSpPr>
          <p:cNvPr id="116" name="Rectangle 115">
            <a:extLst>
              <a:ext uri="{FF2B5EF4-FFF2-40B4-BE49-F238E27FC236}">
                <a16:creationId xmlns:a16="http://schemas.microsoft.com/office/drawing/2014/main" id="{5189EB00-8A73-4B65-BCC5-2F21D7F46489}"/>
              </a:ext>
            </a:extLst>
          </p:cNvPr>
          <p:cNvSpPr/>
          <p:nvPr/>
        </p:nvSpPr>
        <p:spPr>
          <a:xfrm>
            <a:off x="6665058" y="1430470"/>
            <a:ext cx="2023311" cy="307777"/>
          </a:xfrm>
          <a:prstGeom prst="rect">
            <a:avLst/>
          </a:prstGeom>
        </p:spPr>
        <p:txBody>
          <a:bodyPr wrap="none">
            <a:spAutoFit/>
          </a:bodyPr>
          <a:lstStyle/>
          <a:p>
            <a:pPr defTabSz="914343"/>
            <a:r>
              <a:rPr lang="en-US" sz="1400" dirty="0">
                <a:gradFill>
                  <a:gsLst>
                    <a:gs pos="0">
                      <a:schemeClr val="tx1"/>
                    </a:gs>
                    <a:gs pos="100000">
                      <a:schemeClr val="tx1"/>
                    </a:gs>
                  </a:gsLst>
                  <a:lin ang="5400000" scaled="0"/>
                </a:gradFill>
                <a:cs typeface="Segoe UI" panose="020B0502040204020203" pitchFamily="34" charset="0"/>
              </a:rPr>
              <a:t>Client application/code</a:t>
            </a:r>
          </a:p>
        </p:txBody>
      </p:sp>
      <p:sp>
        <p:nvSpPr>
          <p:cNvPr id="117" name="Rectangle 116">
            <a:extLst>
              <a:ext uri="{FF2B5EF4-FFF2-40B4-BE49-F238E27FC236}">
                <a16:creationId xmlns:a16="http://schemas.microsoft.com/office/drawing/2014/main" id="{D86956EE-0FE1-40B7-A769-E623BB544111}"/>
              </a:ext>
            </a:extLst>
          </p:cNvPr>
          <p:cNvSpPr/>
          <p:nvPr/>
        </p:nvSpPr>
        <p:spPr>
          <a:xfrm>
            <a:off x="7688553" y="2959654"/>
            <a:ext cx="1284326" cy="246221"/>
          </a:xfrm>
          <a:prstGeom prst="rect">
            <a:avLst/>
          </a:prstGeom>
        </p:spPr>
        <p:txBody>
          <a:bodyPr wrap="none">
            <a:spAutoFit/>
          </a:bodyPr>
          <a:lstStyle/>
          <a:p>
            <a:pPr algn="ctr" defTabSz="914343"/>
            <a:r>
              <a:rPr lang="en-US" sz="1000" dirty="0">
                <a:gradFill>
                  <a:gsLst>
                    <a:gs pos="0">
                      <a:schemeClr val="tx1"/>
                    </a:gs>
                    <a:gs pos="100000">
                      <a:schemeClr val="tx1"/>
                    </a:gs>
                  </a:gsLst>
                  <a:lin ang="5400000" scaled="0"/>
                </a:gradFill>
                <a:cs typeface="Segoe UI Light" panose="020B0502040204020203" pitchFamily="34" charset="0"/>
              </a:rPr>
              <a:t>(i.e. CatalogService)</a:t>
            </a:r>
          </a:p>
        </p:txBody>
      </p:sp>
      <p:sp>
        <p:nvSpPr>
          <p:cNvPr id="118" name="Rectangle 117">
            <a:extLst>
              <a:ext uri="{FF2B5EF4-FFF2-40B4-BE49-F238E27FC236}">
                <a16:creationId xmlns:a16="http://schemas.microsoft.com/office/drawing/2014/main" id="{E64C32D8-C1CD-4B63-B2D3-9E5256A47996}"/>
              </a:ext>
            </a:extLst>
          </p:cNvPr>
          <p:cNvSpPr/>
          <p:nvPr/>
        </p:nvSpPr>
        <p:spPr>
          <a:xfrm>
            <a:off x="6570768" y="2725992"/>
            <a:ext cx="749330" cy="2560320"/>
          </a:xfrm>
          <a:prstGeom prst="rect">
            <a:avLst/>
          </a:prstGeom>
          <a:solidFill>
            <a:srgbClr val="BCCCEA"/>
          </a:solidFill>
          <a:ln w="12700" cap="flat" cmpd="sng" algn="ctr">
            <a:solidFill>
              <a:srgbClr val="000000"/>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mn-ea"/>
              <a:cs typeface="+mn-cs"/>
            </a:endParaRPr>
          </a:p>
        </p:txBody>
      </p:sp>
      <p:sp>
        <p:nvSpPr>
          <p:cNvPr id="119" name="Rectangle 118">
            <a:extLst>
              <a:ext uri="{FF2B5EF4-FFF2-40B4-BE49-F238E27FC236}">
                <a16:creationId xmlns:a16="http://schemas.microsoft.com/office/drawing/2014/main" id="{AAB4AB90-9F9D-4140-BD9A-39CFF596D336}"/>
              </a:ext>
            </a:extLst>
          </p:cNvPr>
          <p:cNvSpPr/>
          <p:nvPr/>
        </p:nvSpPr>
        <p:spPr>
          <a:xfrm rot="16200000">
            <a:off x="5706310" y="3852264"/>
            <a:ext cx="2498212" cy="307777"/>
          </a:xfrm>
          <a:prstGeom prst="rect">
            <a:avLst/>
          </a:prstGeom>
        </p:spPr>
        <p:txBody>
          <a:bodyPr wrap="square">
            <a:spAutoFit/>
          </a:bodyPr>
          <a:lstStyle/>
          <a:p>
            <a:pPr algn="ctr" defTabSz="914343"/>
            <a:r>
              <a:rPr lang="en-US" sz="1400" dirty="0">
                <a:gradFill>
                  <a:gsLst>
                    <a:gs pos="0">
                      <a:schemeClr val="tx1"/>
                    </a:gs>
                    <a:gs pos="100000">
                      <a:schemeClr val="tx1"/>
                    </a:gs>
                  </a:gsLst>
                  <a:lin ang="5400000" scaled="0"/>
                </a:gradFill>
              </a:rPr>
              <a:t>Controller or client code</a:t>
            </a:r>
            <a:endParaRPr lang="en-US" sz="1100" dirty="0">
              <a:gradFill>
                <a:gsLst>
                  <a:gs pos="0">
                    <a:schemeClr val="tx1"/>
                  </a:gs>
                  <a:gs pos="100000">
                    <a:schemeClr val="tx1"/>
                  </a:gs>
                </a:gsLst>
                <a:lin ang="5400000" scaled="0"/>
              </a:gradFill>
            </a:endParaRPr>
          </a:p>
        </p:txBody>
      </p:sp>
      <p:cxnSp>
        <p:nvCxnSpPr>
          <p:cNvPr id="120" name="Straight Arrow Connector 119">
            <a:extLst>
              <a:ext uri="{FF2B5EF4-FFF2-40B4-BE49-F238E27FC236}">
                <a16:creationId xmlns:a16="http://schemas.microsoft.com/office/drawing/2014/main" id="{3C88283F-22E0-4246-BA04-35245C5E115E}"/>
              </a:ext>
            </a:extLst>
          </p:cNvPr>
          <p:cNvCxnSpPr>
            <a:cxnSpLocks/>
          </p:cNvCxnSpPr>
          <p:nvPr/>
        </p:nvCxnSpPr>
        <p:spPr>
          <a:xfrm>
            <a:off x="7320098" y="2954701"/>
            <a:ext cx="230847" cy="4953"/>
          </a:xfrm>
          <a:prstGeom prst="straightConnector1">
            <a:avLst/>
          </a:prstGeom>
          <a:noFill/>
          <a:ln w="15875" cap="flat" cmpd="sng" algn="ctr">
            <a:solidFill>
              <a:srgbClr val="000000"/>
            </a:solidFill>
            <a:prstDash val="solid"/>
            <a:miter lim="800000"/>
            <a:tailEnd type="triangle"/>
          </a:ln>
          <a:effectLst/>
        </p:spPr>
      </p:cxnSp>
      <p:grpSp>
        <p:nvGrpSpPr>
          <p:cNvPr id="121" name="Group 120">
            <a:extLst>
              <a:ext uri="{FF2B5EF4-FFF2-40B4-BE49-F238E27FC236}">
                <a16:creationId xmlns:a16="http://schemas.microsoft.com/office/drawing/2014/main" id="{3ABC8D59-BEC8-4DAC-9027-74A20505D9F3}"/>
              </a:ext>
            </a:extLst>
          </p:cNvPr>
          <p:cNvGrpSpPr/>
          <p:nvPr/>
        </p:nvGrpSpPr>
        <p:grpSpPr>
          <a:xfrm>
            <a:off x="7678614" y="2457230"/>
            <a:ext cx="1304203" cy="2702803"/>
            <a:chOff x="15372708" y="4480517"/>
            <a:chExt cx="2608406" cy="5405605"/>
          </a:xfrm>
        </p:grpSpPr>
        <p:grpSp>
          <p:nvGrpSpPr>
            <p:cNvPr id="122" name="Group 121">
              <a:extLst>
                <a:ext uri="{FF2B5EF4-FFF2-40B4-BE49-F238E27FC236}">
                  <a16:creationId xmlns:a16="http://schemas.microsoft.com/office/drawing/2014/main" id="{A3D6BB99-AC67-40F0-95C2-2C833044FAFA}"/>
                </a:ext>
              </a:extLst>
            </p:cNvPr>
            <p:cNvGrpSpPr/>
            <p:nvPr/>
          </p:nvGrpSpPr>
          <p:grpSpPr>
            <a:xfrm>
              <a:off x="15372708" y="5954374"/>
              <a:ext cx="2608406" cy="3931748"/>
              <a:chOff x="15372708" y="5954374"/>
              <a:chExt cx="2608406" cy="3931748"/>
            </a:xfrm>
          </p:grpSpPr>
          <p:sp>
            <p:nvSpPr>
              <p:cNvPr id="131" name="Rectangle 130">
                <a:extLst>
                  <a:ext uri="{FF2B5EF4-FFF2-40B4-BE49-F238E27FC236}">
                    <a16:creationId xmlns:a16="http://schemas.microsoft.com/office/drawing/2014/main" id="{4A1FFCBC-DCD3-490B-94D4-EE2F7AA4EDF0}"/>
                  </a:ext>
                </a:extLst>
              </p:cNvPr>
              <p:cNvSpPr/>
              <p:nvPr/>
            </p:nvSpPr>
            <p:spPr>
              <a:xfrm>
                <a:off x="15372708" y="5954374"/>
                <a:ext cx="2608406" cy="3931748"/>
              </a:xfrm>
              <a:prstGeom prst="rect">
                <a:avLst/>
              </a:prstGeom>
              <a:solidFill>
                <a:srgbClr val="4472C4">
                  <a:alpha val="60000"/>
                </a:srgbClr>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32" name="Rectangle 131">
                <a:extLst>
                  <a:ext uri="{FF2B5EF4-FFF2-40B4-BE49-F238E27FC236}">
                    <a16:creationId xmlns:a16="http://schemas.microsoft.com/office/drawing/2014/main" id="{E84D10C3-4E47-4858-BD04-1E1F6468F895}"/>
                  </a:ext>
                </a:extLst>
              </p:cNvPr>
              <p:cNvSpPr/>
              <p:nvPr/>
            </p:nvSpPr>
            <p:spPr>
              <a:xfrm>
                <a:off x="15696386" y="6133410"/>
                <a:ext cx="1961050" cy="859210"/>
              </a:xfrm>
              <a:prstGeom prst="rect">
                <a:avLst/>
              </a:prstGeom>
            </p:spPr>
            <p:txBody>
              <a:bodyPr wrap="none">
                <a:spAutoFit/>
              </a:bodyPr>
              <a:lstStyle/>
              <a:p>
                <a:pPr marL="0" marR="0" lvl="0" indent="0" defTabSz="466371" eaLnBrk="1" fontAlgn="auto" latinLnBrk="0" hangingPunct="1">
                  <a:lnSpc>
                    <a:spcPct val="90000"/>
                  </a:lnSpc>
                  <a:spcBef>
                    <a:spcPts val="0"/>
                  </a:spcBef>
                  <a:spcAft>
                    <a:spcPts val="170"/>
                  </a:spcAft>
                  <a:buClrTx/>
                  <a:buSzTx/>
                  <a:buFontTx/>
                  <a:buNone/>
                  <a:tabLst/>
                  <a:defRPr/>
                </a:pPr>
                <a:r>
                  <a:rPr kumimoji="0" lang="en-US" sz="1200" b="1" i="0" u="none" strike="noStrike" kern="0" cap="none" spc="0" normalizeH="0" baseline="0" noProof="0" dirty="0">
                    <a:ln>
                      <a:noFill/>
                    </a:ln>
                    <a:gradFill>
                      <a:gsLst>
                        <a:gs pos="0">
                          <a:schemeClr val="bg1"/>
                        </a:gs>
                        <a:gs pos="100000">
                          <a:schemeClr val="bg1"/>
                        </a:gs>
                      </a:gsLst>
                      <a:lin ang="5400000" scaled="0"/>
                    </a:gradFill>
                    <a:effectLst/>
                    <a:uLnTx/>
                    <a:uFillTx/>
                  </a:rPr>
                  <a:t>HttpClient</a:t>
                </a:r>
              </a:p>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050" b="0" i="0" u="none" strike="noStrike" kern="0" cap="none" spc="0" normalizeH="0" baseline="0" noProof="0" dirty="0">
                    <a:ln>
                      <a:noFill/>
                    </a:ln>
                    <a:gradFill>
                      <a:gsLst>
                        <a:gs pos="0">
                          <a:schemeClr val="bg1"/>
                        </a:gs>
                        <a:gs pos="100000">
                          <a:schemeClr val="bg1"/>
                        </a:gs>
                      </a:gsLst>
                      <a:lin ang="5400000" scaled="0"/>
                    </a:gradFill>
                    <a:effectLst/>
                    <a:uLnTx/>
                    <a:uFillTx/>
                  </a:rPr>
                  <a:t>(Configured)</a:t>
                </a:r>
                <a:endParaRPr kumimoji="0" lang="en-US" sz="1200" b="0" i="0" u="none" strike="noStrike" kern="0" cap="none" spc="0" normalizeH="0" baseline="0" noProof="0" dirty="0">
                  <a:ln>
                    <a:noFill/>
                  </a:ln>
                  <a:gradFill>
                    <a:gsLst>
                      <a:gs pos="0">
                        <a:schemeClr val="bg1"/>
                      </a:gs>
                      <a:gs pos="100000">
                        <a:schemeClr val="bg1"/>
                      </a:gs>
                    </a:gsLst>
                    <a:lin ang="5400000" scaled="0"/>
                  </a:gradFill>
                  <a:effectLst/>
                  <a:uLnTx/>
                  <a:uFillTx/>
                </a:endParaRPr>
              </a:p>
            </p:txBody>
          </p:sp>
        </p:grpSp>
        <p:grpSp>
          <p:nvGrpSpPr>
            <p:cNvPr id="123" name="Group 122">
              <a:extLst>
                <a:ext uri="{FF2B5EF4-FFF2-40B4-BE49-F238E27FC236}">
                  <a16:creationId xmlns:a16="http://schemas.microsoft.com/office/drawing/2014/main" id="{1D8DDC57-8AED-423C-BA83-4F0642503718}"/>
                </a:ext>
              </a:extLst>
            </p:cNvPr>
            <p:cNvGrpSpPr/>
            <p:nvPr/>
          </p:nvGrpSpPr>
          <p:grpSpPr>
            <a:xfrm>
              <a:off x="15590325" y="7071812"/>
              <a:ext cx="2173167" cy="1338507"/>
              <a:chOff x="15590325" y="7071812"/>
              <a:chExt cx="2173167" cy="1338507"/>
            </a:xfrm>
          </p:grpSpPr>
          <p:sp>
            <p:nvSpPr>
              <p:cNvPr id="128" name="Rectangle 127">
                <a:extLst>
                  <a:ext uri="{FF2B5EF4-FFF2-40B4-BE49-F238E27FC236}">
                    <a16:creationId xmlns:a16="http://schemas.microsoft.com/office/drawing/2014/main" id="{2B88AE5B-ADF0-464D-B3B8-5E4DF5AF0FAF}"/>
                  </a:ext>
                </a:extLst>
              </p:cNvPr>
              <p:cNvSpPr/>
              <p:nvPr/>
            </p:nvSpPr>
            <p:spPr>
              <a:xfrm>
                <a:off x="15590325" y="7071812"/>
                <a:ext cx="2173167" cy="1338507"/>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pic>
            <p:nvPicPr>
              <p:cNvPr id="129" name="Picture 128" descr="The Polly Project">
                <a:extLst>
                  <a:ext uri="{FF2B5EF4-FFF2-40B4-BE49-F238E27FC236}">
                    <a16:creationId xmlns:a16="http://schemas.microsoft.com/office/drawing/2014/main" id="{158F1F1F-873B-48A7-8247-DA78FEC3B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1262" y="7557557"/>
                <a:ext cx="721128" cy="721128"/>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C8DE2D7E-0B4E-4C7B-A47D-8E632832A2DE}"/>
                  </a:ext>
                </a:extLst>
              </p:cNvPr>
              <p:cNvSpPr/>
              <p:nvPr/>
            </p:nvSpPr>
            <p:spPr>
              <a:xfrm>
                <a:off x="15948825" y="7120580"/>
                <a:ext cx="1456167" cy="517064"/>
              </a:xfrm>
              <a:prstGeom prst="rect">
                <a:avLst/>
              </a:prstGeom>
            </p:spPr>
            <p:txBody>
              <a:bodyPr wrap="none">
                <a:spAutoFit/>
              </a:bodyPr>
              <a:lstStyle/>
              <a:p>
                <a:pPr marL="0" marR="0" lvl="0" indent="0" defTabSz="466371" eaLnBrk="1" fontAlgn="auto" latinLnBrk="0" hangingPunct="1">
                  <a:lnSpc>
                    <a:spcPct val="90000"/>
                  </a:lnSpc>
                  <a:spcBef>
                    <a:spcPts val="0"/>
                  </a:spcBef>
                  <a:spcAft>
                    <a:spcPts val="170"/>
                  </a:spcAft>
                  <a:buClrTx/>
                  <a:buSzTx/>
                  <a:buFontTx/>
                  <a:buNone/>
                  <a:tabLst/>
                  <a:defRPr/>
                </a:pPr>
                <a:r>
                  <a:rPr kumimoji="0" lang="en-US" sz="1200" b="1" i="0" u="none" strike="noStrike" kern="0" cap="none" spc="0" normalizeH="0" baseline="0" noProof="0" dirty="0">
                    <a:ln>
                      <a:noFill/>
                    </a:ln>
                    <a:gradFill>
                      <a:gsLst>
                        <a:gs pos="0">
                          <a:schemeClr val="bg1"/>
                        </a:gs>
                        <a:gs pos="100000">
                          <a:schemeClr val="bg1"/>
                        </a:gs>
                      </a:gsLst>
                      <a:lin ang="5400000" scaled="0"/>
                    </a:gradFill>
                    <a:effectLst/>
                    <a:uLnTx/>
                    <a:uFillTx/>
                  </a:rPr>
                  <a:t>Policies</a:t>
                </a:r>
                <a:endParaRPr kumimoji="0" lang="en-US" sz="1200" b="0" i="0" u="none" strike="noStrike" kern="0" cap="none" spc="0" normalizeH="0" baseline="0" noProof="0" dirty="0">
                  <a:ln>
                    <a:noFill/>
                  </a:ln>
                  <a:gradFill>
                    <a:gsLst>
                      <a:gs pos="0">
                        <a:schemeClr val="bg1"/>
                      </a:gs>
                      <a:gs pos="100000">
                        <a:schemeClr val="bg1"/>
                      </a:gs>
                    </a:gsLst>
                    <a:lin ang="5400000" scaled="0"/>
                  </a:gradFill>
                  <a:effectLst/>
                  <a:uLnTx/>
                  <a:uFillTx/>
                </a:endParaRPr>
              </a:p>
            </p:txBody>
          </p:sp>
        </p:grpSp>
        <p:grpSp>
          <p:nvGrpSpPr>
            <p:cNvPr id="124" name="Group 123">
              <a:extLst>
                <a:ext uri="{FF2B5EF4-FFF2-40B4-BE49-F238E27FC236}">
                  <a16:creationId xmlns:a16="http://schemas.microsoft.com/office/drawing/2014/main" id="{C6C36C31-5BB7-40B0-82D9-F18CAD636EF1}"/>
                </a:ext>
              </a:extLst>
            </p:cNvPr>
            <p:cNvGrpSpPr/>
            <p:nvPr/>
          </p:nvGrpSpPr>
          <p:grpSpPr>
            <a:xfrm>
              <a:off x="15590325" y="8652434"/>
              <a:ext cx="2173167" cy="1002243"/>
              <a:chOff x="15590325" y="8652434"/>
              <a:chExt cx="2173167" cy="1002243"/>
            </a:xfrm>
          </p:grpSpPr>
          <p:sp>
            <p:nvSpPr>
              <p:cNvPr id="126" name="Rectangle 125">
                <a:extLst>
                  <a:ext uri="{FF2B5EF4-FFF2-40B4-BE49-F238E27FC236}">
                    <a16:creationId xmlns:a16="http://schemas.microsoft.com/office/drawing/2014/main" id="{731C37E9-ED3C-477B-A98C-C62C42252825}"/>
                  </a:ext>
                </a:extLst>
              </p:cNvPr>
              <p:cNvSpPr/>
              <p:nvPr/>
            </p:nvSpPr>
            <p:spPr>
              <a:xfrm>
                <a:off x="15590325" y="8652434"/>
                <a:ext cx="2173167" cy="100224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27" name="Rectangle 126">
                <a:extLst>
                  <a:ext uri="{FF2B5EF4-FFF2-40B4-BE49-F238E27FC236}">
                    <a16:creationId xmlns:a16="http://schemas.microsoft.com/office/drawing/2014/main" id="{6D842576-3D63-4968-9AB5-4E51C9322890}"/>
                  </a:ext>
                </a:extLst>
              </p:cNvPr>
              <p:cNvSpPr/>
              <p:nvPr/>
            </p:nvSpPr>
            <p:spPr>
              <a:xfrm>
                <a:off x="15766083" y="8730876"/>
                <a:ext cx="1821651" cy="845359"/>
              </a:xfrm>
              <a:prstGeom prst="rect">
                <a:avLst/>
              </a:prstGeom>
            </p:spPr>
            <p:txBody>
              <a:bodyPr wrap="none">
                <a:spAutoFit/>
              </a:bodyPr>
              <a:lstStyle/>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050" b="1" i="0" u="none" strike="noStrike" kern="0" cap="none" spc="0" normalizeH="0" baseline="0" noProof="0" dirty="0">
                    <a:ln>
                      <a:noFill/>
                    </a:ln>
                    <a:gradFill>
                      <a:gsLst>
                        <a:gs pos="0">
                          <a:schemeClr val="bg1"/>
                        </a:gs>
                        <a:gs pos="100000">
                          <a:schemeClr val="bg1"/>
                        </a:gs>
                      </a:gsLst>
                      <a:lin ang="5400000" scaled="0"/>
                    </a:gradFill>
                    <a:effectLst/>
                    <a:uLnTx/>
                    <a:uFillTx/>
                  </a:rPr>
                  <a:t>Delegating</a:t>
                </a:r>
              </a:p>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050" b="1" i="0" u="none" strike="noStrike" kern="0" cap="none" spc="0" normalizeH="0" baseline="0" noProof="0" dirty="0">
                    <a:ln>
                      <a:noFill/>
                    </a:ln>
                    <a:gradFill>
                      <a:gsLst>
                        <a:gs pos="0">
                          <a:schemeClr val="bg1"/>
                        </a:gs>
                        <a:gs pos="100000">
                          <a:schemeClr val="bg1"/>
                        </a:gs>
                      </a:gsLst>
                      <a:lin ang="5400000" scaled="0"/>
                    </a:gradFill>
                    <a:effectLst/>
                    <a:uLnTx/>
                    <a:uFillTx/>
                  </a:rPr>
                  <a:t>Handlers</a:t>
                </a:r>
                <a:endParaRPr kumimoji="0" lang="en-US" sz="1050" b="0" i="0" u="none" strike="noStrike" kern="0" cap="none" spc="0" normalizeH="0" baseline="0" noProof="0" dirty="0">
                  <a:ln>
                    <a:noFill/>
                  </a:ln>
                  <a:gradFill>
                    <a:gsLst>
                      <a:gs pos="0">
                        <a:schemeClr val="bg1"/>
                      </a:gs>
                      <a:gs pos="100000">
                        <a:schemeClr val="bg1"/>
                      </a:gs>
                    </a:gsLst>
                    <a:lin ang="5400000" scaled="0"/>
                  </a:gradFill>
                  <a:effectLst/>
                  <a:uLnTx/>
                  <a:uFillTx/>
                </a:endParaRPr>
              </a:p>
            </p:txBody>
          </p:sp>
        </p:grpSp>
        <p:sp>
          <p:nvSpPr>
            <p:cNvPr id="125" name="Arrow: Down 2058">
              <a:extLst>
                <a:ext uri="{FF2B5EF4-FFF2-40B4-BE49-F238E27FC236}">
                  <a16:creationId xmlns:a16="http://schemas.microsoft.com/office/drawing/2014/main" id="{57401FD7-48A8-4E73-9BE0-1C387AAB3FC7}"/>
                </a:ext>
              </a:extLst>
            </p:cNvPr>
            <p:cNvSpPr/>
            <p:nvPr/>
          </p:nvSpPr>
          <p:spPr>
            <a:xfrm>
              <a:off x="16400845" y="4480517"/>
              <a:ext cx="739999" cy="514000"/>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grpSp>
      <p:sp>
        <p:nvSpPr>
          <p:cNvPr id="133" name="Rectangle 132">
            <a:extLst>
              <a:ext uri="{FF2B5EF4-FFF2-40B4-BE49-F238E27FC236}">
                <a16:creationId xmlns:a16="http://schemas.microsoft.com/office/drawing/2014/main" id="{0621CC2F-DECD-432F-B395-059858230026}"/>
              </a:ext>
            </a:extLst>
          </p:cNvPr>
          <p:cNvSpPr/>
          <p:nvPr/>
        </p:nvSpPr>
        <p:spPr>
          <a:xfrm>
            <a:off x="6735393" y="2476589"/>
            <a:ext cx="1412566" cy="230832"/>
          </a:xfrm>
          <a:prstGeom prst="rect">
            <a:avLst/>
          </a:prstGeom>
        </p:spPr>
        <p:txBody>
          <a:bodyPr wrap="none">
            <a:spAutoFit/>
          </a:bodyPr>
          <a:lstStyle/>
          <a:p>
            <a:pPr defTabSz="466371">
              <a:lnSpc>
                <a:spcPct val="90000"/>
              </a:lnSpc>
              <a:spcAft>
                <a:spcPts val="170"/>
              </a:spcAft>
              <a:defRPr/>
            </a:pPr>
            <a:r>
              <a:rPr lang="en-US" sz="1000" dirty="0">
                <a:gradFill>
                  <a:gsLst>
                    <a:gs pos="0">
                      <a:schemeClr val="tx1"/>
                    </a:gs>
                    <a:gs pos="100000">
                      <a:schemeClr val="tx1"/>
                    </a:gs>
                  </a:gsLst>
                  <a:lin ang="5400000" scaled="0"/>
                </a:gradFill>
              </a:rPr>
              <a:t>Dependency Injection</a:t>
            </a:r>
          </a:p>
        </p:txBody>
      </p:sp>
      <p:sp>
        <p:nvSpPr>
          <p:cNvPr id="134" name="Rectangle 133">
            <a:extLst>
              <a:ext uri="{FF2B5EF4-FFF2-40B4-BE49-F238E27FC236}">
                <a16:creationId xmlns:a16="http://schemas.microsoft.com/office/drawing/2014/main" id="{D994B86B-F337-45D6-A32B-7AAAB90BDBC7}"/>
              </a:ext>
            </a:extLst>
          </p:cNvPr>
          <p:cNvSpPr/>
          <p:nvPr/>
        </p:nvSpPr>
        <p:spPr>
          <a:xfrm>
            <a:off x="6474014" y="443565"/>
            <a:ext cx="4945649" cy="338554"/>
          </a:xfrm>
          <a:prstGeom prst="rect">
            <a:avLst/>
          </a:prstGeom>
        </p:spPr>
        <p:txBody>
          <a:bodyPr wrap="none">
            <a:spAutoFit/>
          </a:bodyPr>
          <a:lstStyle/>
          <a:p>
            <a:pPr defTabSz="914343"/>
            <a:r>
              <a:rPr lang="en-US" sz="1600" dirty="0">
                <a:gradFill>
                  <a:gsLst>
                    <a:gs pos="0">
                      <a:schemeClr val="tx1"/>
                    </a:gs>
                    <a:gs pos="100000">
                      <a:schemeClr val="tx1"/>
                    </a:gs>
                  </a:gsLst>
                  <a:lin ang="5400000" scaled="0"/>
                </a:gradFill>
                <a:cs typeface="Segoe UI Light" panose="020B0502040204020203" pitchFamily="34" charset="0"/>
              </a:rPr>
              <a:t>Use case: Using HttpClient factory with Typed Clients</a:t>
            </a:r>
          </a:p>
        </p:txBody>
      </p:sp>
    </p:spTree>
    <p:extLst>
      <p:ext uri="{BB962C8B-B14F-4D97-AF65-F5344CB8AC3E}">
        <p14:creationId xmlns:p14="http://schemas.microsoft.com/office/powerpoint/2010/main" val="172589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up)">
                                      <p:cBhvr>
                                        <p:cTn id="7" dur="500"/>
                                        <p:tgtEl>
                                          <p:spTgt spid="1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down)">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64DCCE7-2A06-4D9C-9C30-729EB507E1FD}"/>
              </a:ext>
            </a:extLst>
          </p:cNvPr>
          <p:cNvSpPr>
            <a:spLocks noGrp="1"/>
          </p:cNvSpPr>
          <p:nvPr>
            <p:ph type="title"/>
          </p:nvPr>
        </p:nvSpPr>
        <p:spPr>
          <a:xfrm>
            <a:off x="742696" y="1758143"/>
            <a:ext cx="6400800" cy="498598"/>
          </a:xfrm>
        </p:spPr>
        <p:txBody>
          <a:bodyPr/>
          <a:lstStyle/>
          <a:p>
            <a:r>
              <a:rPr lang="en-US" dirty="0"/>
              <a:t>Demo 2 </a:t>
            </a:r>
          </a:p>
        </p:txBody>
      </p:sp>
      <p:sp>
        <p:nvSpPr>
          <p:cNvPr id="3" name="Text Placeholder 2">
            <a:extLst>
              <a:ext uri="{FF2B5EF4-FFF2-40B4-BE49-F238E27FC236}">
                <a16:creationId xmlns:a16="http://schemas.microsoft.com/office/drawing/2014/main" id="{A799D4FC-FB6B-4FBF-A302-5554A1A16BAB}"/>
              </a:ext>
            </a:extLst>
          </p:cNvPr>
          <p:cNvSpPr>
            <a:spLocks noGrp="1"/>
          </p:cNvSpPr>
          <p:nvPr>
            <p:ph type="body" sz="quarter" idx="12"/>
          </p:nvPr>
        </p:nvSpPr>
        <p:spPr>
          <a:xfrm>
            <a:off x="742696" y="2702239"/>
            <a:ext cx="5510784" cy="923330"/>
          </a:xfrm>
        </p:spPr>
        <p:txBody>
          <a:bodyPr/>
          <a:lstStyle/>
          <a:p>
            <a:pPr marL="234950" indent="-234950">
              <a:spcBef>
                <a:spcPts val="480"/>
              </a:spcBef>
              <a:buFont typeface="Arial" panose="020B0604020202020204" pitchFamily="34" charset="0"/>
              <a:buChar char="•"/>
            </a:pPr>
            <a:r>
              <a:rPr lang="en-US"/>
              <a:t>Resilient </a:t>
            </a:r>
            <a:r>
              <a:rPr lang="en-US" dirty="0"/>
              <a:t>Http calls with HttpClientFactory and Polly policies with Retries with Exponential </a:t>
            </a:r>
            <a:r>
              <a:rPr lang="en-US" dirty="0" err="1"/>
              <a:t>Backoff</a:t>
            </a:r>
            <a:r>
              <a:rPr lang="en-US" dirty="0"/>
              <a:t> and Circuit Breaker</a:t>
            </a:r>
          </a:p>
        </p:txBody>
      </p:sp>
      <p:sp>
        <p:nvSpPr>
          <p:cNvPr id="6" name="Rectangle 5">
            <a:extLst>
              <a:ext uri="{FF2B5EF4-FFF2-40B4-BE49-F238E27FC236}">
                <a16:creationId xmlns:a16="http://schemas.microsoft.com/office/drawing/2014/main" id="{2EE78181-3683-455E-AAF7-791C767049A3}"/>
              </a:ext>
            </a:extLst>
          </p:cNvPr>
          <p:cNvSpPr/>
          <p:nvPr/>
        </p:nvSpPr>
        <p:spPr>
          <a:xfrm>
            <a:off x="11757266" y="0"/>
            <a:ext cx="434734" cy="363946"/>
          </a:xfrm>
          <a:prstGeom prst="rect">
            <a:avLst/>
          </a:prstGeom>
        </p:spPr>
        <p:txBody>
          <a:bodyPr wrap="none">
            <a:spAutoFit/>
          </a:bodyPr>
          <a:lstStyle/>
          <a:p>
            <a:pPr>
              <a:defRPr/>
            </a:pPr>
            <a:r>
              <a:rPr lang="en-US" dirty="0">
                <a:gradFill>
                  <a:gsLst>
                    <a:gs pos="0">
                      <a:schemeClr val="tx1"/>
                    </a:gs>
                    <a:gs pos="100000">
                      <a:schemeClr val="tx1"/>
                    </a:gs>
                  </a:gsLst>
                  <a:lin ang="5400000" scaled="0"/>
                </a:gradFill>
                <a:latin typeface="Segoe UI Semilight"/>
              </a:rPr>
              <a:t>(2)</a:t>
            </a:r>
          </a:p>
        </p:txBody>
      </p:sp>
      <p:sp>
        <p:nvSpPr>
          <p:cNvPr id="5" name="Rectangle 4">
            <a:extLst>
              <a:ext uri="{FF2B5EF4-FFF2-40B4-BE49-F238E27FC236}">
                <a16:creationId xmlns:a16="http://schemas.microsoft.com/office/drawing/2014/main" id="{8847EFFB-5D47-4602-BCEC-F8AD7982ADDD}"/>
              </a:ext>
            </a:extLst>
          </p:cNvPr>
          <p:cNvSpPr/>
          <p:nvPr/>
        </p:nvSpPr>
        <p:spPr>
          <a:xfrm>
            <a:off x="436880" y="5171328"/>
            <a:ext cx="8564880" cy="1128001"/>
          </a:xfrm>
          <a:prstGeom prst="rect">
            <a:avLst/>
          </a:prstGeom>
        </p:spPr>
        <p:txBody>
          <a:bodyPr wrap="square">
            <a:spAutoFit/>
          </a:bodyPr>
          <a:lstStyle/>
          <a:p>
            <a:r>
              <a:rPr lang="en-US" sz="1600" dirty="0">
                <a:hlinkClick r:id="rId3"/>
              </a:rPr>
              <a:t>https://docs.microsoft.com/en-us/dotnet/standard/microservices-architecture/implement-resilient-applications/use-httpclientfactory-to-implement-resilient-http-requests</a:t>
            </a:r>
            <a:r>
              <a:rPr lang="en-US" sz="1600" dirty="0"/>
              <a:t> </a:t>
            </a:r>
          </a:p>
          <a:p>
            <a:endParaRPr lang="en-US" dirty="0"/>
          </a:p>
          <a:p>
            <a:r>
              <a:rPr lang="en-US" dirty="0"/>
              <a:t>Also in </a:t>
            </a:r>
            <a:r>
              <a:rPr lang="en-US" b="1" dirty="0"/>
              <a:t>.PDF eBook</a:t>
            </a:r>
            <a:r>
              <a:rPr lang="en-US" dirty="0"/>
              <a:t>: </a:t>
            </a:r>
            <a:r>
              <a:rPr lang="en-US" dirty="0">
                <a:hlinkClick r:id="rId4"/>
              </a:rPr>
              <a:t>https://aka.ms/microservicesebook</a:t>
            </a:r>
            <a:r>
              <a:rPr lang="en-US" dirty="0"/>
              <a:t> </a:t>
            </a:r>
          </a:p>
        </p:txBody>
      </p:sp>
      <p:sp>
        <p:nvSpPr>
          <p:cNvPr id="7" name="Text Placeholder 5">
            <a:extLst>
              <a:ext uri="{FF2B5EF4-FFF2-40B4-BE49-F238E27FC236}">
                <a16:creationId xmlns:a16="http://schemas.microsoft.com/office/drawing/2014/main" id="{149F04D8-A071-4FFA-A507-E5D8733CF1EE}"/>
              </a:ext>
            </a:extLst>
          </p:cNvPr>
          <p:cNvSpPr txBox="1">
            <a:spLocks/>
          </p:cNvSpPr>
          <p:nvPr/>
        </p:nvSpPr>
        <p:spPr>
          <a:xfrm>
            <a:off x="534416" y="4480239"/>
            <a:ext cx="7451344" cy="61555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Guide section:</a:t>
            </a:r>
          </a:p>
          <a:p>
            <a:r>
              <a:rPr lang="en-US" b="1" dirty="0"/>
              <a:t>Use HttpClientFactory to implement resilient HTTP requests</a:t>
            </a:r>
          </a:p>
        </p:txBody>
      </p:sp>
    </p:spTree>
    <p:extLst>
      <p:ext uri="{BB962C8B-B14F-4D97-AF65-F5344CB8AC3E}">
        <p14:creationId xmlns:p14="http://schemas.microsoft.com/office/powerpoint/2010/main" val="360861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API-Gateways</a:t>
            </a:r>
            <a:br>
              <a:rPr lang="en-US"/>
            </a:br>
            <a:r>
              <a:rPr lang="en-US"/>
              <a:t>with Ocelot</a:t>
            </a:r>
            <a:endParaRPr lang="en-US" dirty="0"/>
          </a:p>
        </p:txBody>
      </p:sp>
    </p:spTree>
    <p:extLst>
      <p:ext uri="{BB962C8B-B14F-4D97-AF65-F5344CB8AC3E}">
        <p14:creationId xmlns:p14="http://schemas.microsoft.com/office/powerpoint/2010/main" val="264920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C930-438F-42A8-93C9-C3DC9B5F9B5B}"/>
              </a:ext>
            </a:extLst>
          </p:cNvPr>
          <p:cNvSpPr>
            <a:spLocks noGrp="1"/>
          </p:cNvSpPr>
          <p:nvPr>
            <p:ph type="title" idx="4294967295"/>
          </p:nvPr>
        </p:nvSpPr>
        <p:spPr>
          <a:xfrm>
            <a:off x="586581" y="452588"/>
            <a:ext cx="11018838" cy="552450"/>
          </a:xfrm>
        </p:spPr>
        <p:txBody>
          <a:bodyPr>
            <a:normAutofit fontScale="90000"/>
          </a:bodyPr>
          <a:lstStyle/>
          <a:p>
            <a:r>
              <a:rPr lang="en-US" dirty="0"/>
              <a:t>Direct communication vs the API Gateway pattern</a:t>
            </a:r>
          </a:p>
        </p:txBody>
      </p:sp>
      <p:pic>
        <p:nvPicPr>
          <p:cNvPr id="3" name="Picture 2">
            <a:extLst>
              <a:ext uri="{FF2B5EF4-FFF2-40B4-BE49-F238E27FC236}">
                <a16:creationId xmlns:a16="http://schemas.microsoft.com/office/drawing/2014/main" id="{E8AC7DA0-8B3C-467F-BE29-F26838668E51}"/>
              </a:ext>
            </a:extLst>
          </p:cNvPr>
          <p:cNvPicPr>
            <a:picLocks noChangeAspect="1"/>
          </p:cNvPicPr>
          <p:nvPr/>
        </p:nvPicPr>
        <p:blipFill>
          <a:blip r:embed="rId3"/>
          <a:stretch>
            <a:fillRect/>
          </a:stretch>
        </p:blipFill>
        <p:spPr>
          <a:xfrm>
            <a:off x="1329171" y="2529492"/>
            <a:ext cx="3723892" cy="2677938"/>
          </a:xfrm>
          <a:prstGeom prst="rect">
            <a:avLst/>
          </a:prstGeom>
        </p:spPr>
      </p:pic>
      <p:pic>
        <p:nvPicPr>
          <p:cNvPr id="1026" name="Picture 2" descr="https://docs.microsoft.com/en-us/azure/architecture/patterns/_images/gateway-aggregation.png">
            <a:extLst>
              <a:ext uri="{FF2B5EF4-FFF2-40B4-BE49-F238E27FC236}">
                <a16:creationId xmlns:a16="http://schemas.microsoft.com/office/drawing/2014/main" id="{E1126555-DF48-481C-8588-C1AB5DEC3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286" y="2529492"/>
            <a:ext cx="3305728" cy="37798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7C5F473-5597-4E64-8FE6-8F7540FE2A52}"/>
              </a:ext>
            </a:extLst>
          </p:cNvPr>
          <p:cNvSpPr/>
          <p:nvPr/>
        </p:nvSpPr>
        <p:spPr>
          <a:xfrm>
            <a:off x="1270212" y="1875427"/>
            <a:ext cx="3904659" cy="646331"/>
          </a:xfrm>
          <a:prstGeom prst="rect">
            <a:avLst/>
          </a:prstGeom>
        </p:spPr>
        <p:txBody>
          <a:bodyPr wrap="none">
            <a:spAutoFit/>
          </a:bodyPr>
          <a:lstStyle/>
          <a:p>
            <a:r>
              <a:rPr lang="en-US" sz="1800" b="1" dirty="0"/>
              <a:t>Direct communication to microservices</a:t>
            </a:r>
          </a:p>
          <a:p>
            <a:r>
              <a:rPr lang="en-US" sz="1800" dirty="0"/>
              <a:t>(“</a:t>
            </a:r>
            <a:r>
              <a:rPr lang="en-US" sz="1800" i="1" dirty="0"/>
              <a:t>NO API Gateway usage</a:t>
            </a:r>
            <a:r>
              <a:rPr lang="en-US" sz="1800" dirty="0"/>
              <a:t>”)</a:t>
            </a:r>
          </a:p>
        </p:txBody>
      </p:sp>
      <p:sp>
        <p:nvSpPr>
          <p:cNvPr id="6" name="Rectangle 5">
            <a:extLst>
              <a:ext uri="{FF2B5EF4-FFF2-40B4-BE49-F238E27FC236}">
                <a16:creationId xmlns:a16="http://schemas.microsoft.com/office/drawing/2014/main" id="{470847A9-C4FC-45C8-BAB2-322CA8386DFE}"/>
              </a:ext>
            </a:extLst>
          </p:cNvPr>
          <p:cNvSpPr/>
          <p:nvPr/>
        </p:nvSpPr>
        <p:spPr>
          <a:xfrm>
            <a:off x="6746286" y="1875427"/>
            <a:ext cx="3118611" cy="369332"/>
          </a:xfrm>
          <a:prstGeom prst="rect">
            <a:avLst/>
          </a:prstGeom>
        </p:spPr>
        <p:txBody>
          <a:bodyPr wrap="none">
            <a:spAutoFit/>
          </a:bodyPr>
          <a:lstStyle/>
          <a:p>
            <a:r>
              <a:rPr lang="en-US" sz="1800" b="1" dirty="0"/>
              <a:t>Using the API Gateway pattern</a:t>
            </a:r>
          </a:p>
        </p:txBody>
      </p:sp>
    </p:spTree>
    <p:extLst>
      <p:ext uri="{BB962C8B-B14F-4D97-AF65-F5344CB8AC3E}">
        <p14:creationId xmlns:p14="http://schemas.microsoft.com/office/powerpoint/2010/main" val="1008422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21B78-6702-4EF4-9528-032881471DE4}"/>
              </a:ext>
            </a:extLst>
          </p:cNvPr>
          <p:cNvPicPr>
            <a:picLocks noChangeAspect="1"/>
          </p:cNvPicPr>
          <p:nvPr/>
        </p:nvPicPr>
        <p:blipFill>
          <a:blip r:embed="rId3"/>
          <a:stretch>
            <a:fillRect/>
          </a:stretch>
        </p:blipFill>
        <p:spPr>
          <a:xfrm>
            <a:off x="499708" y="400262"/>
            <a:ext cx="11329850" cy="6057477"/>
          </a:xfrm>
          <a:prstGeom prst="rect">
            <a:avLst/>
          </a:prstGeom>
        </p:spPr>
      </p:pic>
      <p:sp>
        <p:nvSpPr>
          <p:cNvPr id="5" name="Rectangle 4">
            <a:extLst>
              <a:ext uri="{FF2B5EF4-FFF2-40B4-BE49-F238E27FC236}">
                <a16:creationId xmlns:a16="http://schemas.microsoft.com/office/drawing/2014/main" id="{90082051-597F-4AA8-8313-1A16BAAD51CD}"/>
              </a:ext>
            </a:extLst>
          </p:cNvPr>
          <p:cNvSpPr/>
          <p:nvPr/>
        </p:nvSpPr>
        <p:spPr>
          <a:xfrm>
            <a:off x="2892592" y="6273073"/>
            <a:ext cx="6406816" cy="369332"/>
          </a:xfrm>
          <a:prstGeom prst="rect">
            <a:avLst/>
          </a:prstGeom>
        </p:spPr>
        <p:txBody>
          <a:bodyPr wrap="square">
            <a:spAutoFit/>
          </a:bodyPr>
          <a:lstStyle/>
          <a:p>
            <a:pPr defTabSz="914343">
              <a:defRPr/>
            </a:pPr>
            <a:r>
              <a:rPr lang="en-US" sz="1800" dirty="0">
                <a:solidFill>
                  <a:srgbClr val="505050"/>
                </a:solidFill>
                <a:latin typeface="Segoe UI"/>
                <a:hlinkClick r:id="rId4"/>
              </a:rPr>
              <a:t>https://github.com/dotnet-architecture/eShopOnContainers</a:t>
            </a:r>
            <a:r>
              <a:rPr lang="en-US" sz="1800" dirty="0">
                <a:solidFill>
                  <a:srgbClr val="505050"/>
                </a:solidFill>
                <a:latin typeface="Segoe UI"/>
              </a:rPr>
              <a:t> </a:t>
            </a:r>
          </a:p>
        </p:txBody>
      </p:sp>
      <p:sp>
        <p:nvSpPr>
          <p:cNvPr id="2" name="Rectangle: Rounded Corners 1">
            <a:extLst>
              <a:ext uri="{FF2B5EF4-FFF2-40B4-BE49-F238E27FC236}">
                <a16:creationId xmlns:a16="http://schemas.microsoft.com/office/drawing/2014/main" id="{0838A04B-0454-4DF8-8374-E39E58DC87DB}"/>
              </a:ext>
            </a:extLst>
          </p:cNvPr>
          <p:cNvSpPr/>
          <p:nvPr/>
        </p:nvSpPr>
        <p:spPr bwMode="auto">
          <a:xfrm>
            <a:off x="4967813" y="2150075"/>
            <a:ext cx="1865871" cy="3855309"/>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3219269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F26A08-CCB1-4121-A2C2-469163FAA069}"/>
              </a:ext>
            </a:extLst>
          </p:cNvPr>
          <p:cNvPicPr>
            <a:picLocks noChangeAspect="1"/>
          </p:cNvPicPr>
          <p:nvPr/>
        </p:nvPicPr>
        <p:blipFill>
          <a:blip r:embed="rId2"/>
          <a:stretch>
            <a:fillRect/>
          </a:stretch>
        </p:blipFill>
        <p:spPr>
          <a:xfrm>
            <a:off x="2398157" y="229966"/>
            <a:ext cx="6974840" cy="5734624"/>
          </a:xfrm>
          <a:prstGeom prst="rect">
            <a:avLst/>
          </a:prstGeom>
        </p:spPr>
      </p:pic>
      <p:pic>
        <p:nvPicPr>
          <p:cNvPr id="3" name="Picture 2">
            <a:extLst>
              <a:ext uri="{FF2B5EF4-FFF2-40B4-BE49-F238E27FC236}">
                <a16:creationId xmlns:a16="http://schemas.microsoft.com/office/drawing/2014/main" id="{EB7E55F4-4E8C-4EA1-BBE4-6070589E8456}"/>
              </a:ext>
            </a:extLst>
          </p:cNvPr>
          <p:cNvPicPr>
            <a:picLocks noChangeAspect="1"/>
          </p:cNvPicPr>
          <p:nvPr/>
        </p:nvPicPr>
        <p:blipFill>
          <a:blip r:embed="rId3"/>
          <a:stretch>
            <a:fillRect/>
          </a:stretch>
        </p:blipFill>
        <p:spPr>
          <a:xfrm>
            <a:off x="379412" y="1433512"/>
            <a:ext cx="1703785" cy="1158574"/>
          </a:xfrm>
          <a:prstGeom prst="rect">
            <a:avLst/>
          </a:prstGeom>
        </p:spPr>
      </p:pic>
      <p:cxnSp>
        <p:nvCxnSpPr>
          <p:cNvPr id="5" name="Straight Arrow Connector 4">
            <a:extLst>
              <a:ext uri="{FF2B5EF4-FFF2-40B4-BE49-F238E27FC236}">
                <a16:creationId xmlns:a16="http://schemas.microsoft.com/office/drawing/2014/main" id="{82306876-31BB-4C0A-89BB-88661919C4CD}"/>
              </a:ext>
            </a:extLst>
          </p:cNvPr>
          <p:cNvCxnSpPr/>
          <p:nvPr/>
        </p:nvCxnSpPr>
        <p:spPr>
          <a:xfrm>
            <a:off x="2083197" y="2140556"/>
            <a:ext cx="1358900" cy="0"/>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7770B56C-9762-438E-B764-0B5E42E3DDC6}"/>
              </a:ext>
            </a:extLst>
          </p:cNvPr>
          <p:cNvCxnSpPr>
            <a:cxnSpLocks/>
          </p:cNvCxnSpPr>
          <p:nvPr/>
        </p:nvCxnSpPr>
        <p:spPr>
          <a:xfrm flipH="1">
            <a:off x="1670171" y="2217861"/>
            <a:ext cx="1771926" cy="0"/>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sp>
        <p:nvSpPr>
          <p:cNvPr id="10" name="Arrow: Curved Up 9">
            <a:extLst>
              <a:ext uri="{FF2B5EF4-FFF2-40B4-BE49-F238E27FC236}">
                <a16:creationId xmlns:a16="http://schemas.microsoft.com/office/drawing/2014/main" id="{6EBCCD74-270A-461F-9821-B9FA87F10A94}"/>
              </a:ext>
            </a:extLst>
          </p:cNvPr>
          <p:cNvSpPr/>
          <p:nvPr/>
        </p:nvSpPr>
        <p:spPr bwMode="auto">
          <a:xfrm rot="2890802">
            <a:off x="3870315" y="2556024"/>
            <a:ext cx="510664" cy="199013"/>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cxnSp>
        <p:nvCxnSpPr>
          <p:cNvPr id="11" name="Straight Arrow Connector 10">
            <a:extLst>
              <a:ext uri="{FF2B5EF4-FFF2-40B4-BE49-F238E27FC236}">
                <a16:creationId xmlns:a16="http://schemas.microsoft.com/office/drawing/2014/main" id="{D0BC1FA6-D8E6-4EBF-84E0-57094C136020}"/>
              </a:ext>
            </a:extLst>
          </p:cNvPr>
          <p:cNvCxnSpPr>
            <a:cxnSpLocks/>
          </p:cNvCxnSpPr>
          <p:nvPr/>
        </p:nvCxnSpPr>
        <p:spPr>
          <a:xfrm>
            <a:off x="4920267" y="2592086"/>
            <a:ext cx="2564296" cy="105313"/>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901BEB1-6A24-488C-8E12-D4A7C23437D8}"/>
              </a:ext>
            </a:extLst>
          </p:cNvPr>
          <p:cNvCxnSpPr>
            <a:cxnSpLocks/>
          </p:cNvCxnSpPr>
          <p:nvPr/>
        </p:nvCxnSpPr>
        <p:spPr>
          <a:xfrm>
            <a:off x="4920267" y="2592086"/>
            <a:ext cx="2564296" cy="505193"/>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C9DDCAD-FF4A-48BC-89A3-122F120D4B58}"/>
              </a:ext>
            </a:extLst>
          </p:cNvPr>
          <p:cNvCxnSpPr>
            <a:cxnSpLocks/>
          </p:cNvCxnSpPr>
          <p:nvPr/>
        </p:nvCxnSpPr>
        <p:spPr>
          <a:xfrm>
            <a:off x="4920267" y="2592086"/>
            <a:ext cx="2564296" cy="836915"/>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225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93F07-5AC5-4972-B833-31AC04675C51}"/>
              </a:ext>
            </a:extLst>
          </p:cNvPr>
          <p:cNvPicPr>
            <a:picLocks noChangeAspect="1"/>
          </p:cNvPicPr>
          <p:nvPr/>
        </p:nvPicPr>
        <p:blipFill>
          <a:blip r:embed="rId3"/>
          <a:stretch>
            <a:fillRect/>
          </a:stretch>
        </p:blipFill>
        <p:spPr>
          <a:xfrm>
            <a:off x="2631837" y="1132156"/>
            <a:ext cx="5420360" cy="4861944"/>
          </a:xfrm>
          <a:prstGeom prst="rect">
            <a:avLst/>
          </a:prstGeom>
        </p:spPr>
      </p:pic>
      <p:sp>
        <p:nvSpPr>
          <p:cNvPr id="4" name="Rectangle 3">
            <a:extLst>
              <a:ext uri="{FF2B5EF4-FFF2-40B4-BE49-F238E27FC236}">
                <a16:creationId xmlns:a16="http://schemas.microsoft.com/office/drawing/2014/main" id="{A8616799-D1CB-471F-BED1-46C7612B7867}"/>
              </a:ext>
            </a:extLst>
          </p:cNvPr>
          <p:cNvSpPr/>
          <p:nvPr/>
        </p:nvSpPr>
        <p:spPr>
          <a:xfrm>
            <a:off x="2388306" y="4692658"/>
            <a:ext cx="2379177" cy="230832"/>
          </a:xfrm>
          <a:prstGeom prst="rect">
            <a:avLst/>
          </a:prstGeom>
        </p:spPr>
        <p:txBody>
          <a:bodyPr wrap="none">
            <a:spAutoFit/>
          </a:bodyPr>
          <a:lstStyle/>
          <a:p>
            <a:pPr defTabSz="914343"/>
            <a:r>
              <a:rPr lang="en-US" sz="900" dirty="0">
                <a:solidFill>
                  <a:srgbClr val="505050">
                    <a:lumMod val="50000"/>
                  </a:srgbClr>
                </a:solidFill>
                <a:latin typeface="Segoe UI"/>
                <a:hlinkClick r:id="rId4"/>
              </a:rPr>
              <a:t>https://github.com/ThreeMammals/Ocelot</a:t>
            </a:r>
            <a:r>
              <a:rPr lang="en-US" sz="900" dirty="0">
                <a:solidFill>
                  <a:srgbClr val="505050">
                    <a:lumMod val="50000"/>
                  </a:srgbClr>
                </a:solidFill>
                <a:latin typeface="Segoe UI"/>
              </a:rPr>
              <a:t> </a:t>
            </a:r>
          </a:p>
        </p:txBody>
      </p:sp>
      <p:cxnSp>
        <p:nvCxnSpPr>
          <p:cNvPr id="7" name="Straight Connector 6">
            <a:extLst>
              <a:ext uri="{FF2B5EF4-FFF2-40B4-BE49-F238E27FC236}">
                <a16:creationId xmlns:a16="http://schemas.microsoft.com/office/drawing/2014/main" id="{541286F2-EFDE-4A1D-A4C2-19FC34AF98B6}"/>
              </a:ext>
            </a:extLst>
          </p:cNvPr>
          <p:cNvCxnSpPr/>
          <p:nvPr/>
        </p:nvCxnSpPr>
        <p:spPr>
          <a:xfrm>
            <a:off x="4349976" y="2903838"/>
            <a:ext cx="1186249" cy="0"/>
          </a:xfrm>
          <a:prstGeom prst="line">
            <a:avLst/>
          </a:prstGeom>
          <a:ln w="88900">
            <a:headEnd type="none"/>
            <a:tailEnd type="none"/>
          </a:ln>
        </p:spPr>
        <p:style>
          <a:lnRef idx="2">
            <a:schemeClr val="accent3"/>
          </a:lnRef>
          <a:fillRef idx="0">
            <a:schemeClr val="accent3"/>
          </a:fillRef>
          <a:effectRef idx="1">
            <a:schemeClr val="accent3"/>
          </a:effectRef>
          <a:fontRef idx="minor">
            <a:schemeClr val="tx1"/>
          </a:fontRef>
        </p:style>
      </p:cxnSp>
      <p:cxnSp>
        <p:nvCxnSpPr>
          <p:cNvPr id="8" name="Straight Connector 7">
            <a:extLst>
              <a:ext uri="{FF2B5EF4-FFF2-40B4-BE49-F238E27FC236}">
                <a16:creationId xmlns:a16="http://schemas.microsoft.com/office/drawing/2014/main" id="{115C0CC7-30BA-4A20-BD12-536A90AAD7A6}"/>
              </a:ext>
            </a:extLst>
          </p:cNvPr>
          <p:cNvCxnSpPr/>
          <p:nvPr/>
        </p:nvCxnSpPr>
        <p:spPr>
          <a:xfrm>
            <a:off x="4671238" y="3647303"/>
            <a:ext cx="1186249" cy="0"/>
          </a:xfrm>
          <a:prstGeom prst="line">
            <a:avLst/>
          </a:prstGeom>
          <a:ln w="88900">
            <a:headEnd type="none"/>
            <a:tailEnd type="none"/>
          </a:ln>
        </p:spPr>
        <p:style>
          <a:lnRef idx="2">
            <a:schemeClr val="accent3"/>
          </a:lnRef>
          <a:fillRef idx="0">
            <a:schemeClr val="accent3"/>
          </a:fillRef>
          <a:effectRef idx="1">
            <a:schemeClr val="accent3"/>
          </a:effectRef>
          <a:fontRef idx="minor">
            <a:schemeClr val="tx1"/>
          </a:fontRef>
        </p:style>
      </p:cxnSp>
      <p:cxnSp>
        <p:nvCxnSpPr>
          <p:cNvPr id="9" name="Straight Connector 8">
            <a:extLst>
              <a:ext uri="{FF2B5EF4-FFF2-40B4-BE49-F238E27FC236}">
                <a16:creationId xmlns:a16="http://schemas.microsoft.com/office/drawing/2014/main" id="{F1088A76-D8A3-4EB8-88FB-98D04FCFB990}"/>
              </a:ext>
            </a:extLst>
          </p:cNvPr>
          <p:cNvCxnSpPr/>
          <p:nvPr/>
        </p:nvCxnSpPr>
        <p:spPr>
          <a:xfrm>
            <a:off x="5181999" y="4351638"/>
            <a:ext cx="1186249" cy="0"/>
          </a:xfrm>
          <a:prstGeom prst="line">
            <a:avLst/>
          </a:prstGeom>
          <a:ln w="88900">
            <a:headEnd type="none"/>
            <a:tailEnd type="none"/>
          </a:ln>
        </p:spPr>
        <p:style>
          <a:lnRef idx="2">
            <a:schemeClr val="accent3"/>
          </a:lnRef>
          <a:fillRef idx="0">
            <a:schemeClr val="accent3"/>
          </a:fillRef>
          <a:effectRef idx="1">
            <a:schemeClr val="accent3"/>
          </a:effectRef>
          <a:fontRef idx="minor">
            <a:schemeClr val="tx1"/>
          </a:fontRef>
        </p:style>
      </p:cxnSp>
      <p:cxnSp>
        <p:nvCxnSpPr>
          <p:cNvPr id="10" name="Straight Connector 9">
            <a:extLst>
              <a:ext uri="{FF2B5EF4-FFF2-40B4-BE49-F238E27FC236}">
                <a16:creationId xmlns:a16="http://schemas.microsoft.com/office/drawing/2014/main" id="{43864A0D-4CA8-4DE3-8EB4-AEAA428AFA0C}"/>
              </a:ext>
            </a:extLst>
          </p:cNvPr>
          <p:cNvCxnSpPr/>
          <p:nvPr/>
        </p:nvCxnSpPr>
        <p:spPr>
          <a:xfrm>
            <a:off x="4450890" y="5661454"/>
            <a:ext cx="1186249" cy="0"/>
          </a:xfrm>
          <a:prstGeom prst="line">
            <a:avLst/>
          </a:prstGeom>
          <a:ln w="88900">
            <a:headEnd type="none"/>
            <a:tailEnd type="none"/>
          </a:ln>
        </p:spPr>
        <p:style>
          <a:lnRef idx="2">
            <a:schemeClr val="accent3"/>
          </a:lnRef>
          <a:fillRef idx="0">
            <a:schemeClr val="accent3"/>
          </a:fillRef>
          <a:effectRef idx="1">
            <a:schemeClr val="accent3"/>
          </a:effectRef>
          <a:fontRef idx="minor">
            <a:schemeClr val="tx1"/>
          </a:fontRef>
        </p:style>
      </p:cxnSp>
      <p:sp>
        <p:nvSpPr>
          <p:cNvPr id="5" name="Title 4"/>
          <p:cNvSpPr>
            <a:spLocks noGrp="1"/>
          </p:cNvSpPr>
          <p:nvPr>
            <p:ph type="title"/>
          </p:nvPr>
        </p:nvSpPr>
        <p:spPr/>
        <p:txBody>
          <a:bodyPr/>
          <a:lstStyle/>
          <a:p>
            <a:r>
              <a:rPr lang="en-US"/>
              <a:t>Using Ocelot API-Gateway with containers</a:t>
            </a:r>
            <a:endParaRPr lang="en-US" dirty="0"/>
          </a:p>
        </p:txBody>
      </p:sp>
    </p:spTree>
    <p:extLst>
      <p:ext uri="{BB962C8B-B14F-4D97-AF65-F5344CB8AC3E}">
        <p14:creationId xmlns:p14="http://schemas.microsoft.com/office/powerpoint/2010/main" val="63827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64DCCE7-2A06-4D9C-9C30-729EB507E1FD}"/>
              </a:ext>
            </a:extLst>
          </p:cNvPr>
          <p:cNvSpPr>
            <a:spLocks noGrp="1"/>
          </p:cNvSpPr>
          <p:nvPr>
            <p:ph type="title"/>
          </p:nvPr>
        </p:nvSpPr>
        <p:spPr>
          <a:xfrm>
            <a:off x="589857" y="1561574"/>
            <a:ext cx="6400800" cy="498598"/>
          </a:xfrm>
        </p:spPr>
        <p:txBody>
          <a:bodyPr/>
          <a:lstStyle/>
          <a:p>
            <a:r>
              <a:rPr lang="en-US"/>
              <a:t>Demo 3 </a:t>
            </a:r>
            <a:endParaRPr lang="en-US" dirty="0"/>
          </a:p>
        </p:txBody>
      </p:sp>
      <p:sp>
        <p:nvSpPr>
          <p:cNvPr id="3" name="Text Placeholder 2">
            <a:extLst>
              <a:ext uri="{FF2B5EF4-FFF2-40B4-BE49-F238E27FC236}">
                <a16:creationId xmlns:a16="http://schemas.microsoft.com/office/drawing/2014/main" id="{900AE84B-2FA5-431F-8326-ABBFCB82495E}"/>
              </a:ext>
            </a:extLst>
          </p:cNvPr>
          <p:cNvSpPr>
            <a:spLocks noGrp="1"/>
          </p:cNvSpPr>
          <p:nvPr>
            <p:ph type="body" sz="quarter" idx="12"/>
          </p:nvPr>
        </p:nvSpPr>
        <p:spPr>
          <a:xfrm>
            <a:off x="589857" y="2505670"/>
            <a:ext cx="7326884" cy="923330"/>
          </a:xfrm>
        </p:spPr>
        <p:txBody>
          <a:bodyPr/>
          <a:lstStyle/>
          <a:p>
            <a:r>
              <a:rPr lang="en-US" dirty="0"/>
              <a:t>API-Gateways demo</a:t>
            </a:r>
          </a:p>
          <a:p>
            <a:pPr marL="342900" indent="-342900">
              <a:buFont typeface="Arial" panose="020B0604020202020204" pitchFamily="34" charset="0"/>
              <a:buChar char="•"/>
            </a:pPr>
            <a:r>
              <a:rPr lang="en-US" dirty="0"/>
              <a:t>Ocelot code overview</a:t>
            </a:r>
          </a:p>
          <a:p>
            <a:pPr marL="342900" indent="-342900">
              <a:buFont typeface="Arial" panose="020B0604020202020204" pitchFamily="34" charset="0"/>
              <a:buChar char="•"/>
            </a:pPr>
            <a:r>
              <a:rPr lang="en-US" dirty="0"/>
              <a:t>Approach for Docker containers re-using the same image</a:t>
            </a:r>
          </a:p>
        </p:txBody>
      </p:sp>
      <p:sp>
        <p:nvSpPr>
          <p:cNvPr id="6" name="Rectangle 5">
            <a:extLst>
              <a:ext uri="{FF2B5EF4-FFF2-40B4-BE49-F238E27FC236}">
                <a16:creationId xmlns:a16="http://schemas.microsoft.com/office/drawing/2014/main" id="{2EE78181-3683-455E-AAF7-791C767049A3}"/>
              </a:ext>
            </a:extLst>
          </p:cNvPr>
          <p:cNvSpPr/>
          <p:nvPr/>
        </p:nvSpPr>
        <p:spPr>
          <a:xfrm>
            <a:off x="11757936" y="710"/>
            <a:ext cx="434734" cy="363946"/>
          </a:xfrm>
          <a:prstGeom prst="rect">
            <a:avLst/>
          </a:prstGeom>
        </p:spPr>
        <p:txBody>
          <a:bodyPr wrap="none">
            <a:spAutoFit/>
          </a:bodyPr>
          <a:lstStyle/>
          <a:p>
            <a:pPr>
              <a:defRPr/>
            </a:pPr>
            <a:r>
              <a:rPr lang="en-US" dirty="0">
                <a:gradFill>
                  <a:gsLst>
                    <a:gs pos="0">
                      <a:schemeClr val="tx1"/>
                    </a:gs>
                    <a:gs pos="100000">
                      <a:schemeClr val="tx1"/>
                    </a:gs>
                  </a:gsLst>
                  <a:lin ang="5400000" scaled="1"/>
                </a:gradFill>
                <a:latin typeface="Segoe UI Semilight"/>
              </a:rPr>
              <a:t>(2)</a:t>
            </a:r>
          </a:p>
        </p:txBody>
      </p:sp>
      <p:sp>
        <p:nvSpPr>
          <p:cNvPr id="5" name="Rectangle 4">
            <a:extLst>
              <a:ext uri="{FF2B5EF4-FFF2-40B4-BE49-F238E27FC236}">
                <a16:creationId xmlns:a16="http://schemas.microsoft.com/office/drawing/2014/main" id="{AE678C34-1D5F-46D1-9BB0-71745878E60B}"/>
              </a:ext>
            </a:extLst>
          </p:cNvPr>
          <p:cNvSpPr/>
          <p:nvPr/>
        </p:nvSpPr>
        <p:spPr>
          <a:xfrm>
            <a:off x="436880" y="5171328"/>
            <a:ext cx="8610600" cy="1178784"/>
          </a:xfrm>
          <a:prstGeom prst="rect">
            <a:avLst/>
          </a:prstGeom>
        </p:spPr>
        <p:txBody>
          <a:bodyPr wrap="square">
            <a:spAutoFit/>
          </a:bodyPr>
          <a:lstStyle/>
          <a:p>
            <a:r>
              <a:rPr lang="en-US" dirty="0">
                <a:hlinkClick r:id="rId3"/>
              </a:rPr>
              <a:t>https://docs.microsoft.com/en-us/dotnet/standard/microservices-architecture/multi-container-microservice-net-applications/implement-api-gateways-with-ocelot</a:t>
            </a:r>
            <a:r>
              <a:rPr lang="en-US" dirty="0"/>
              <a:t> </a:t>
            </a:r>
          </a:p>
          <a:p>
            <a:endParaRPr lang="en-US" dirty="0"/>
          </a:p>
          <a:p>
            <a:r>
              <a:rPr lang="en-US" dirty="0"/>
              <a:t>Also in </a:t>
            </a:r>
            <a:r>
              <a:rPr lang="en-US" b="1" dirty="0"/>
              <a:t>.PDF eBook</a:t>
            </a:r>
            <a:r>
              <a:rPr lang="en-US" dirty="0"/>
              <a:t>: </a:t>
            </a:r>
            <a:r>
              <a:rPr lang="en-US" dirty="0">
                <a:hlinkClick r:id="rId4"/>
              </a:rPr>
              <a:t>https://aka.ms/microservicesebook</a:t>
            </a:r>
            <a:r>
              <a:rPr lang="en-US" dirty="0"/>
              <a:t> </a:t>
            </a:r>
          </a:p>
        </p:txBody>
      </p:sp>
      <p:sp>
        <p:nvSpPr>
          <p:cNvPr id="7" name="Text Placeholder 5">
            <a:extLst>
              <a:ext uri="{FF2B5EF4-FFF2-40B4-BE49-F238E27FC236}">
                <a16:creationId xmlns:a16="http://schemas.microsoft.com/office/drawing/2014/main" id="{36FE8E89-8E10-46BE-8BF6-3FBEF2860E66}"/>
              </a:ext>
            </a:extLst>
          </p:cNvPr>
          <p:cNvSpPr txBox="1">
            <a:spLocks/>
          </p:cNvSpPr>
          <p:nvPr/>
        </p:nvSpPr>
        <p:spPr>
          <a:xfrm>
            <a:off x="534416" y="4480239"/>
            <a:ext cx="6400800" cy="61555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Guide section:</a:t>
            </a:r>
          </a:p>
          <a:p>
            <a:r>
              <a:rPr lang="en-US" b="1"/>
              <a:t>Implementing API Gateways with Ocelot</a:t>
            </a:r>
            <a:endParaRPr lang="en-US" b="1" dirty="0"/>
          </a:p>
        </p:txBody>
      </p:sp>
    </p:spTree>
    <p:extLst>
      <p:ext uri="{BB962C8B-B14F-4D97-AF65-F5344CB8AC3E}">
        <p14:creationId xmlns:p14="http://schemas.microsoft.com/office/powerpoint/2010/main" val="264584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Scaling-out microservices with</a:t>
            </a:r>
            <a:br>
              <a:rPr lang="en-US"/>
            </a:br>
            <a:r>
              <a:rPr lang="en-US"/>
              <a:t>Orchestrators and Azure</a:t>
            </a:r>
            <a:endParaRPr lang="en-US" dirty="0"/>
          </a:p>
        </p:txBody>
      </p:sp>
    </p:spTree>
    <p:extLst>
      <p:ext uri="{BB962C8B-B14F-4D97-AF65-F5344CB8AC3E}">
        <p14:creationId xmlns:p14="http://schemas.microsoft.com/office/powerpoint/2010/main" val="374811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rrow: Pentagon 60"/>
          <p:cNvSpPr/>
          <p:nvPr/>
        </p:nvSpPr>
        <p:spPr bwMode="auto">
          <a:xfrm>
            <a:off x="1312780" y="5910513"/>
            <a:ext cx="4036248" cy="672263"/>
          </a:xfrm>
          <a:prstGeom prst="homePlat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3" name="Rectangle 2"/>
          <p:cNvSpPr/>
          <p:nvPr/>
        </p:nvSpPr>
        <p:spPr bwMode="auto">
          <a:xfrm>
            <a:off x="1315379" y="2191959"/>
            <a:ext cx="3809558" cy="3564948"/>
          </a:xfrm>
          <a:prstGeom prst="rect">
            <a:avLst/>
          </a:prstGeom>
          <a:solidFill>
            <a:schemeClr val="bg1">
              <a:lumMod val="85000"/>
            </a:schemeClr>
          </a:solidFill>
          <a:ln w="25400" cap="flat" cmpd="sng" algn="ctr">
            <a:noFill/>
            <a:prstDash val="solid"/>
            <a:headEnd type="none" w="med" len="med"/>
            <a:tailEnd type="none" w="med" len="med"/>
          </a:ln>
          <a:effectLst/>
        </p:spPr>
        <p:txBody>
          <a:bodyPr vert="horz" wrap="square" lIns="716042" tIns="268517" rIns="87742" bIns="87746" numCol="1" rtlCol="0" anchor="t" anchorCtr="0" compatLnSpc="1">
            <a:prstTxWarp prst="textNoShape">
              <a:avLst/>
            </a:prstTxWarp>
          </a:bodyPr>
          <a:lstStyle/>
          <a:p>
            <a:pPr defTabSz="894793">
              <a:defRPr/>
            </a:pPr>
            <a:r>
              <a:rPr lang="en-US" sz="2742" kern="0" dirty="0">
                <a:gradFill>
                  <a:gsLst>
                    <a:gs pos="0">
                      <a:schemeClr val="tx1"/>
                    </a:gs>
                    <a:gs pos="100000">
                      <a:schemeClr val="tx1"/>
                    </a:gs>
                  </a:gsLst>
                  <a:lin ang="5400000" scaled="0"/>
                </a:gradFill>
                <a:latin typeface="Segoe UI Light"/>
              </a:rPr>
              <a:t>  </a:t>
            </a:r>
          </a:p>
        </p:txBody>
      </p:sp>
      <p:sp>
        <p:nvSpPr>
          <p:cNvPr id="55" name="TextBox 54"/>
          <p:cNvSpPr txBox="1"/>
          <p:nvPr/>
        </p:nvSpPr>
        <p:spPr>
          <a:xfrm>
            <a:off x="120223" y="4071553"/>
            <a:ext cx="4998278" cy="1513472"/>
          </a:xfrm>
          <a:prstGeom prst="rect">
            <a:avLst/>
          </a:prstGeom>
          <a:solidFill>
            <a:srgbClr val="000000">
              <a:alpha val="5000"/>
            </a:srgbClr>
          </a:solidFill>
        </p:spPr>
        <p:txBody>
          <a:bodyPr wrap="square" rtlCol="0" anchor="ctr">
            <a:noAutofit/>
          </a:bodyPr>
          <a:lstStyle/>
          <a:p>
            <a:pPr algn="ctr" defTabSz="896387">
              <a:defRPr/>
            </a:pPr>
            <a:endParaRPr lang="en-US" sz="1400" kern="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8" name="TextBox 57"/>
          <p:cNvSpPr txBox="1"/>
          <p:nvPr/>
        </p:nvSpPr>
        <p:spPr>
          <a:xfrm>
            <a:off x="111220" y="2376617"/>
            <a:ext cx="4998278" cy="1513472"/>
          </a:xfrm>
          <a:prstGeom prst="rect">
            <a:avLst/>
          </a:prstGeom>
          <a:solidFill>
            <a:srgbClr val="000000">
              <a:alpha val="5000"/>
            </a:srgbClr>
          </a:solidFill>
        </p:spPr>
        <p:txBody>
          <a:bodyPr wrap="square" rtlCol="0" anchor="ctr">
            <a:noAutofit/>
          </a:bodyPr>
          <a:lstStyle/>
          <a:p>
            <a:pPr algn="ctr" defTabSz="896387">
              <a:defRPr/>
            </a:pPr>
            <a:endParaRPr lang="en-US" sz="1400" kern="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pic>
        <p:nvPicPr>
          <p:cNvPr id="7"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0457" r="22687"/>
          <a:stretch/>
        </p:blipFill>
        <p:spPr bwMode="auto">
          <a:xfrm>
            <a:off x="1711531" y="2685679"/>
            <a:ext cx="989590" cy="9965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dock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530" y="4231392"/>
            <a:ext cx="1058466" cy="105846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927336" y="4535902"/>
            <a:ext cx="2042354" cy="584775"/>
          </a:xfrm>
          <a:prstGeom prst="rect">
            <a:avLst/>
          </a:prstGeom>
        </p:spPr>
        <p:txBody>
          <a:bodyPr wrap="none">
            <a:spAutoFit/>
          </a:bodyPr>
          <a:lstStyle/>
          <a:p>
            <a:pPr>
              <a:defRPr/>
            </a:pPr>
            <a:r>
              <a:rPr lang="en-US" sz="1600" dirty="0">
                <a:gradFill>
                  <a:gsLst>
                    <a:gs pos="0">
                      <a:schemeClr val="tx1"/>
                    </a:gs>
                    <a:gs pos="100000">
                      <a:schemeClr val="tx1"/>
                    </a:gs>
                  </a:gsLst>
                  <a:lin ang="5400000" scaled="0"/>
                </a:gradFill>
              </a:rPr>
              <a:t>Linux Containers</a:t>
            </a:r>
          </a:p>
          <a:p>
            <a:pPr>
              <a:defRPr/>
            </a:pPr>
            <a:r>
              <a:rPr lang="en-US" sz="1600" dirty="0">
                <a:gradFill>
                  <a:gsLst>
                    <a:gs pos="0">
                      <a:schemeClr val="tx1"/>
                    </a:gs>
                    <a:gs pos="100000">
                      <a:schemeClr val="tx1"/>
                    </a:gs>
                  </a:gsLst>
                  <a:lin ang="5400000" scaled="0"/>
                </a:gradFill>
              </a:rPr>
              <a:t>Windows Containers</a:t>
            </a:r>
          </a:p>
        </p:txBody>
      </p:sp>
      <p:sp>
        <p:nvSpPr>
          <p:cNvPr id="11" name="Rectangle 10"/>
          <p:cNvSpPr/>
          <p:nvPr/>
        </p:nvSpPr>
        <p:spPr>
          <a:xfrm>
            <a:off x="2927336" y="2840966"/>
            <a:ext cx="1400063" cy="584775"/>
          </a:xfrm>
          <a:prstGeom prst="rect">
            <a:avLst/>
          </a:prstGeom>
        </p:spPr>
        <p:txBody>
          <a:bodyPr wrap="none">
            <a:spAutoFit/>
          </a:bodyPr>
          <a:lstStyle/>
          <a:p>
            <a:pPr>
              <a:defRPr/>
            </a:pPr>
            <a:r>
              <a:rPr lang="en-US" sz="1600" dirty="0">
                <a:gradFill>
                  <a:gsLst>
                    <a:gs pos="0">
                      <a:schemeClr val="tx1"/>
                    </a:gs>
                    <a:gs pos="100000">
                      <a:schemeClr val="tx1"/>
                    </a:gs>
                  </a:gsLst>
                  <a:lin ang="5400000" scaled="0"/>
                </a:gradFill>
              </a:rPr>
              <a:t>.NET Core</a:t>
            </a:r>
          </a:p>
          <a:p>
            <a:pPr>
              <a:defRPr/>
            </a:pPr>
            <a:r>
              <a:rPr lang="en-US" sz="1600" dirty="0">
                <a:gradFill>
                  <a:gsLst>
                    <a:gs pos="0">
                      <a:schemeClr val="tx1"/>
                    </a:gs>
                    <a:gs pos="100000">
                      <a:schemeClr val="tx1"/>
                    </a:gs>
                  </a:gsLst>
                  <a:lin ang="5400000" scaled="0"/>
                </a:gradFill>
              </a:rPr>
              <a:t>ASP.NET Core</a:t>
            </a:r>
          </a:p>
        </p:txBody>
      </p:sp>
      <p:sp>
        <p:nvSpPr>
          <p:cNvPr id="14" name="Rectangle 13"/>
          <p:cNvSpPr/>
          <p:nvPr/>
        </p:nvSpPr>
        <p:spPr>
          <a:xfrm>
            <a:off x="1678846" y="1540430"/>
            <a:ext cx="3012299" cy="665695"/>
          </a:xfrm>
          <a:prstGeom prst="rect">
            <a:avLst/>
          </a:prstGeom>
        </p:spPr>
        <p:txBody>
          <a:bodyPr wrap="none">
            <a:spAutoFit/>
          </a:bodyPr>
          <a:lstStyle/>
          <a:p>
            <a:pPr algn="ctr">
              <a:defRPr/>
            </a:pPr>
            <a:r>
              <a:rPr lang="en-US" sz="1863" dirty="0">
                <a:gradFill>
                  <a:gsLst>
                    <a:gs pos="0">
                      <a:schemeClr val="tx1"/>
                    </a:gs>
                    <a:gs pos="100000">
                      <a:schemeClr val="tx1"/>
                    </a:gs>
                  </a:gsLst>
                  <a:lin ang="5400000" scaled="0"/>
                </a:gradFill>
                <a:latin typeface="Segoe UI"/>
              </a:rPr>
              <a:t>Foundational </a:t>
            </a:r>
          </a:p>
          <a:p>
            <a:pPr algn="ctr">
              <a:defRPr/>
            </a:pPr>
            <a:r>
              <a:rPr lang="en-US" sz="1863" dirty="0">
                <a:gradFill>
                  <a:gsLst>
                    <a:gs pos="0">
                      <a:schemeClr val="tx1"/>
                    </a:gs>
                    <a:gs pos="100000">
                      <a:schemeClr val="tx1"/>
                    </a:gs>
                  </a:gsLst>
                  <a:lin ang="5400000" scaled="0"/>
                </a:gradFill>
                <a:latin typeface="Segoe UI"/>
              </a:rPr>
              <a:t>Development technologies</a:t>
            </a:r>
          </a:p>
        </p:txBody>
      </p:sp>
      <p:sp>
        <p:nvSpPr>
          <p:cNvPr id="16" name="Rectangle 15"/>
          <p:cNvSpPr/>
          <p:nvPr/>
        </p:nvSpPr>
        <p:spPr>
          <a:xfrm>
            <a:off x="1464774" y="5953342"/>
            <a:ext cx="3487509" cy="575286"/>
          </a:xfrm>
          <a:prstGeom prst="rect">
            <a:avLst/>
          </a:prstGeom>
        </p:spPr>
        <p:txBody>
          <a:bodyPr wrap="square">
            <a:spAutoFit/>
          </a:bodyPr>
          <a:lstStyle/>
          <a:p>
            <a:pPr algn="ctr">
              <a:defRPr/>
            </a:pPr>
            <a:r>
              <a:rPr lang="en-US" sz="1569" dirty="0">
                <a:gradFill>
                  <a:gsLst>
                    <a:gs pos="0">
                      <a:schemeClr val="bg1"/>
                    </a:gs>
                    <a:gs pos="100000">
                      <a:schemeClr val="bg1"/>
                    </a:gs>
                  </a:gsLst>
                  <a:lin ang="5400000" scaled="0"/>
                </a:gradFill>
                <a:latin typeface="Segoe UI"/>
              </a:rPr>
              <a:t>Exploring Microservices </a:t>
            </a:r>
          </a:p>
          <a:p>
            <a:pPr algn="ctr">
              <a:defRPr/>
            </a:pPr>
            <a:r>
              <a:rPr lang="en-US" sz="1569" dirty="0">
                <a:gradFill>
                  <a:gsLst>
                    <a:gs pos="0">
                      <a:schemeClr val="bg1"/>
                    </a:gs>
                    <a:gs pos="100000">
                      <a:schemeClr val="bg1"/>
                    </a:gs>
                  </a:gsLst>
                  <a:lin ang="5400000" scaled="0"/>
                </a:gradFill>
                <a:latin typeface="Segoe UI"/>
              </a:rPr>
              <a:t>Architecture/Design/Development</a:t>
            </a:r>
          </a:p>
        </p:txBody>
      </p:sp>
      <p:sp>
        <p:nvSpPr>
          <p:cNvPr id="56" name="Rectangle 55"/>
          <p:cNvSpPr/>
          <p:nvPr/>
        </p:nvSpPr>
        <p:spPr>
          <a:xfrm>
            <a:off x="152700" y="4689790"/>
            <a:ext cx="1357137" cy="276999"/>
          </a:xfrm>
          <a:prstGeom prst="rect">
            <a:avLst/>
          </a:prstGeom>
        </p:spPr>
        <p:txBody>
          <a:bodyPr wrap="square">
            <a:spAutoFit/>
          </a:bodyPr>
          <a:lstStyle/>
          <a:p>
            <a:pPr>
              <a:defRPr/>
            </a:pPr>
            <a:r>
              <a:rPr lang="en-US" sz="1200" dirty="0">
                <a:gradFill>
                  <a:gsLst>
                    <a:gs pos="0">
                      <a:schemeClr val="tx1"/>
                    </a:gs>
                    <a:gs pos="100000">
                      <a:schemeClr val="tx1"/>
                    </a:gs>
                  </a:gsLst>
                  <a:lin ang="5400000" scaled="0"/>
                </a:gradFill>
                <a:latin typeface="Segoe UI"/>
              </a:rPr>
              <a:t>Deployment</a:t>
            </a:r>
          </a:p>
        </p:txBody>
      </p:sp>
      <p:sp>
        <p:nvSpPr>
          <p:cNvPr id="57" name="Rectangle 56"/>
          <p:cNvSpPr/>
          <p:nvPr/>
        </p:nvSpPr>
        <p:spPr>
          <a:xfrm>
            <a:off x="89867" y="2994854"/>
            <a:ext cx="1222913" cy="276999"/>
          </a:xfrm>
          <a:prstGeom prst="rect">
            <a:avLst/>
          </a:prstGeom>
        </p:spPr>
        <p:txBody>
          <a:bodyPr wrap="square">
            <a:spAutoFit/>
          </a:bodyPr>
          <a:lstStyle/>
          <a:p>
            <a:pPr>
              <a:defRPr/>
            </a:pPr>
            <a:r>
              <a:rPr lang="en-US" sz="1200" dirty="0">
                <a:gradFill>
                  <a:gsLst>
                    <a:gs pos="0">
                      <a:schemeClr val="tx1"/>
                    </a:gs>
                    <a:gs pos="100000">
                      <a:schemeClr val="tx1"/>
                    </a:gs>
                  </a:gsLst>
                  <a:lin ang="5400000" scaled="0"/>
                </a:gradFill>
                <a:latin typeface="Segoe UI"/>
              </a:rPr>
              <a:t>Development</a:t>
            </a:r>
          </a:p>
        </p:txBody>
      </p:sp>
      <p:sp>
        <p:nvSpPr>
          <p:cNvPr id="66" name="Arrow: Pentagon 65"/>
          <p:cNvSpPr/>
          <p:nvPr/>
        </p:nvSpPr>
        <p:spPr bwMode="auto">
          <a:xfrm>
            <a:off x="1312780" y="429978"/>
            <a:ext cx="4036248" cy="672263"/>
          </a:xfrm>
          <a:prstGeom prst="homePlat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pic>
        <p:nvPicPr>
          <p:cNvPr id="71" name="Picture 70"/>
          <p:cNvPicPr>
            <a:picLocks noChangeAspect="1"/>
          </p:cNvPicPr>
          <p:nvPr/>
        </p:nvPicPr>
        <p:blipFill>
          <a:blip r:embed="rId5"/>
          <a:stretch>
            <a:fillRect/>
          </a:stretch>
        </p:blipFill>
        <p:spPr>
          <a:xfrm>
            <a:off x="2240763" y="526810"/>
            <a:ext cx="2042262" cy="466646"/>
          </a:xfrm>
          <a:prstGeom prst="rect">
            <a:avLst/>
          </a:prstGeom>
        </p:spPr>
      </p:pic>
      <p:sp>
        <p:nvSpPr>
          <p:cNvPr id="74" name="Rectangle 73"/>
          <p:cNvSpPr/>
          <p:nvPr/>
        </p:nvSpPr>
        <p:spPr>
          <a:xfrm>
            <a:off x="2480404" y="84842"/>
            <a:ext cx="1900072" cy="363946"/>
          </a:xfrm>
          <a:prstGeom prst="rect">
            <a:avLst/>
          </a:prstGeom>
        </p:spPr>
        <p:txBody>
          <a:bodyPr wrap="none">
            <a:spAutoFit/>
          </a:bodyPr>
          <a:lstStyle/>
          <a:p>
            <a:pPr>
              <a:defRPr/>
            </a:pPr>
            <a:r>
              <a:rPr lang="en-US" dirty="0">
                <a:gradFill>
                  <a:gsLst>
                    <a:gs pos="0">
                      <a:schemeClr val="tx1"/>
                    </a:gs>
                    <a:gs pos="100000">
                      <a:schemeClr val="tx1"/>
                    </a:gs>
                  </a:gsLst>
                  <a:lin ang="5400000" scaled="0"/>
                </a:gradFill>
                <a:latin typeface="Segoe UI"/>
              </a:rPr>
              <a:t>Dev environment</a:t>
            </a:r>
          </a:p>
        </p:txBody>
      </p:sp>
      <p:grpSp>
        <p:nvGrpSpPr>
          <p:cNvPr id="2" name="Group 1">
            <a:extLst>
              <a:ext uri="{FF2B5EF4-FFF2-40B4-BE49-F238E27FC236}">
                <a16:creationId xmlns:a16="http://schemas.microsoft.com/office/drawing/2014/main" id="{17187C79-426E-4C86-B940-0FA154F93F93}"/>
              </a:ext>
            </a:extLst>
          </p:cNvPr>
          <p:cNvGrpSpPr/>
          <p:nvPr/>
        </p:nvGrpSpPr>
        <p:grpSpPr>
          <a:xfrm>
            <a:off x="5124936" y="80393"/>
            <a:ext cx="6970064" cy="6502383"/>
            <a:chOff x="5227636" y="81286"/>
            <a:chExt cx="7110291" cy="6633201"/>
          </a:xfrm>
        </p:grpSpPr>
        <p:sp>
          <p:nvSpPr>
            <p:cNvPr id="62" name="Arrow: Chevron 61"/>
            <p:cNvSpPr/>
            <p:nvPr/>
          </p:nvSpPr>
          <p:spPr bwMode="auto">
            <a:xfrm>
              <a:off x="6825185" y="6028698"/>
              <a:ext cx="4104611" cy="68578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4" name="Rectangle 3"/>
            <p:cNvSpPr/>
            <p:nvPr/>
          </p:nvSpPr>
          <p:spPr bwMode="auto">
            <a:xfrm>
              <a:off x="6827837" y="2235333"/>
              <a:ext cx="4075618" cy="3636669"/>
            </a:xfrm>
            <a:prstGeom prst="rect">
              <a:avLst/>
            </a:prstGeom>
            <a:solidFill>
              <a:schemeClr val="accent3">
                <a:lumMod val="75000"/>
              </a:schemeClr>
            </a:solidFill>
            <a:ln w="25400" cap="flat" cmpd="sng" algn="ctr">
              <a:noFill/>
              <a:prstDash val="solid"/>
              <a:headEnd type="none" w="med" len="med"/>
              <a:tailEnd type="none" w="med" len="med"/>
            </a:ln>
            <a:effectLst/>
          </p:spPr>
          <p:txBody>
            <a:bodyPr vert="horz" wrap="square" lIns="716042" tIns="268517" rIns="87742" bIns="87746" numCol="1" rtlCol="0" anchor="t" anchorCtr="0" compatLnSpc="1">
              <a:prstTxWarp prst="textNoShape">
                <a:avLst/>
              </a:prstTxWarp>
            </a:bodyPr>
            <a:lstStyle/>
            <a:p>
              <a:pPr defTabSz="894793">
                <a:defRPr/>
              </a:pPr>
              <a:r>
                <a:rPr lang="en-US" sz="2742" kern="0" dirty="0">
                  <a:gradFill>
                    <a:gsLst>
                      <a:gs pos="0">
                        <a:schemeClr val="tx1"/>
                      </a:gs>
                      <a:gs pos="100000">
                        <a:schemeClr val="tx1"/>
                      </a:gs>
                    </a:gsLst>
                    <a:lin ang="5400000" scaled="0"/>
                  </a:gradFill>
                  <a:latin typeface="Segoe UI Light"/>
                </a:rPr>
                <a:t>  </a:t>
              </a:r>
            </a:p>
          </p:txBody>
        </p:sp>
        <p:sp>
          <p:nvSpPr>
            <p:cNvPr id="13" name="TextBox 12"/>
            <p:cNvSpPr txBox="1"/>
            <p:nvPr/>
          </p:nvSpPr>
          <p:spPr>
            <a:xfrm>
              <a:off x="6827836" y="4152741"/>
              <a:ext cx="5486401" cy="1543921"/>
            </a:xfrm>
            <a:prstGeom prst="rect">
              <a:avLst/>
            </a:prstGeom>
            <a:solidFill>
              <a:srgbClr val="000000">
                <a:alpha val="5000"/>
              </a:srgbClr>
            </a:solidFill>
          </p:spPr>
          <p:txBody>
            <a:bodyPr wrap="square" rtlCol="0" anchor="ctr">
              <a:noAutofit/>
            </a:bodyPr>
            <a:lstStyle/>
            <a:p>
              <a:pPr algn="ctr" defTabSz="896387">
                <a:defRPr/>
              </a:pPr>
              <a:endParaRPr lang="en-US" sz="1400" kern="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3" name="TextBox 52"/>
            <p:cNvSpPr txBox="1"/>
            <p:nvPr/>
          </p:nvSpPr>
          <p:spPr>
            <a:xfrm>
              <a:off x="6825186" y="2425256"/>
              <a:ext cx="5489052" cy="1543921"/>
            </a:xfrm>
            <a:prstGeom prst="rect">
              <a:avLst/>
            </a:prstGeom>
            <a:solidFill>
              <a:srgbClr val="000000">
                <a:alpha val="5000"/>
              </a:srgbClr>
            </a:solidFill>
          </p:spPr>
          <p:txBody>
            <a:bodyPr wrap="square" rtlCol="0" anchor="ctr">
              <a:noAutofit/>
            </a:bodyPr>
            <a:lstStyle/>
            <a:p>
              <a:pPr algn="ctr" defTabSz="896387">
                <a:defRPr/>
              </a:pPr>
              <a:endParaRPr lang="en-US" sz="1400" kern="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5" name="Rectangle 14"/>
            <p:cNvSpPr/>
            <p:nvPr/>
          </p:nvSpPr>
          <p:spPr>
            <a:xfrm>
              <a:off x="7379233" y="1583237"/>
              <a:ext cx="2795040" cy="679088"/>
            </a:xfrm>
            <a:prstGeom prst="rect">
              <a:avLst/>
            </a:prstGeom>
          </p:spPr>
          <p:txBody>
            <a:bodyPr wrap="none">
              <a:spAutoFit/>
            </a:bodyPr>
            <a:lstStyle/>
            <a:p>
              <a:pPr algn="ctr">
                <a:defRPr/>
              </a:pPr>
              <a:r>
                <a:rPr lang="en-US" sz="1863" dirty="0">
                  <a:gradFill>
                    <a:gsLst>
                      <a:gs pos="0">
                        <a:schemeClr val="tx1"/>
                      </a:gs>
                      <a:gs pos="100000">
                        <a:schemeClr val="tx1"/>
                      </a:gs>
                    </a:gsLst>
                    <a:lin ang="5400000" scaled="0"/>
                  </a:gradFill>
                  <a:latin typeface="Segoe UI"/>
                </a:rPr>
                <a:t>Cloud infrastructure and</a:t>
              </a:r>
            </a:p>
            <a:p>
              <a:pPr algn="ctr">
                <a:defRPr/>
              </a:pPr>
              <a:r>
                <a:rPr lang="en-US" sz="1863" dirty="0">
                  <a:gradFill>
                    <a:gsLst>
                      <a:gs pos="0">
                        <a:schemeClr val="tx1"/>
                      </a:gs>
                      <a:gs pos="100000">
                        <a:schemeClr val="tx1"/>
                      </a:gs>
                    </a:gsLst>
                    <a:lin ang="5400000" scaled="0"/>
                  </a:gradFill>
                  <a:latin typeface="Segoe UI"/>
                </a:rPr>
                <a:t>Specific Orchestrators</a:t>
              </a:r>
            </a:p>
          </p:txBody>
        </p:sp>
        <p:sp>
          <p:nvSpPr>
            <p:cNvPr id="17" name="Rectangle 16"/>
            <p:cNvSpPr/>
            <p:nvPr/>
          </p:nvSpPr>
          <p:spPr>
            <a:xfrm>
              <a:off x="7372143" y="6195501"/>
              <a:ext cx="3099589" cy="340525"/>
            </a:xfrm>
            <a:prstGeom prst="rect">
              <a:avLst/>
            </a:prstGeom>
          </p:spPr>
          <p:txBody>
            <a:bodyPr wrap="none">
              <a:spAutoFit/>
            </a:bodyPr>
            <a:lstStyle/>
            <a:p>
              <a:pPr>
                <a:defRPr/>
              </a:pPr>
              <a:r>
                <a:rPr lang="en-US" sz="1569" dirty="0">
                  <a:gradFill>
                    <a:gsLst>
                      <a:gs pos="0">
                        <a:schemeClr val="bg1"/>
                      </a:gs>
                      <a:gs pos="100000">
                        <a:schemeClr val="bg1"/>
                      </a:gs>
                    </a:gsLst>
                    <a:lin ang="5400000" scaled="0"/>
                  </a:gradFill>
                  <a:latin typeface="Segoe UI"/>
                </a:rPr>
                <a:t>Production-Ready Microservices</a:t>
              </a:r>
            </a:p>
          </p:txBody>
        </p:sp>
        <p:grpSp>
          <p:nvGrpSpPr>
            <p:cNvPr id="18" name="Group 17"/>
            <p:cNvGrpSpPr/>
            <p:nvPr/>
          </p:nvGrpSpPr>
          <p:grpSpPr>
            <a:xfrm>
              <a:off x="7286262" y="4244226"/>
              <a:ext cx="2016992" cy="411249"/>
              <a:chOff x="4571312" y="3264443"/>
              <a:chExt cx="2016992" cy="411249"/>
            </a:xfrm>
          </p:grpSpPr>
          <p:sp>
            <p:nvSpPr>
              <p:cNvPr id="19" name="TextBox 18"/>
              <p:cNvSpPr txBox="1"/>
              <p:nvPr/>
            </p:nvSpPr>
            <p:spPr>
              <a:xfrm>
                <a:off x="5026128" y="3382998"/>
                <a:ext cx="1562176" cy="174141"/>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Service Bus</a:t>
                </a:r>
              </a:p>
            </p:txBody>
          </p:sp>
          <p:pic>
            <p:nvPicPr>
              <p:cNvPr id="20" name="Picture 19" descr="Service Bus.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71312" y="3264443"/>
                <a:ext cx="411249" cy="411249"/>
              </a:xfrm>
              <a:prstGeom prst="rect">
                <a:avLst/>
              </a:prstGeom>
            </p:spPr>
          </p:pic>
        </p:grpSp>
        <p:grpSp>
          <p:nvGrpSpPr>
            <p:cNvPr id="24" name="Group 23"/>
            <p:cNvGrpSpPr/>
            <p:nvPr/>
          </p:nvGrpSpPr>
          <p:grpSpPr>
            <a:xfrm>
              <a:off x="9369146" y="4244226"/>
              <a:ext cx="1021857" cy="414164"/>
              <a:chOff x="8755248" y="3474294"/>
              <a:chExt cx="1021857" cy="414164"/>
            </a:xfrm>
          </p:grpSpPr>
          <p:sp>
            <p:nvSpPr>
              <p:cNvPr id="25" name="TextBox 24"/>
              <p:cNvSpPr txBox="1"/>
              <p:nvPr/>
            </p:nvSpPr>
            <p:spPr>
              <a:xfrm>
                <a:off x="9117949" y="3587353"/>
                <a:ext cx="659156" cy="301105"/>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SQL Database</a:t>
                </a:r>
              </a:p>
            </p:txBody>
          </p:sp>
          <p:pic>
            <p:nvPicPr>
              <p:cNvPr id="26" name="Picture 2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755248" y="3474294"/>
                <a:ext cx="378177" cy="378177"/>
              </a:xfrm>
              <a:prstGeom prst="rect">
                <a:avLst/>
              </a:prstGeom>
            </p:spPr>
          </p:pic>
        </p:grpSp>
        <p:grpSp>
          <p:nvGrpSpPr>
            <p:cNvPr id="27" name="Group 26"/>
            <p:cNvGrpSpPr/>
            <p:nvPr/>
          </p:nvGrpSpPr>
          <p:grpSpPr>
            <a:xfrm>
              <a:off x="9348216" y="4758676"/>
              <a:ext cx="1029708" cy="427527"/>
              <a:chOff x="8681505" y="4689849"/>
              <a:chExt cx="1029708" cy="427527"/>
            </a:xfrm>
          </p:grpSpPr>
          <p:sp>
            <p:nvSpPr>
              <p:cNvPr id="28" name="TextBox 27"/>
              <p:cNvSpPr txBox="1"/>
              <p:nvPr/>
            </p:nvSpPr>
            <p:spPr>
              <a:xfrm>
                <a:off x="9052057" y="4816271"/>
                <a:ext cx="659156" cy="301105"/>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Cosmos DB</a:t>
                </a:r>
              </a:p>
            </p:txBody>
          </p:sp>
          <p:pic>
            <p:nvPicPr>
              <p:cNvPr id="29" name="Picture 2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681505" y="4689849"/>
                <a:ext cx="336038" cy="336037"/>
              </a:xfrm>
              <a:prstGeom prst="rect">
                <a:avLst/>
              </a:prstGeom>
            </p:spPr>
          </p:pic>
        </p:grpSp>
        <p:grpSp>
          <p:nvGrpSpPr>
            <p:cNvPr id="30" name="Group 29"/>
            <p:cNvGrpSpPr/>
            <p:nvPr/>
          </p:nvGrpSpPr>
          <p:grpSpPr>
            <a:xfrm>
              <a:off x="7380377" y="5288714"/>
              <a:ext cx="1084677" cy="427194"/>
              <a:chOff x="8713817" y="4063494"/>
              <a:chExt cx="1084677" cy="427194"/>
            </a:xfrm>
          </p:grpSpPr>
          <p:sp>
            <p:nvSpPr>
              <p:cNvPr id="31" name="TextBox 30"/>
              <p:cNvSpPr txBox="1"/>
              <p:nvPr/>
            </p:nvSpPr>
            <p:spPr>
              <a:xfrm>
                <a:off x="9139338" y="4189583"/>
                <a:ext cx="659156" cy="301105"/>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Redis Cache</a:t>
                </a:r>
              </a:p>
            </p:txBody>
          </p:sp>
          <p:pic>
            <p:nvPicPr>
              <p:cNvPr id="32" name="Picture 3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713817" y="4063494"/>
                <a:ext cx="326654" cy="326654"/>
              </a:xfrm>
              <a:prstGeom prst="rect">
                <a:avLst/>
              </a:prstGeom>
            </p:spPr>
          </p:pic>
        </p:grpSp>
        <p:grpSp>
          <p:nvGrpSpPr>
            <p:cNvPr id="49" name="Group 48"/>
            <p:cNvGrpSpPr/>
            <p:nvPr/>
          </p:nvGrpSpPr>
          <p:grpSpPr>
            <a:xfrm>
              <a:off x="7322676" y="4754432"/>
              <a:ext cx="1856393" cy="399451"/>
              <a:chOff x="7913205" y="5106197"/>
              <a:chExt cx="1856393" cy="399451"/>
            </a:xfrm>
          </p:grpSpPr>
          <p:sp>
            <p:nvSpPr>
              <p:cNvPr id="35" name="Rectangle 34"/>
              <p:cNvSpPr/>
              <p:nvPr/>
            </p:nvSpPr>
            <p:spPr bwMode="auto">
              <a:xfrm>
                <a:off x="8082352" y="5165111"/>
                <a:ext cx="1687246" cy="28716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65" tIns="44819" rIns="0" bIns="140600" numCol="1" spcCol="0" rtlCol="0" fromWordArt="0" anchor="t" anchorCtr="0" forceAA="0" compatLnSpc="1">
                <a:prstTxWarp prst="textNoShape">
                  <a:avLst/>
                </a:prstTxWarp>
                <a:noAutofit/>
              </a:bodyPr>
              <a:lstStyle/>
              <a:p>
                <a:pPr defTabSz="895923" fontAlgn="base">
                  <a:lnSpc>
                    <a:spcPct val="90000"/>
                  </a:lnSpc>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BLOB Storage</a:t>
                </a:r>
              </a:p>
            </p:txBody>
          </p:sp>
          <p:pic>
            <p:nvPicPr>
              <p:cNvPr id="38" name="Picture 37" descr="Storage blob.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913205" y="5106197"/>
                <a:ext cx="399449" cy="399451"/>
              </a:xfrm>
              <a:prstGeom prst="rect">
                <a:avLst/>
              </a:prstGeom>
            </p:spPr>
          </p:pic>
        </p:grpSp>
        <p:sp>
          <p:nvSpPr>
            <p:cNvPr id="42" name="TextBox 41"/>
            <p:cNvSpPr txBox="1"/>
            <p:nvPr/>
          </p:nvSpPr>
          <p:spPr>
            <a:xfrm>
              <a:off x="8272387" y="3405591"/>
              <a:ext cx="1780366" cy="238962"/>
            </a:xfrm>
            <a:prstGeom prst="rect">
              <a:avLst/>
            </a:prstGeom>
            <a:noFill/>
            <a:ln>
              <a:noFill/>
            </a:ln>
          </p:spPr>
          <p:txBody>
            <a:bodyPr wrap="none" lIns="0" tIns="27420" rIns="0" bIns="0" rtlCol="0" anchor="t">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Azure Service Fabric</a:t>
              </a:r>
            </a:p>
          </p:txBody>
        </p:sp>
        <p:sp>
          <p:nvSpPr>
            <p:cNvPr id="43" name="Freeform 359"/>
            <p:cNvSpPr>
              <a:spLocks noChangeAspect="1"/>
            </p:cNvSpPr>
            <p:nvPr/>
          </p:nvSpPr>
          <p:spPr bwMode="auto">
            <a:xfrm>
              <a:off x="7741078" y="3246890"/>
              <a:ext cx="405616" cy="389852"/>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defTabSz="914103" fontAlgn="base">
                <a:lnSpc>
                  <a:spcPct val="90000"/>
                </a:lnSpc>
                <a:spcBef>
                  <a:spcPct val="0"/>
                </a:spcBef>
                <a:spcAft>
                  <a:spcPct val="0"/>
                </a:spcAft>
                <a:defRPr/>
              </a:pPr>
              <a:endParaRPr lang="en-US" sz="1961" b="1" dirty="0">
                <a:gradFill>
                  <a:gsLst>
                    <a:gs pos="0">
                      <a:schemeClr val="tx1"/>
                    </a:gs>
                    <a:gs pos="100000">
                      <a:schemeClr val="tx1"/>
                    </a:gs>
                  </a:gsLst>
                  <a:lin ang="5400000" scaled="0"/>
                </a:gradFill>
                <a:latin typeface="Segoe UI Light"/>
                <a:ea typeface="Segoe UI" pitchFamily="34" charset="0"/>
                <a:cs typeface="Segoe UI" pitchFamily="34" charset="0"/>
              </a:endParaRPr>
            </a:p>
          </p:txBody>
        </p:sp>
        <p:pic>
          <p:nvPicPr>
            <p:cNvPr id="45" name="Picture 44"/>
            <p:cNvPicPr>
              <a:picLocks noChangeAspect="1"/>
            </p:cNvPicPr>
            <p:nvPr/>
          </p:nvPicPr>
          <p:blipFill>
            <a:blip r:embed="rId11">
              <a:clrChange>
                <a:clrFrom>
                  <a:srgbClr val="8E9CFF"/>
                </a:clrFrom>
                <a:clrTo>
                  <a:srgbClr val="8E9CFF">
                    <a:alpha val="0"/>
                  </a:srgbClr>
                </a:clrTo>
              </a:clrChange>
            </a:blip>
            <a:stretch>
              <a:fillRect/>
            </a:stretch>
          </p:blipFill>
          <p:spPr>
            <a:xfrm>
              <a:off x="7629549" y="2619942"/>
              <a:ext cx="566705" cy="499373"/>
            </a:xfrm>
            <a:prstGeom prst="rect">
              <a:avLst/>
            </a:prstGeom>
          </p:spPr>
        </p:pic>
        <p:sp>
          <p:nvSpPr>
            <p:cNvPr id="46" name="TextBox 45"/>
            <p:cNvSpPr txBox="1"/>
            <p:nvPr/>
          </p:nvSpPr>
          <p:spPr>
            <a:xfrm>
              <a:off x="8272387" y="2822931"/>
              <a:ext cx="1720719" cy="219327"/>
            </a:xfrm>
            <a:prstGeom prst="rect">
              <a:avLst/>
            </a:prstGeom>
            <a:noFill/>
            <a:ln>
              <a:noFill/>
            </a:ln>
          </p:spPr>
          <p:txBody>
            <a:bodyPr wrap="none" lIns="0" tIns="27420" rIns="0" bIns="0" rtlCol="0" anchor="t">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Azure Kubernetes Service (AKS)</a:t>
              </a:r>
            </a:p>
          </p:txBody>
        </p:sp>
        <p:sp>
          <p:nvSpPr>
            <p:cNvPr id="50" name="TextBox 49"/>
            <p:cNvSpPr txBox="1"/>
            <p:nvPr/>
          </p:nvSpPr>
          <p:spPr>
            <a:xfrm>
              <a:off x="9812783" y="5395557"/>
              <a:ext cx="659156" cy="301106"/>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Key Vault</a:t>
              </a:r>
            </a:p>
          </p:txBody>
        </p:sp>
        <p:pic>
          <p:nvPicPr>
            <p:cNvPr id="51" name="Picture 50" descr="AzureKeyVault_icon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84338" y="5247296"/>
              <a:ext cx="334429" cy="371587"/>
            </a:xfrm>
            <a:prstGeom prst="rect">
              <a:avLst/>
            </a:prstGeom>
          </p:spPr>
        </p:pic>
        <p:sp>
          <p:nvSpPr>
            <p:cNvPr id="52" name="Rectangle 51"/>
            <p:cNvSpPr/>
            <p:nvPr/>
          </p:nvSpPr>
          <p:spPr>
            <a:xfrm>
              <a:off x="10942637" y="4650442"/>
              <a:ext cx="1384439" cy="525244"/>
            </a:xfrm>
            <a:prstGeom prst="rect">
              <a:avLst/>
            </a:prstGeom>
          </p:spPr>
          <p:txBody>
            <a:bodyPr wrap="square">
              <a:spAutoFit/>
            </a:bodyPr>
            <a:lstStyle/>
            <a:p>
              <a:pPr>
                <a:defRPr/>
              </a:pPr>
              <a:r>
                <a:rPr lang="en-US" sz="1373" dirty="0">
                  <a:gradFill>
                    <a:gsLst>
                      <a:gs pos="0">
                        <a:schemeClr val="tx1"/>
                      </a:gs>
                      <a:gs pos="100000">
                        <a:schemeClr val="tx1"/>
                      </a:gs>
                    </a:gsLst>
                    <a:lin ang="5400000" scaled="0"/>
                  </a:gradFill>
                  <a:latin typeface="Segoe UI"/>
                </a:rPr>
                <a:t>Other Cloud</a:t>
              </a:r>
            </a:p>
            <a:p>
              <a:pPr>
                <a:defRPr/>
              </a:pPr>
              <a:r>
                <a:rPr lang="en-US" sz="1373" dirty="0">
                  <a:gradFill>
                    <a:gsLst>
                      <a:gs pos="0">
                        <a:schemeClr val="tx1"/>
                      </a:gs>
                      <a:gs pos="100000">
                        <a:schemeClr val="tx1"/>
                      </a:gs>
                    </a:gsLst>
                    <a:lin ang="5400000" scaled="0"/>
                  </a:gradFill>
                  <a:latin typeface="Segoe UI"/>
                </a:rPr>
                <a:t>Infrastructure</a:t>
              </a:r>
            </a:p>
          </p:txBody>
        </p:sp>
        <p:sp>
          <p:nvSpPr>
            <p:cNvPr id="54" name="Rectangle 53"/>
            <p:cNvSpPr/>
            <p:nvPr/>
          </p:nvSpPr>
          <p:spPr>
            <a:xfrm>
              <a:off x="10906107" y="3009813"/>
              <a:ext cx="1431820" cy="309717"/>
            </a:xfrm>
            <a:prstGeom prst="rect">
              <a:avLst/>
            </a:prstGeom>
          </p:spPr>
          <p:txBody>
            <a:bodyPr wrap="square">
              <a:spAutoFit/>
            </a:bodyPr>
            <a:lstStyle/>
            <a:p>
              <a:pPr>
                <a:defRPr/>
              </a:pPr>
              <a:r>
                <a:rPr lang="en-US" sz="1373" dirty="0">
                  <a:gradFill>
                    <a:gsLst>
                      <a:gs pos="0">
                        <a:schemeClr val="tx1"/>
                      </a:gs>
                      <a:gs pos="100000">
                        <a:schemeClr val="tx1"/>
                      </a:gs>
                    </a:gsLst>
                    <a:lin ang="5400000" scaled="0"/>
                  </a:gradFill>
                  <a:latin typeface="Segoe UI"/>
                </a:rPr>
                <a:t>Orchestrators</a:t>
              </a:r>
            </a:p>
          </p:txBody>
        </p:sp>
        <p:sp>
          <p:nvSpPr>
            <p:cNvPr id="59" name="Arrow: Pentagon 58"/>
            <p:cNvSpPr/>
            <p:nvPr/>
          </p:nvSpPr>
          <p:spPr bwMode="auto">
            <a:xfrm>
              <a:off x="5980453" y="3555966"/>
              <a:ext cx="542584" cy="990600"/>
            </a:xfrm>
            <a:prstGeom prst="homePlat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60" name="Arrow: Chevron 59"/>
            <p:cNvSpPr/>
            <p:nvPr/>
          </p:nvSpPr>
          <p:spPr bwMode="auto">
            <a:xfrm>
              <a:off x="6329275" y="3555966"/>
              <a:ext cx="498562" cy="990600"/>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63" name="Arrow: Chevron 62"/>
            <p:cNvSpPr/>
            <p:nvPr/>
          </p:nvSpPr>
          <p:spPr bwMode="auto">
            <a:xfrm>
              <a:off x="5227636" y="6028697"/>
              <a:ext cx="1828801" cy="68578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64" name="Rectangle 63"/>
            <p:cNvSpPr/>
            <p:nvPr/>
          </p:nvSpPr>
          <p:spPr>
            <a:xfrm>
              <a:off x="5532437" y="6079204"/>
              <a:ext cx="1402328" cy="586860"/>
            </a:xfrm>
            <a:prstGeom prst="rect">
              <a:avLst/>
            </a:prstGeom>
          </p:spPr>
          <p:txBody>
            <a:bodyPr wrap="none">
              <a:spAutoFit/>
            </a:bodyPr>
            <a:lstStyle/>
            <a:p>
              <a:pPr>
                <a:defRPr/>
              </a:pPr>
              <a:r>
                <a:rPr lang="en-US" sz="1569" dirty="0">
                  <a:gradFill>
                    <a:gsLst>
                      <a:gs pos="0">
                        <a:schemeClr val="bg1"/>
                      </a:gs>
                      <a:gs pos="100000">
                        <a:schemeClr val="bg1"/>
                      </a:gs>
                    </a:gsLst>
                    <a:lin ang="5400000" scaled="0"/>
                  </a:gradFill>
                  <a:latin typeface="Segoe UI"/>
                </a:rPr>
                <a:t>Infrastructure</a:t>
              </a:r>
            </a:p>
            <a:p>
              <a:pPr>
                <a:defRPr/>
              </a:pPr>
              <a:r>
                <a:rPr lang="en-US" sz="1569" dirty="0">
                  <a:gradFill>
                    <a:gsLst>
                      <a:gs pos="0">
                        <a:schemeClr val="bg1"/>
                      </a:gs>
                      <a:gs pos="100000">
                        <a:schemeClr val="bg1"/>
                      </a:gs>
                    </a:gsLst>
                    <a:lin ang="5400000" scaled="0"/>
                  </a:gradFill>
                  <a:latin typeface="Segoe UI"/>
                </a:rPr>
                <a:t>Decisions</a:t>
              </a:r>
            </a:p>
          </p:txBody>
        </p:sp>
        <p:sp>
          <p:nvSpPr>
            <p:cNvPr id="65" name="Arrow: Chevron 64"/>
            <p:cNvSpPr/>
            <p:nvPr/>
          </p:nvSpPr>
          <p:spPr bwMode="auto">
            <a:xfrm>
              <a:off x="6825185" y="437903"/>
              <a:ext cx="4104611" cy="68578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68" name="Rectangle 67"/>
            <p:cNvSpPr/>
            <p:nvPr/>
          </p:nvSpPr>
          <p:spPr>
            <a:xfrm>
              <a:off x="7629465" y="633625"/>
              <a:ext cx="2496050" cy="294346"/>
            </a:xfrm>
            <a:prstGeom prst="rect">
              <a:avLst/>
            </a:prstGeom>
          </p:spPr>
          <p:txBody>
            <a:bodyPr wrap="none">
              <a:spAutoFit/>
            </a:bodyPr>
            <a:lstStyle/>
            <a:p>
              <a:pPr>
                <a:defRPr/>
              </a:pPr>
              <a:r>
                <a:rPr lang="en-US" sz="1275" b="1" dirty="0">
                  <a:gradFill>
                    <a:gsLst>
                      <a:gs pos="0">
                        <a:schemeClr val="bg1"/>
                      </a:gs>
                      <a:gs pos="100000">
                        <a:schemeClr val="bg1"/>
                      </a:gs>
                    </a:gsLst>
                    <a:lin ang="5400000" scaled="0"/>
                  </a:gradFill>
                  <a:latin typeface="Segoe UI"/>
                </a:rPr>
                <a:t>eShopOnContainers on Azure</a:t>
              </a:r>
            </a:p>
          </p:txBody>
        </p:sp>
        <p:sp>
          <p:nvSpPr>
            <p:cNvPr id="69" name="Arrow: Chevron 68"/>
            <p:cNvSpPr/>
            <p:nvPr/>
          </p:nvSpPr>
          <p:spPr bwMode="auto">
            <a:xfrm>
              <a:off x="5227636" y="437902"/>
              <a:ext cx="1828801" cy="68578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70" name="Rectangle 69"/>
            <p:cNvSpPr/>
            <p:nvPr/>
          </p:nvSpPr>
          <p:spPr>
            <a:xfrm>
              <a:off x="5513936" y="610535"/>
              <a:ext cx="1256201" cy="340525"/>
            </a:xfrm>
            <a:prstGeom prst="rect">
              <a:avLst/>
            </a:prstGeom>
          </p:spPr>
          <p:txBody>
            <a:bodyPr wrap="none">
              <a:spAutoFit/>
            </a:bodyPr>
            <a:lstStyle/>
            <a:p>
              <a:pPr algn="ctr">
                <a:defRPr/>
              </a:pPr>
              <a:r>
                <a:rPr lang="en-US" sz="1569" dirty="0">
                  <a:gradFill>
                    <a:gsLst>
                      <a:gs pos="0">
                        <a:schemeClr val="bg1"/>
                      </a:gs>
                      <a:gs pos="100000">
                        <a:schemeClr val="bg1"/>
                      </a:gs>
                    </a:gsLst>
                    <a:lin ang="5400000" scaled="0"/>
                  </a:gradFill>
                  <a:latin typeface="Segoe UI"/>
                </a:rPr>
                <a:t>Customized</a:t>
              </a:r>
            </a:p>
          </p:txBody>
        </p:sp>
        <p:sp>
          <p:nvSpPr>
            <p:cNvPr id="72" name="Rectangle 71"/>
            <p:cNvSpPr/>
            <p:nvPr/>
          </p:nvSpPr>
          <p:spPr bwMode="auto">
            <a:xfrm>
              <a:off x="5303837" y="3555966"/>
              <a:ext cx="676616" cy="9906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73" name="Rectangle 72"/>
            <p:cNvSpPr/>
            <p:nvPr/>
          </p:nvSpPr>
          <p:spPr>
            <a:xfrm>
              <a:off x="5478188" y="3367462"/>
              <a:ext cx="819589" cy="1202173"/>
            </a:xfrm>
            <a:prstGeom prst="rect">
              <a:avLst/>
            </a:prstGeom>
          </p:spPr>
          <p:txBody>
            <a:bodyPr wrap="none">
              <a:spAutoFit/>
            </a:bodyPr>
            <a:lstStyle/>
            <a:p>
              <a:pPr>
                <a:defRPr/>
              </a:pPr>
              <a:r>
                <a:rPr lang="en-US" sz="7058" dirty="0">
                  <a:gradFill>
                    <a:gsLst>
                      <a:gs pos="0">
                        <a:schemeClr val="tx1"/>
                      </a:gs>
                      <a:gs pos="100000">
                        <a:schemeClr val="tx1"/>
                      </a:gs>
                    </a:gsLst>
                    <a:lin ang="5400000" scaled="0"/>
                  </a:gradFill>
                  <a:latin typeface="Segoe UI"/>
                </a:rPr>
                <a:t>+</a:t>
              </a:r>
            </a:p>
          </p:txBody>
        </p:sp>
        <p:sp>
          <p:nvSpPr>
            <p:cNvPr id="75" name="Rectangle 74"/>
            <p:cNvSpPr/>
            <p:nvPr/>
          </p:nvSpPr>
          <p:spPr>
            <a:xfrm>
              <a:off x="7513637" y="81286"/>
              <a:ext cx="2659642" cy="371268"/>
            </a:xfrm>
            <a:prstGeom prst="rect">
              <a:avLst/>
            </a:prstGeom>
          </p:spPr>
          <p:txBody>
            <a:bodyPr wrap="none">
              <a:spAutoFit/>
            </a:bodyPr>
            <a:lstStyle/>
            <a:p>
              <a:pPr>
                <a:defRPr/>
              </a:pPr>
              <a:r>
                <a:rPr lang="en-US" dirty="0">
                  <a:gradFill>
                    <a:gsLst>
                      <a:gs pos="0">
                        <a:schemeClr val="tx1"/>
                      </a:gs>
                      <a:gs pos="100000">
                        <a:schemeClr val="tx1"/>
                      </a:gs>
                    </a:gsLst>
                    <a:lin ang="5400000" scaled="0"/>
                  </a:gradFill>
                  <a:latin typeface="Segoe UI"/>
                </a:rPr>
                <a:t>Production environment</a:t>
              </a:r>
            </a:p>
          </p:txBody>
        </p:sp>
      </p:grpSp>
    </p:spTree>
    <p:extLst>
      <p:ext uri="{BB962C8B-B14F-4D97-AF65-F5344CB8AC3E}">
        <p14:creationId xmlns:p14="http://schemas.microsoft.com/office/powerpoint/2010/main" val="196669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3DC5-DB53-4A4B-A2FF-9B2529A99BC2}"/>
              </a:ext>
            </a:extLst>
          </p:cNvPr>
          <p:cNvSpPr>
            <a:spLocks noGrp="1"/>
          </p:cNvSpPr>
          <p:nvPr>
            <p:ph type="title"/>
          </p:nvPr>
        </p:nvSpPr>
        <p:spPr/>
        <p:txBody>
          <a:bodyPr/>
          <a:lstStyle/>
          <a:p>
            <a:r>
              <a:rPr lang="en-US" dirty="0"/>
              <a:t>What’s new in .NET Microservices since IGNITE 2017?</a:t>
            </a:r>
          </a:p>
        </p:txBody>
      </p:sp>
      <p:sp>
        <p:nvSpPr>
          <p:cNvPr id="3" name="Text Placeholder 2">
            <a:extLst>
              <a:ext uri="{FF2B5EF4-FFF2-40B4-BE49-F238E27FC236}">
                <a16:creationId xmlns:a16="http://schemas.microsoft.com/office/drawing/2014/main" id="{97BDB39C-4BB9-4A2E-91D2-23B66D35EA5E}"/>
              </a:ext>
            </a:extLst>
          </p:cNvPr>
          <p:cNvSpPr>
            <a:spLocks noGrp="1"/>
          </p:cNvSpPr>
          <p:nvPr>
            <p:ph type="body" sz="quarter" idx="10"/>
          </p:nvPr>
        </p:nvSpPr>
        <p:spPr>
          <a:xfrm>
            <a:off x="586390" y="1434370"/>
            <a:ext cx="11263158" cy="2523768"/>
          </a:xfrm>
        </p:spPr>
        <p:txBody>
          <a:bodyPr/>
          <a:lstStyle/>
          <a:p>
            <a:pPr marL="342900" lvl="0" indent="-342900">
              <a:buFont typeface="Arial" panose="020B0604020202020204" pitchFamily="34" charset="0"/>
              <a:buChar char="•"/>
            </a:pPr>
            <a:r>
              <a:rPr lang="en-US" sz="2000" b="1" dirty="0">
                <a:latin typeface="+mn-lt"/>
              </a:rPr>
              <a:t>IGNITE 2017</a:t>
            </a:r>
          </a:p>
          <a:p>
            <a:pPr marL="571500" lvl="1" indent="-342900">
              <a:buFont typeface="Arial" panose="020B0604020202020204" pitchFamily="34" charset="0"/>
              <a:buChar char="•"/>
            </a:pPr>
            <a:r>
              <a:rPr lang="en-US" b="1" dirty="0">
                <a:latin typeface="+mn-lt"/>
              </a:rPr>
              <a:t>Implement microservices patterns with .NET Core and Docker </a:t>
            </a:r>
            <a:r>
              <a:rPr lang="en-US" dirty="0">
                <a:latin typeface="+mn-lt"/>
              </a:rPr>
              <a:t>(Cesar de la Torre)</a:t>
            </a:r>
          </a:p>
          <a:p>
            <a:pPr marL="571500" lvl="1" indent="-342900">
              <a:buFont typeface="Arial" panose="020B0604020202020204" pitchFamily="34" charset="0"/>
              <a:buChar char="•"/>
            </a:pPr>
            <a:r>
              <a:rPr lang="en-US" dirty="0">
                <a:latin typeface="+mn-lt"/>
              </a:rPr>
              <a:t>Link: </a:t>
            </a:r>
            <a:r>
              <a:rPr lang="en-US" dirty="0">
                <a:latin typeface="+mn-lt"/>
                <a:hlinkClick r:id="rId3"/>
              </a:rPr>
              <a:t>https://channel9.msdn.com/events/Ignite/Microsoft-Ignite-Orlando-2017/BRK3317</a:t>
            </a:r>
            <a:r>
              <a:rPr lang="en-US" dirty="0">
                <a:latin typeface="+mn-lt"/>
              </a:rPr>
              <a:t> </a:t>
            </a:r>
          </a:p>
          <a:p>
            <a:pPr marL="342900" lvl="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b="1" dirty="0">
                <a:latin typeface="+mn-lt"/>
              </a:rPr>
              <a:t>IGNITE 2018</a:t>
            </a:r>
          </a:p>
          <a:p>
            <a:pPr marL="571500" lvl="1" indent="-342900">
              <a:buFont typeface="Arial" panose="020B0604020202020204" pitchFamily="34" charset="0"/>
              <a:buChar char="•"/>
            </a:pPr>
            <a:r>
              <a:rPr lang="en-US" b="1" dirty="0">
                <a:latin typeface="+mn-lt"/>
                <a:cs typeface="+mn-cs"/>
              </a:rPr>
              <a:t>Microservices architecture with .NET Core, Docker containers, and Azure </a:t>
            </a:r>
            <a:r>
              <a:rPr lang="en-US" sz="1800" dirty="0">
                <a:latin typeface="+mn-lt"/>
                <a:cs typeface="+mn-cs"/>
              </a:rPr>
              <a:t>(Cesar de la Torre)</a:t>
            </a:r>
          </a:p>
          <a:p>
            <a:pPr marL="571500" lvl="1" indent="-342900">
              <a:buFont typeface="Arial" panose="020B0604020202020204" pitchFamily="34" charset="0"/>
              <a:buChar char="•"/>
            </a:pPr>
            <a:r>
              <a:rPr lang="en-US" sz="1800" dirty="0"/>
              <a:t>Today! – Updates on microservices patterns on .NET Core 2.1</a:t>
            </a:r>
            <a:endParaRPr lang="en-US" dirty="0">
              <a:latin typeface="+mn-lt"/>
              <a:cs typeface="+mn-cs"/>
            </a:endParaRPr>
          </a:p>
        </p:txBody>
      </p:sp>
      <p:sp>
        <p:nvSpPr>
          <p:cNvPr id="4" name="Rectangle 3">
            <a:extLst>
              <a:ext uri="{FF2B5EF4-FFF2-40B4-BE49-F238E27FC236}">
                <a16:creationId xmlns:a16="http://schemas.microsoft.com/office/drawing/2014/main" id="{748BC163-B9ED-42A0-97E2-2918242687B2}"/>
              </a:ext>
            </a:extLst>
          </p:cNvPr>
          <p:cNvSpPr/>
          <p:nvPr/>
        </p:nvSpPr>
        <p:spPr>
          <a:xfrm>
            <a:off x="586390" y="4515094"/>
            <a:ext cx="8783521" cy="523220"/>
          </a:xfrm>
          <a:prstGeom prst="rect">
            <a:avLst/>
          </a:prstGeom>
        </p:spPr>
        <p:txBody>
          <a:bodyPr wrap="square">
            <a:spAutoFit/>
          </a:bodyPr>
          <a:lstStyle/>
          <a:p>
            <a:r>
              <a:rPr lang="en-US" sz="2800" i="1" dirty="0"/>
              <a:t>Complementary sessions!</a:t>
            </a:r>
            <a:r>
              <a:rPr lang="en-US" sz="2800" dirty="0"/>
              <a:t> </a:t>
            </a:r>
            <a:r>
              <a:rPr lang="en-US" sz="2800" dirty="0">
                <a:sym typeface="Wingdings" panose="05000000000000000000" pitchFamily="2" charset="2"/>
              </a:rPr>
              <a:t></a:t>
            </a:r>
            <a:endParaRPr lang="en-US" sz="2800" dirty="0"/>
          </a:p>
        </p:txBody>
      </p:sp>
    </p:spTree>
    <p:extLst>
      <p:ext uri="{BB962C8B-B14F-4D97-AF65-F5344CB8AC3E}">
        <p14:creationId xmlns:p14="http://schemas.microsoft.com/office/powerpoint/2010/main" val="27283369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66">
            <a:extLst>
              <a:ext uri="{FF2B5EF4-FFF2-40B4-BE49-F238E27FC236}">
                <a16:creationId xmlns:a16="http://schemas.microsoft.com/office/drawing/2014/main" id="{963E30A0-3F48-4F8B-9A6C-C5AB2F76565B}"/>
              </a:ext>
            </a:extLst>
          </p:cNvPr>
          <p:cNvSpPr/>
          <p:nvPr/>
        </p:nvSpPr>
        <p:spPr bwMode="auto">
          <a:xfrm>
            <a:off x="1541493" y="4225383"/>
            <a:ext cx="1225970" cy="814195"/>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ounded Rectangle 66">
            <a:extLst>
              <a:ext uri="{FF2B5EF4-FFF2-40B4-BE49-F238E27FC236}">
                <a16:creationId xmlns:a16="http://schemas.microsoft.com/office/drawing/2014/main" id="{FD54A194-9EC8-476B-B93B-229DAA38C19D}"/>
              </a:ext>
            </a:extLst>
          </p:cNvPr>
          <p:cNvSpPr/>
          <p:nvPr/>
        </p:nvSpPr>
        <p:spPr bwMode="auto">
          <a:xfrm>
            <a:off x="1547462" y="3461952"/>
            <a:ext cx="1236178" cy="725260"/>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08B58B41-A197-46C9-9B3F-E45F06273DAA}"/>
              </a:ext>
            </a:extLst>
          </p:cNvPr>
          <p:cNvSpPr/>
          <p:nvPr/>
        </p:nvSpPr>
        <p:spPr>
          <a:xfrm>
            <a:off x="3479605" y="1097514"/>
            <a:ext cx="5440954" cy="430887"/>
          </a:xfrm>
          <a:prstGeom prst="rect">
            <a:avLst/>
          </a:prstGeom>
        </p:spPr>
        <p:txBody>
          <a:bodyPr wrap="square">
            <a:spAutoFit/>
          </a:bodyPr>
          <a:lstStyle/>
          <a:p>
            <a:pPr algn="ctr" defTabSz="456937">
              <a:defRPr/>
            </a:pPr>
            <a:r>
              <a:rPr lang="en-US" sz="2200" b="1" kern="0" dirty="0">
                <a:solidFill>
                  <a:sysClr val="windowText" lastClr="000000"/>
                </a:solidFill>
                <a:latin typeface="Segoe UI"/>
              </a:rPr>
              <a:t>eShopOnContainers </a:t>
            </a:r>
            <a:r>
              <a:rPr lang="en-US" sz="2200" b="1" kern="0" dirty="0">
                <a:solidFill>
                  <a:sysClr val="windowText" lastClr="000000"/>
                </a:solidFill>
                <a:latin typeface="Segoe UI"/>
                <a:sym typeface="Wingdings" panose="05000000000000000000" pitchFamily="2" charset="2"/>
              </a:rPr>
              <a:t></a:t>
            </a:r>
            <a:r>
              <a:rPr lang="en-US" sz="2200" b="1" kern="0" dirty="0">
                <a:solidFill>
                  <a:sysClr val="windowText" lastClr="000000"/>
                </a:solidFill>
                <a:latin typeface="Segoe UI"/>
              </a:rPr>
              <a:t> in Azure</a:t>
            </a:r>
          </a:p>
        </p:txBody>
      </p:sp>
      <p:grpSp>
        <p:nvGrpSpPr>
          <p:cNvPr id="7" name="Group 6">
            <a:extLst>
              <a:ext uri="{FF2B5EF4-FFF2-40B4-BE49-F238E27FC236}">
                <a16:creationId xmlns:a16="http://schemas.microsoft.com/office/drawing/2014/main" id="{F335F471-89E9-40C2-A0F3-05948C59CB49}"/>
              </a:ext>
            </a:extLst>
          </p:cNvPr>
          <p:cNvGrpSpPr/>
          <p:nvPr/>
        </p:nvGrpSpPr>
        <p:grpSpPr>
          <a:xfrm>
            <a:off x="6070047" y="3711997"/>
            <a:ext cx="294673" cy="165188"/>
            <a:chOff x="2886562" y="2288295"/>
            <a:chExt cx="601248" cy="337049"/>
          </a:xfrm>
        </p:grpSpPr>
        <p:grpSp>
          <p:nvGrpSpPr>
            <p:cNvPr id="8" name="Group 7">
              <a:extLst>
                <a:ext uri="{FF2B5EF4-FFF2-40B4-BE49-F238E27FC236}">
                  <a16:creationId xmlns:a16="http://schemas.microsoft.com/office/drawing/2014/main" id="{23B50EED-A4AA-49AD-9E2D-A60DF5D79E53}"/>
                </a:ext>
              </a:extLst>
            </p:cNvPr>
            <p:cNvGrpSpPr/>
            <p:nvPr/>
          </p:nvGrpSpPr>
          <p:grpSpPr>
            <a:xfrm>
              <a:off x="2886562" y="2288295"/>
              <a:ext cx="601248" cy="337049"/>
              <a:chOff x="3523102" y="1791568"/>
              <a:chExt cx="6746733" cy="3782104"/>
            </a:xfrm>
            <a:solidFill>
              <a:srgbClr val="7030A0"/>
            </a:solidFill>
          </p:grpSpPr>
          <p:sp>
            <p:nvSpPr>
              <p:cNvPr id="10" name="Rectangle 9">
                <a:extLst>
                  <a:ext uri="{FF2B5EF4-FFF2-40B4-BE49-F238E27FC236}">
                    <a16:creationId xmlns:a16="http://schemas.microsoft.com/office/drawing/2014/main" id="{2F06AAB6-A21B-4FAF-82CB-5B5A9D54C2F9}"/>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1" name="Freeform 108">
                <a:extLst>
                  <a:ext uri="{FF2B5EF4-FFF2-40B4-BE49-F238E27FC236}">
                    <a16:creationId xmlns:a16="http://schemas.microsoft.com/office/drawing/2014/main" id="{A152CF7C-21F3-4E80-ADA6-C99957D3688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2" name="Freeform 109">
                <a:extLst>
                  <a:ext uri="{FF2B5EF4-FFF2-40B4-BE49-F238E27FC236}">
                    <a16:creationId xmlns:a16="http://schemas.microsoft.com/office/drawing/2014/main" id="{FC4AB856-8004-48A4-8ADA-C2EACA704F2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9" name="Hexagon 8">
              <a:extLst>
                <a:ext uri="{FF2B5EF4-FFF2-40B4-BE49-F238E27FC236}">
                  <a16:creationId xmlns:a16="http://schemas.microsoft.com/office/drawing/2014/main" id="{5D6926AD-0FBF-4FCD-8775-2820D8323616}"/>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C98FB92C-888A-402A-89C7-12DCC218368E}"/>
              </a:ext>
            </a:extLst>
          </p:cNvPr>
          <p:cNvGrpSpPr/>
          <p:nvPr/>
        </p:nvGrpSpPr>
        <p:grpSpPr>
          <a:xfrm>
            <a:off x="6072279" y="2636217"/>
            <a:ext cx="294673" cy="165188"/>
            <a:chOff x="1601399" y="2288295"/>
            <a:chExt cx="601248" cy="337049"/>
          </a:xfrm>
        </p:grpSpPr>
        <p:grpSp>
          <p:nvGrpSpPr>
            <p:cNvPr id="14" name="Group 13">
              <a:extLst>
                <a:ext uri="{FF2B5EF4-FFF2-40B4-BE49-F238E27FC236}">
                  <a16:creationId xmlns:a16="http://schemas.microsoft.com/office/drawing/2014/main" id="{3FBA3399-62DE-4237-AE95-D72FFB041AEF}"/>
                </a:ext>
              </a:extLst>
            </p:cNvPr>
            <p:cNvGrpSpPr/>
            <p:nvPr/>
          </p:nvGrpSpPr>
          <p:grpSpPr>
            <a:xfrm>
              <a:off x="1601399" y="2288295"/>
              <a:ext cx="601248" cy="337049"/>
              <a:chOff x="3523102" y="1791568"/>
              <a:chExt cx="6746733" cy="3782104"/>
            </a:xfrm>
            <a:solidFill>
              <a:srgbClr val="002060"/>
            </a:solidFill>
          </p:grpSpPr>
          <p:sp>
            <p:nvSpPr>
              <p:cNvPr id="16" name="Rectangle 15">
                <a:extLst>
                  <a:ext uri="{FF2B5EF4-FFF2-40B4-BE49-F238E27FC236}">
                    <a16:creationId xmlns:a16="http://schemas.microsoft.com/office/drawing/2014/main" id="{43A66143-148E-4223-83B8-BFEA189B076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7" name="Freeform 96">
                <a:extLst>
                  <a:ext uri="{FF2B5EF4-FFF2-40B4-BE49-F238E27FC236}">
                    <a16:creationId xmlns:a16="http://schemas.microsoft.com/office/drawing/2014/main" id="{4664B617-E98D-486A-8589-62AAEDC923A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8" name="Freeform 97">
                <a:extLst>
                  <a:ext uri="{FF2B5EF4-FFF2-40B4-BE49-F238E27FC236}">
                    <a16:creationId xmlns:a16="http://schemas.microsoft.com/office/drawing/2014/main" id="{5D870C01-2548-44C7-B317-27ABA403EE9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5" name="Hexagon 14">
              <a:extLst>
                <a:ext uri="{FF2B5EF4-FFF2-40B4-BE49-F238E27FC236}">
                  <a16:creationId xmlns:a16="http://schemas.microsoft.com/office/drawing/2014/main" id="{6B60326E-52A2-46FE-B7DF-71D3B3AA4D95}"/>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AC209DCC-C070-41FA-861B-8EDBD543E525}"/>
              </a:ext>
            </a:extLst>
          </p:cNvPr>
          <p:cNvGrpSpPr>
            <a:grpSpLocks noChangeAspect="1"/>
          </p:cNvGrpSpPr>
          <p:nvPr/>
        </p:nvGrpSpPr>
        <p:grpSpPr>
          <a:xfrm>
            <a:off x="6074471" y="3056112"/>
            <a:ext cx="259137" cy="145267"/>
            <a:chOff x="1596268" y="2657736"/>
            <a:chExt cx="601248" cy="337049"/>
          </a:xfrm>
        </p:grpSpPr>
        <p:grpSp>
          <p:nvGrpSpPr>
            <p:cNvPr id="20" name="Group 19">
              <a:extLst>
                <a:ext uri="{FF2B5EF4-FFF2-40B4-BE49-F238E27FC236}">
                  <a16:creationId xmlns:a16="http://schemas.microsoft.com/office/drawing/2014/main" id="{40769284-DB0E-4351-81B8-5474F8D369D0}"/>
                </a:ext>
              </a:extLst>
            </p:cNvPr>
            <p:cNvGrpSpPr/>
            <p:nvPr/>
          </p:nvGrpSpPr>
          <p:grpSpPr>
            <a:xfrm>
              <a:off x="1596268" y="2657736"/>
              <a:ext cx="601248" cy="337049"/>
              <a:chOff x="3523102" y="1791568"/>
              <a:chExt cx="6746733" cy="3782104"/>
            </a:xfrm>
            <a:solidFill>
              <a:srgbClr val="00B050"/>
            </a:solidFill>
          </p:grpSpPr>
          <p:sp>
            <p:nvSpPr>
              <p:cNvPr id="22" name="Rectangle 21">
                <a:extLst>
                  <a:ext uri="{FF2B5EF4-FFF2-40B4-BE49-F238E27FC236}">
                    <a16:creationId xmlns:a16="http://schemas.microsoft.com/office/drawing/2014/main" id="{61EE7E9D-E681-4223-818F-4ABA02A0FA9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3" name="Freeform 92">
                <a:extLst>
                  <a:ext uri="{FF2B5EF4-FFF2-40B4-BE49-F238E27FC236}">
                    <a16:creationId xmlns:a16="http://schemas.microsoft.com/office/drawing/2014/main" id="{F972503E-74B1-47FB-B3CD-A558FE32681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 name="Freeform 93">
                <a:extLst>
                  <a:ext uri="{FF2B5EF4-FFF2-40B4-BE49-F238E27FC236}">
                    <a16:creationId xmlns:a16="http://schemas.microsoft.com/office/drawing/2014/main" id="{919B6271-2358-47ED-A68E-222D61689A3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1" name="Hexagon 20">
              <a:extLst>
                <a:ext uri="{FF2B5EF4-FFF2-40B4-BE49-F238E27FC236}">
                  <a16:creationId xmlns:a16="http://schemas.microsoft.com/office/drawing/2014/main" id="{B1137816-05E6-4B5E-9DBE-FC03EE392A1E}"/>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25" name="Rounded Rectangle 66">
            <a:extLst>
              <a:ext uri="{FF2B5EF4-FFF2-40B4-BE49-F238E27FC236}">
                <a16:creationId xmlns:a16="http://schemas.microsoft.com/office/drawing/2014/main" id="{FA51EA9D-C19D-478E-B3C9-131F58722D92}"/>
              </a:ext>
            </a:extLst>
          </p:cNvPr>
          <p:cNvSpPr/>
          <p:nvPr/>
        </p:nvSpPr>
        <p:spPr bwMode="auto">
          <a:xfrm>
            <a:off x="5849823" y="2907198"/>
            <a:ext cx="1243305" cy="615867"/>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2E67C3B0-B422-43B6-BC35-FC55DEEEB81D}"/>
              </a:ext>
            </a:extLst>
          </p:cNvPr>
          <p:cNvSpPr/>
          <p:nvPr/>
        </p:nvSpPr>
        <p:spPr>
          <a:xfrm>
            <a:off x="5900456" y="2888052"/>
            <a:ext cx="1233030"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Ordering microservice</a:t>
            </a:r>
          </a:p>
        </p:txBody>
      </p:sp>
      <p:sp>
        <p:nvSpPr>
          <p:cNvPr id="27" name="Rounded Rectangle 66">
            <a:extLst>
              <a:ext uri="{FF2B5EF4-FFF2-40B4-BE49-F238E27FC236}">
                <a16:creationId xmlns:a16="http://schemas.microsoft.com/office/drawing/2014/main" id="{A3E33D18-6EC3-4E96-87C1-3945272AD653}"/>
              </a:ext>
            </a:extLst>
          </p:cNvPr>
          <p:cNvSpPr/>
          <p:nvPr/>
        </p:nvSpPr>
        <p:spPr bwMode="auto">
          <a:xfrm>
            <a:off x="5849291" y="2481495"/>
            <a:ext cx="1243305" cy="393111"/>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6B420D0-D29C-4518-B057-664CCDD41476}"/>
              </a:ext>
            </a:extLst>
          </p:cNvPr>
          <p:cNvSpPr/>
          <p:nvPr/>
        </p:nvSpPr>
        <p:spPr>
          <a:xfrm>
            <a:off x="5899925" y="2462349"/>
            <a:ext cx="1168910"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Catalog microservice</a:t>
            </a:r>
          </a:p>
        </p:txBody>
      </p:sp>
      <p:sp>
        <p:nvSpPr>
          <p:cNvPr id="29" name="Rounded Rectangle 66">
            <a:extLst>
              <a:ext uri="{FF2B5EF4-FFF2-40B4-BE49-F238E27FC236}">
                <a16:creationId xmlns:a16="http://schemas.microsoft.com/office/drawing/2014/main" id="{B32E3CFE-BA8A-45DC-824B-EABD607644EF}"/>
              </a:ext>
            </a:extLst>
          </p:cNvPr>
          <p:cNvSpPr/>
          <p:nvPr/>
        </p:nvSpPr>
        <p:spPr bwMode="auto">
          <a:xfrm>
            <a:off x="5847059" y="3555555"/>
            <a:ext cx="1243305" cy="388621"/>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76FCE5C5-478E-4138-96A6-C564AF80B00F}"/>
              </a:ext>
            </a:extLst>
          </p:cNvPr>
          <p:cNvSpPr/>
          <p:nvPr/>
        </p:nvSpPr>
        <p:spPr>
          <a:xfrm>
            <a:off x="5897692" y="3536408"/>
            <a:ext cx="1119217"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Basket microservice</a:t>
            </a:r>
          </a:p>
        </p:txBody>
      </p:sp>
      <p:sp>
        <p:nvSpPr>
          <p:cNvPr id="31" name="Rounded Rectangle 66">
            <a:extLst>
              <a:ext uri="{FF2B5EF4-FFF2-40B4-BE49-F238E27FC236}">
                <a16:creationId xmlns:a16="http://schemas.microsoft.com/office/drawing/2014/main" id="{9845C8AA-E779-449D-8BD2-75151A395443}"/>
              </a:ext>
            </a:extLst>
          </p:cNvPr>
          <p:cNvSpPr/>
          <p:nvPr/>
        </p:nvSpPr>
        <p:spPr bwMode="auto">
          <a:xfrm>
            <a:off x="3183059" y="3643404"/>
            <a:ext cx="1092582" cy="447879"/>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699ABE25-8FDF-4DEE-BD0C-4C2048CBC9DC}"/>
              </a:ext>
            </a:extLst>
          </p:cNvPr>
          <p:cNvSpPr/>
          <p:nvPr/>
        </p:nvSpPr>
        <p:spPr>
          <a:xfrm>
            <a:off x="3201369" y="3638606"/>
            <a:ext cx="1173719"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eShop WebApp MVC</a:t>
            </a:r>
          </a:p>
        </p:txBody>
      </p:sp>
      <p:cxnSp>
        <p:nvCxnSpPr>
          <p:cNvPr id="33" name="Straight Arrow Connector 32">
            <a:extLst>
              <a:ext uri="{FF2B5EF4-FFF2-40B4-BE49-F238E27FC236}">
                <a16:creationId xmlns:a16="http://schemas.microsoft.com/office/drawing/2014/main" id="{1D757E2E-F3DE-4298-86F6-A619030933F4}"/>
              </a:ext>
            </a:extLst>
          </p:cNvPr>
          <p:cNvCxnSpPr>
            <a:cxnSpLocks/>
          </p:cNvCxnSpPr>
          <p:nvPr/>
        </p:nvCxnSpPr>
        <p:spPr>
          <a:xfrm>
            <a:off x="2555325" y="4582471"/>
            <a:ext cx="2036548" cy="0"/>
          </a:xfrm>
          <a:prstGeom prst="straightConnector1">
            <a:avLst/>
          </a:prstGeom>
          <a:noFill/>
          <a:ln w="12700" cap="flat" cmpd="sng" algn="ctr">
            <a:solidFill>
              <a:sysClr val="windowText" lastClr="000000"/>
            </a:solidFill>
            <a:prstDash val="solid"/>
            <a:miter lim="800000"/>
            <a:tailEnd type="triangle"/>
          </a:ln>
          <a:effectLst/>
        </p:spPr>
      </p:cxnSp>
      <p:sp>
        <p:nvSpPr>
          <p:cNvPr id="34" name="Rectangle 33">
            <a:extLst>
              <a:ext uri="{FF2B5EF4-FFF2-40B4-BE49-F238E27FC236}">
                <a16:creationId xmlns:a16="http://schemas.microsoft.com/office/drawing/2014/main" id="{0D38732B-A250-4125-A627-19472E030D7E}"/>
              </a:ext>
            </a:extLst>
          </p:cNvPr>
          <p:cNvSpPr/>
          <p:nvPr/>
        </p:nvSpPr>
        <p:spPr>
          <a:xfrm>
            <a:off x="5979158" y="3173107"/>
            <a:ext cx="558166" cy="175304"/>
          </a:xfrm>
          <a:prstGeom prst="rect">
            <a:avLst/>
          </a:prstGeom>
        </p:spPr>
        <p:txBody>
          <a:bodyPr wrap="none">
            <a:spAutoFit/>
          </a:bodyPr>
          <a:lstStyle/>
          <a:p>
            <a:pPr defTabSz="456937">
              <a:defRPr/>
            </a:pPr>
            <a:r>
              <a:rPr lang="en-US" sz="539" dirty="0">
                <a:solidFill>
                  <a:srgbClr val="505050"/>
                </a:solidFill>
                <a:latin typeface="Segoe UI Light" pitchFamily="34" charset="0"/>
              </a:rPr>
              <a:t>Ordering.API</a:t>
            </a:r>
          </a:p>
        </p:txBody>
      </p:sp>
      <p:sp>
        <p:nvSpPr>
          <p:cNvPr id="35" name="Rectangle 34">
            <a:extLst>
              <a:ext uri="{FF2B5EF4-FFF2-40B4-BE49-F238E27FC236}">
                <a16:creationId xmlns:a16="http://schemas.microsoft.com/office/drawing/2014/main" id="{08D1321B-3592-4291-9565-57E0F2BA7C57}"/>
              </a:ext>
            </a:extLst>
          </p:cNvPr>
          <p:cNvSpPr/>
          <p:nvPr/>
        </p:nvSpPr>
        <p:spPr>
          <a:xfrm>
            <a:off x="3121609" y="3857878"/>
            <a:ext cx="805029" cy="182807"/>
          </a:xfrm>
          <a:prstGeom prst="rect">
            <a:avLst/>
          </a:prstGeom>
        </p:spPr>
        <p:txBody>
          <a:bodyPr wrap="none">
            <a:spAutoFit/>
          </a:bodyPr>
          <a:lstStyle/>
          <a:p>
            <a:pPr algn="ctr" defTabSz="456937">
              <a:defRPr/>
            </a:pPr>
            <a:r>
              <a:rPr lang="en-US" sz="588" dirty="0">
                <a:solidFill>
                  <a:srgbClr val="505050"/>
                </a:solidFill>
                <a:latin typeface="Segoe UI Light" pitchFamily="34" charset="0"/>
              </a:rPr>
              <a:t>ASP.NET Core MVC</a:t>
            </a:r>
          </a:p>
        </p:txBody>
      </p:sp>
      <p:sp>
        <p:nvSpPr>
          <p:cNvPr id="36" name="Rounded Rectangle 66">
            <a:extLst>
              <a:ext uri="{FF2B5EF4-FFF2-40B4-BE49-F238E27FC236}">
                <a16:creationId xmlns:a16="http://schemas.microsoft.com/office/drawing/2014/main" id="{C7355E31-2BFC-4E94-BE54-96BF34F6FF60}"/>
              </a:ext>
            </a:extLst>
          </p:cNvPr>
          <p:cNvSpPr/>
          <p:nvPr/>
        </p:nvSpPr>
        <p:spPr bwMode="auto">
          <a:xfrm>
            <a:off x="5847557" y="2047684"/>
            <a:ext cx="1245052" cy="399295"/>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93FD7F7E-1B4A-4FD5-82BB-AAE353D96EC0}"/>
              </a:ext>
            </a:extLst>
          </p:cNvPr>
          <p:cNvSpPr/>
          <p:nvPr/>
        </p:nvSpPr>
        <p:spPr>
          <a:xfrm>
            <a:off x="5898191" y="2028538"/>
            <a:ext cx="1204176" cy="303481"/>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Identity microservice </a:t>
            </a:r>
          </a:p>
          <a:p>
            <a:pPr algn="r" defTabSz="456937">
              <a:defRPr/>
            </a:pPr>
            <a:r>
              <a:rPr lang="en-US" sz="588" b="1" dirty="0">
                <a:solidFill>
                  <a:srgbClr val="505050"/>
                </a:solidFill>
                <a:latin typeface="Segoe UI" panose="020B0502040204020203" pitchFamily="34" charset="0"/>
                <a:cs typeface="Segoe UI" panose="020B0502040204020203" pitchFamily="34" charset="0"/>
              </a:rPr>
              <a:t>(STS+users)</a:t>
            </a:r>
            <a:endParaRPr lang="en-US" sz="784" b="1" dirty="0">
              <a:solidFill>
                <a:srgbClr val="505050"/>
              </a:solidFill>
              <a:latin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E56ABDB9-2AA8-4243-94C8-8EE3CB9BB772}"/>
              </a:ext>
            </a:extLst>
          </p:cNvPr>
          <p:cNvGrpSpPr/>
          <p:nvPr/>
        </p:nvGrpSpPr>
        <p:grpSpPr>
          <a:xfrm>
            <a:off x="6073924" y="2211405"/>
            <a:ext cx="294673" cy="165188"/>
            <a:chOff x="2244917" y="2288296"/>
            <a:chExt cx="601248" cy="337049"/>
          </a:xfrm>
        </p:grpSpPr>
        <p:grpSp>
          <p:nvGrpSpPr>
            <p:cNvPr id="39" name="Group 38">
              <a:extLst>
                <a:ext uri="{FF2B5EF4-FFF2-40B4-BE49-F238E27FC236}">
                  <a16:creationId xmlns:a16="http://schemas.microsoft.com/office/drawing/2014/main" id="{505CEFC2-0021-4193-9923-5BDBE8771DB3}"/>
                </a:ext>
              </a:extLst>
            </p:cNvPr>
            <p:cNvGrpSpPr/>
            <p:nvPr/>
          </p:nvGrpSpPr>
          <p:grpSpPr>
            <a:xfrm>
              <a:off x="2244917" y="2288296"/>
              <a:ext cx="601248" cy="337049"/>
              <a:chOff x="3523102" y="1791568"/>
              <a:chExt cx="6746733" cy="3782104"/>
            </a:xfrm>
            <a:solidFill>
              <a:srgbClr val="C00000"/>
            </a:solidFill>
          </p:grpSpPr>
          <p:sp>
            <p:nvSpPr>
              <p:cNvPr id="41" name="Rectangle 40">
                <a:extLst>
                  <a:ext uri="{FF2B5EF4-FFF2-40B4-BE49-F238E27FC236}">
                    <a16:creationId xmlns:a16="http://schemas.microsoft.com/office/drawing/2014/main" id="{2E67F80D-22FE-4FE5-8DC8-39256B8A370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 name="Freeform 100">
                <a:extLst>
                  <a:ext uri="{FF2B5EF4-FFF2-40B4-BE49-F238E27FC236}">
                    <a16:creationId xmlns:a16="http://schemas.microsoft.com/office/drawing/2014/main" id="{F3F2FE09-12E7-49DE-91A7-1FF77B38AE7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 name="Freeform 101">
                <a:extLst>
                  <a:ext uri="{FF2B5EF4-FFF2-40B4-BE49-F238E27FC236}">
                    <a16:creationId xmlns:a16="http://schemas.microsoft.com/office/drawing/2014/main" id="{15B503E5-B784-49D3-A37D-02B4EFFB84C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0" name="Hexagon 39">
              <a:extLst>
                <a:ext uri="{FF2B5EF4-FFF2-40B4-BE49-F238E27FC236}">
                  <a16:creationId xmlns:a16="http://schemas.microsoft.com/office/drawing/2014/main" id="{419638B8-F1CB-4C72-A4AD-767DA3F5255D}"/>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74525A31-9607-43D3-9728-F6522903B286}"/>
              </a:ext>
            </a:extLst>
          </p:cNvPr>
          <p:cNvGrpSpPr/>
          <p:nvPr/>
        </p:nvGrpSpPr>
        <p:grpSpPr>
          <a:xfrm>
            <a:off x="3858361" y="3842608"/>
            <a:ext cx="294673" cy="165188"/>
            <a:chOff x="2240670" y="2657736"/>
            <a:chExt cx="601248" cy="337049"/>
          </a:xfrm>
        </p:grpSpPr>
        <p:grpSp>
          <p:nvGrpSpPr>
            <p:cNvPr id="45" name="Group 44">
              <a:extLst>
                <a:ext uri="{FF2B5EF4-FFF2-40B4-BE49-F238E27FC236}">
                  <a16:creationId xmlns:a16="http://schemas.microsoft.com/office/drawing/2014/main" id="{606AC117-BF6B-4F08-9D76-4892A1F8826E}"/>
                </a:ext>
              </a:extLst>
            </p:cNvPr>
            <p:cNvGrpSpPr/>
            <p:nvPr/>
          </p:nvGrpSpPr>
          <p:grpSpPr>
            <a:xfrm>
              <a:off x="2240670" y="2657736"/>
              <a:ext cx="601248" cy="337049"/>
              <a:chOff x="3523102" y="1791568"/>
              <a:chExt cx="6746733" cy="3782104"/>
            </a:xfrm>
            <a:solidFill>
              <a:srgbClr val="FFC000"/>
            </a:solidFill>
          </p:grpSpPr>
          <p:sp>
            <p:nvSpPr>
              <p:cNvPr id="47" name="Rectangle 46">
                <a:extLst>
                  <a:ext uri="{FF2B5EF4-FFF2-40B4-BE49-F238E27FC236}">
                    <a16:creationId xmlns:a16="http://schemas.microsoft.com/office/drawing/2014/main" id="{1FD43739-87FC-4F88-9214-936D32D2034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 name="Freeform 104">
                <a:extLst>
                  <a:ext uri="{FF2B5EF4-FFF2-40B4-BE49-F238E27FC236}">
                    <a16:creationId xmlns:a16="http://schemas.microsoft.com/office/drawing/2014/main" id="{1160D51C-7F96-4BB2-8191-14FFB51C21B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9" name="Freeform 105">
                <a:extLst>
                  <a:ext uri="{FF2B5EF4-FFF2-40B4-BE49-F238E27FC236}">
                    <a16:creationId xmlns:a16="http://schemas.microsoft.com/office/drawing/2014/main" id="{4A67E03C-013C-424C-8B3F-A17989E0298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6" name="Hexagon 45">
              <a:extLst>
                <a:ext uri="{FF2B5EF4-FFF2-40B4-BE49-F238E27FC236}">
                  <a16:creationId xmlns:a16="http://schemas.microsoft.com/office/drawing/2014/main" id="{E4CFB40C-5D64-4D5D-9BB9-E979B8ED4BDF}"/>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FAC6C19A-9EDF-4DF2-8E3C-43640DE57F94}"/>
              </a:ext>
            </a:extLst>
          </p:cNvPr>
          <p:cNvSpPr/>
          <p:nvPr/>
        </p:nvSpPr>
        <p:spPr>
          <a:xfrm>
            <a:off x="1725179" y="4220586"/>
            <a:ext cx="1031051" cy="197875"/>
          </a:xfrm>
          <a:prstGeom prst="rect">
            <a:avLst/>
          </a:prstGeom>
        </p:spPr>
        <p:txBody>
          <a:bodyPr wrap="none">
            <a:spAutoFit/>
          </a:bodyPr>
          <a:lstStyle/>
          <a:p>
            <a:pPr defTabSz="456937">
              <a:defRPr/>
            </a:pPr>
            <a:r>
              <a:rPr lang="en-US" sz="686" b="1" dirty="0">
                <a:solidFill>
                  <a:srgbClr val="505050"/>
                </a:solidFill>
                <a:latin typeface="Segoe UI" panose="020B0502040204020203" pitchFamily="34" charset="0"/>
                <a:cs typeface="Segoe UI" panose="020B0502040204020203" pitchFamily="34" charset="0"/>
              </a:rPr>
              <a:t>eShop SPA Web app</a:t>
            </a:r>
          </a:p>
        </p:txBody>
      </p:sp>
      <p:sp>
        <p:nvSpPr>
          <p:cNvPr id="51" name="Rectangle 50">
            <a:extLst>
              <a:ext uri="{FF2B5EF4-FFF2-40B4-BE49-F238E27FC236}">
                <a16:creationId xmlns:a16="http://schemas.microsoft.com/office/drawing/2014/main" id="{4A5996BE-0ABE-4080-B7F1-6724E2554758}"/>
              </a:ext>
            </a:extLst>
          </p:cNvPr>
          <p:cNvSpPr/>
          <p:nvPr/>
        </p:nvSpPr>
        <p:spPr>
          <a:xfrm>
            <a:off x="1730184" y="4884554"/>
            <a:ext cx="888385" cy="197875"/>
          </a:xfrm>
          <a:prstGeom prst="rect">
            <a:avLst/>
          </a:prstGeom>
        </p:spPr>
        <p:txBody>
          <a:bodyPr wrap="none">
            <a:spAutoFit/>
          </a:bodyPr>
          <a:lstStyle/>
          <a:p>
            <a:pPr defTabSz="456937">
              <a:defRPr/>
            </a:pPr>
            <a:r>
              <a:rPr lang="en-US" sz="686" dirty="0">
                <a:solidFill>
                  <a:srgbClr val="505050"/>
                </a:solidFill>
                <a:latin typeface="Segoe UI Light" pitchFamily="34" charset="0"/>
              </a:rPr>
              <a:t>TypeScript/Angular</a:t>
            </a:r>
          </a:p>
        </p:txBody>
      </p:sp>
      <p:cxnSp>
        <p:nvCxnSpPr>
          <p:cNvPr id="52" name="Straight Arrow Connector 51">
            <a:extLst>
              <a:ext uri="{FF2B5EF4-FFF2-40B4-BE49-F238E27FC236}">
                <a16:creationId xmlns:a16="http://schemas.microsoft.com/office/drawing/2014/main" id="{163DA96C-678B-49F6-9086-0579E77AA1C1}"/>
              </a:ext>
            </a:extLst>
          </p:cNvPr>
          <p:cNvCxnSpPr>
            <a:cxnSpLocks/>
          </p:cNvCxnSpPr>
          <p:nvPr/>
        </p:nvCxnSpPr>
        <p:spPr>
          <a:xfrm>
            <a:off x="5709457" y="3797229"/>
            <a:ext cx="341512" cy="0"/>
          </a:xfrm>
          <a:prstGeom prst="straightConnector1">
            <a:avLst/>
          </a:prstGeom>
          <a:noFill/>
          <a:ln w="12700" cap="flat" cmpd="sng" algn="ctr">
            <a:solidFill>
              <a:sysClr val="windowText" lastClr="000000"/>
            </a:solidFill>
            <a:prstDash val="solid"/>
            <a:miter lim="800000"/>
            <a:tailEnd type="triangle"/>
          </a:ln>
          <a:effectLst/>
        </p:spPr>
      </p:cxnSp>
      <p:cxnSp>
        <p:nvCxnSpPr>
          <p:cNvPr id="53" name="Straight Connector 52">
            <a:extLst>
              <a:ext uri="{FF2B5EF4-FFF2-40B4-BE49-F238E27FC236}">
                <a16:creationId xmlns:a16="http://schemas.microsoft.com/office/drawing/2014/main" id="{EDC06CDD-C35F-4E99-BDB2-F4DEE59A34D8}"/>
              </a:ext>
            </a:extLst>
          </p:cNvPr>
          <p:cNvCxnSpPr>
            <a:cxnSpLocks/>
          </p:cNvCxnSpPr>
          <p:nvPr/>
        </p:nvCxnSpPr>
        <p:spPr>
          <a:xfrm>
            <a:off x="5704369" y="4057737"/>
            <a:ext cx="0" cy="891841"/>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ounded Rectangle 66">
            <a:extLst>
              <a:ext uri="{FF2B5EF4-FFF2-40B4-BE49-F238E27FC236}">
                <a16:creationId xmlns:a16="http://schemas.microsoft.com/office/drawing/2014/main" id="{EF273801-2D2F-4416-ABCA-D455A5DF01FE}"/>
              </a:ext>
            </a:extLst>
          </p:cNvPr>
          <p:cNvSpPr/>
          <p:nvPr/>
        </p:nvSpPr>
        <p:spPr bwMode="auto">
          <a:xfrm>
            <a:off x="1547379" y="2330520"/>
            <a:ext cx="1220085" cy="820836"/>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4043450-B5C2-440C-B34B-0D831D4B57DB}"/>
              </a:ext>
            </a:extLst>
          </p:cNvPr>
          <p:cNvSpPr/>
          <p:nvPr/>
        </p:nvSpPr>
        <p:spPr>
          <a:xfrm>
            <a:off x="1761685" y="2325713"/>
            <a:ext cx="938077" cy="197875"/>
          </a:xfrm>
          <a:prstGeom prst="rect">
            <a:avLst/>
          </a:prstGeom>
        </p:spPr>
        <p:txBody>
          <a:bodyPr wrap="none">
            <a:spAutoFit/>
          </a:bodyPr>
          <a:lstStyle/>
          <a:p>
            <a:pPr defTabSz="456937">
              <a:defRPr/>
            </a:pPr>
            <a:r>
              <a:rPr lang="en-US" sz="686" b="1" dirty="0">
                <a:solidFill>
                  <a:srgbClr val="505050"/>
                </a:solidFill>
                <a:latin typeface="Segoe UI" panose="020B0502040204020203" pitchFamily="34" charset="0"/>
                <a:cs typeface="Segoe UI" panose="020B0502040204020203" pitchFamily="34" charset="0"/>
              </a:rPr>
              <a:t>eShop mobile app</a:t>
            </a:r>
          </a:p>
        </p:txBody>
      </p:sp>
      <p:sp>
        <p:nvSpPr>
          <p:cNvPr id="56" name="Rectangle 55">
            <a:extLst>
              <a:ext uri="{FF2B5EF4-FFF2-40B4-BE49-F238E27FC236}">
                <a16:creationId xmlns:a16="http://schemas.microsoft.com/office/drawing/2014/main" id="{C7A4CC6E-3473-4BF0-BF6B-FDA4017D08D2}"/>
              </a:ext>
            </a:extLst>
          </p:cNvPr>
          <p:cNvSpPr/>
          <p:nvPr/>
        </p:nvSpPr>
        <p:spPr>
          <a:xfrm>
            <a:off x="1543582" y="2449915"/>
            <a:ext cx="684803" cy="600164"/>
          </a:xfrm>
          <a:prstGeom prst="rect">
            <a:avLst/>
          </a:prstGeom>
        </p:spPr>
        <p:txBody>
          <a:bodyPr wrap="none">
            <a:spAutoFit/>
          </a:bodyPr>
          <a:lstStyle/>
          <a:p>
            <a:pPr defTabSz="456937">
              <a:defRPr/>
            </a:pPr>
            <a:r>
              <a:rPr lang="en-US" sz="600" dirty="0">
                <a:solidFill>
                  <a:srgbClr val="505050"/>
                </a:solidFill>
              </a:rPr>
              <a:t>Xamarin.Forms</a:t>
            </a:r>
          </a:p>
          <a:p>
            <a:pPr defTabSz="456937">
              <a:defRPr/>
            </a:pPr>
            <a:r>
              <a:rPr lang="en-US" sz="600" dirty="0">
                <a:solidFill>
                  <a:srgbClr val="505050"/>
                </a:solidFill>
              </a:rPr>
              <a:t>C#</a:t>
            </a:r>
          </a:p>
          <a:p>
            <a:pPr defTabSz="456937">
              <a:defRPr/>
            </a:pPr>
            <a:r>
              <a:rPr lang="en-US" sz="600" dirty="0">
                <a:solidFill>
                  <a:srgbClr val="505050"/>
                </a:solidFill>
              </a:rPr>
              <a:t>xPlat. OS:</a:t>
            </a:r>
          </a:p>
          <a:p>
            <a:pPr defTabSz="456937">
              <a:defRPr/>
            </a:pPr>
            <a:r>
              <a:rPr lang="en-US" sz="500" dirty="0">
                <a:solidFill>
                  <a:srgbClr val="505050"/>
                </a:solidFill>
              </a:rPr>
              <a:t>  iOS</a:t>
            </a:r>
          </a:p>
          <a:p>
            <a:pPr defTabSz="456937">
              <a:defRPr/>
            </a:pPr>
            <a:r>
              <a:rPr lang="en-US" sz="500" dirty="0">
                <a:solidFill>
                  <a:srgbClr val="505050"/>
                </a:solidFill>
              </a:rPr>
              <a:t>  Android</a:t>
            </a:r>
          </a:p>
          <a:p>
            <a:pPr defTabSz="456937">
              <a:defRPr/>
            </a:pPr>
            <a:r>
              <a:rPr lang="en-US" sz="500" dirty="0">
                <a:solidFill>
                  <a:srgbClr val="505050"/>
                </a:solidFill>
              </a:rPr>
              <a:t>  Windows</a:t>
            </a:r>
          </a:p>
        </p:txBody>
      </p:sp>
      <p:cxnSp>
        <p:nvCxnSpPr>
          <p:cNvPr id="57" name="Straight Arrow Connector 56">
            <a:extLst>
              <a:ext uri="{FF2B5EF4-FFF2-40B4-BE49-F238E27FC236}">
                <a16:creationId xmlns:a16="http://schemas.microsoft.com/office/drawing/2014/main" id="{5DE2299A-B4C4-4334-B947-842669079C19}"/>
              </a:ext>
            </a:extLst>
          </p:cNvPr>
          <p:cNvCxnSpPr>
            <a:cxnSpLocks/>
          </p:cNvCxnSpPr>
          <p:nvPr/>
        </p:nvCxnSpPr>
        <p:spPr>
          <a:xfrm flipV="1">
            <a:off x="2474140" y="2830337"/>
            <a:ext cx="2117733" cy="4429"/>
          </a:xfrm>
          <a:prstGeom prst="straightConnector1">
            <a:avLst/>
          </a:prstGeom>
          <a:noFill/>
          <a:ln w="12700" cap="flat" cmpd="sng" algn="ctr">
            <a:solidFill>
              <a:sysClr val="windowText" lastClr="000000"/>
            </a:solidFill>
            <a:prstDash val="solid"/>
            <a:miter lim="800000"/>
            <a:tailEnd type="triangle"/>
          </a:ln>
          <a:effectLst/>
        </p:spPr>
      </p:cxnSp>
      <p:sp>
        <p:nvSpPr>
          <p:cNvPr id="58" name="Rectangle 57">
            <a:extLst>
              <a:ext uri="{FF2B5EF4-FFF2-40B4-BE49-F238E27FC236}">
                <a16:creationId xmlns:a16="http://schemas.microsoft.com/office/drawing/2014/main" id="{F592C735-4FCB-4114-A0AB-B34816D6DFFF}"/>
              </a:ext>
            </a:extLst>
          </p:cNvPr>
          <p:cNvSpPr/>
          <p:nvPr/>
        </p:nvSpPr>
        <p:spPr>
          <a:xfrm>
            <a:off x="3080286" y="1940626"/>
            <a:ext cx="1200970" cy="213007"/>
          </a:xfrm>
          <a:prstGeom prst="rect">
            <a:avLst/>
          </a:prstGeom>
        </p:spPr>
        <p:txBody>
          <a:bodyPr wrap="none">
            <a:spAutoFit/>
          </a:bodyPr>
          <a:lstStyle/>
          <a:p>
            <a:pPr defTabSz="456937">
              <a:defRPr/>
            </a:pPr>
            <a:r>
              <a:rPr lang="en-US" sz="784" b="1" dirty="0">
                <a:solidFill>
                  <a:srgbClr val="398CB3"/>
                </a:solidFill>
                <a:latin typeface="Segoe UI" panose="020B0502040204020203" pitchFamily="34" charset="0"/>
                <a:cs typeface="Segoe UI" panose="020B0502040204020203" pitchFamily="34" charset="0"/>
              </a:rPr>
              <a:t>Orchestrator in Azure</a:t>
            </a:r>
          </a:p>
        </p:txBody>
      </p:sp>
      <p:pic>
        <p:nvPicPr>
          <p:cNvPr id="59" name="Picture 58">
            <a:extLst>
              <a:ext uri="{FF2B5EF4-FFF2-40B4-BE49-F238E27FC236}">
                <a16:creationId xmlns:a16="http://schemas.microsoft.com/office/drawing/2014/main" id="{93AFE386-3F55-4DA8-85FB-4DA802B3A9A6}"/>
              </a:ext>
            </a:extLst>
          </p:cNvPr>
          <p:cNvPicPr>
            <a:picLocks noChangeAspect="1"/>
          </p:cNvPicPr>
          <p:nvPr/>
        </p:nvPicPr>
        <p:blipFill>
          <a:blip r:embed="rId3"/>
          <a:stretch>
            <a:fillRect/>
          </a:stretch>
        </p:blipFill>
        <p:spPr>
          <a:xfrm>
            <a:off x="1790171" y="4395172"/>
            <a:ext cx="761882" cy="489383"/>
          </a:xfrm>
          <a:prstGeom prst="rect">
            <a:avLst/>
          </a:prstGeom>
          <a:ln w="3175">
            <a:solidFill>
              <a:schemeClr val="bg1">
                <a:lumMod val="50000"/>
              </a:schemeClr>
            </a:solidFill>
          </a:ln>
        </p:spPr>
      </p:pic>
      <p:pic>
        <p:nvPicPr>
          <p:cNvPr id="60" name="Picture 59">
            <a:extLst>
              <a:ext uri="{FF2B5EF4-FFF2-40B4-BE49-F238E27FC236}">
                <a16:creationId xmlns:a16="http://schemas.microsoft.com/office/drawing/2014/main" id="{16718FEE-9058-4B3B-8456-F40BE4160A66}"/>
              </a:ext>
            </a:extLst>
          </p:cNvPr>
          <p:cNvPicPr>
            <a:picLocks noChangeAspect="1"/>
          </p:cNvPicPr>
          <p:nvPr/>
        </p:nvPicPr>
        <p:blipFill>
          <a:blip r:embed="rId3"/>
          <a:stretch>
            <a:fillRect/>
          </a:stretch>
        </p:blipFill>
        <p:spPr>
          <a:xfrm>
            <a:off x="1807034" y="3599210"/>
            <a:ext cx="761882" cy="489383"/>
          </a:xfrm>
          <a:prstGeom prst="rect">
            <a:avLst/>
          </a:prstGeom>
          <a:ln w="3175">
            <a:solidFill>
              <a:schemeClr val="bg1">
                <a:lumMod val="50000"/>
              </a:schemeClr>
            </a:solidFill>
          </a:ln>
        </p:spPr>
      </p:pic>
      <p:cxnSp>
        <p:nvCxnSpPr>
          <p:cNvPr id="61" name="Straight Arrow Connector 60">
            <a:extLst>
              <a:ext uri="{FF2B5EF4-FFF2-40B4-BE49-F238E27FC236}">
                <a16:creationId xmlns:a16="http://schemas.microsoft.com/office/drawing/2014/main" id="{146DA3DB-5991-4C97-A663-45063C236A28}"/>
              </a:ext>
            </a:extLst>
          </p:cNvPr>
          <p:cNvCxnSpPr>
            <a:cxnSpLocks/>
          </p:cNvCxnSpPr>
          <p:nvPr/>
        </p:nvCxnSpPr>
        <p:spPr>
          <a:xfrm flipH="1">
            <a:off x="2574541" y="3864468"/>
            <a:ext cx="608519" cy="3884"/>
          </a:xfrm>
          <a:prstGeom prst="straightConnector1">
            <a:avLst/>
          </a:prstGeom>
          <a:noFill/>
          <a:ln w="12700" cap="flat" cmpd="sng" algn="ctr">
            <a:solidFill>
              <a:sysClr val="windowText" lastClr="000000"/>
            </a:solidFill>
            <a:prstDash val="solid"/>
            <a:miter lim="800000"/>
            <a:tailEnd type="triangle"/>
          </a:ln>
          <a:effectLst/>
        </p:spPr>
      </p:cxnSp>
      <p:sp>
        <p:nvSpPr>
          <p:cNvPr id="62" name="Rectangle 61">
            <a:extLst>
              <a:ext uri="{FF2B5EF4-FFF2-40B4-BE49-F238E27FC236}">
                <a16:creationId xmlns:a16="http://schemas.microsoft.com/office/drawing/2014/main" id="{971D7D6B-4BCF-4DA0-BA6A-018DDA6A899A}"/>
              </a:ext>
            </a:extLst>
          </p:cNvPr>
          <p:cNvSpPr/>
          <p:nvPr/>
        </p:nvSpPr>
        <p:spPr>
          <a:xfrm>
            <a:off x="1575956" y="3455765"/>
            <a:ext cx="1301959" cy="197875"/>
          </a:xfrm>
          <a:prstGeom prst="rect">
            <a:avLst/>
          </a:prstGeom>
        </p:spPr>
        <p:txBody>
          <a:bodyPr wrap="none">
            <a:spAutoFit/>
          </a:bodyPr>
          <a:lstStyle/>
          <a:p>
            <a:pPr defTabSz="456937">
              <a:defRPr/>
            </a:pPr>
            <a:r>
              <a:rPr lang="en-US" sz="686" b="1" dirty="0">
                <a:solidFill>
                  <a:srgbClr val="505050"/>
                </a:solidFill>
                <a:latin typeface="Segoe UI" panose="020B0502040204020203" pitchFamily="34" charset="0"/>
                <a:cs typeface="Segoe UI" panose="020B0502040204020203" pitchFamily="34" charset="0"/>
              </a:rPr>
              <a:t>eShop traditional Web app</a:t>
            </a:r>
          </a:p>
        </p:txBody>
      </p:sp>
      <p:sp>
        <p:nvSpPr>
          <p:cNvPr id="63" name="Rectangle 62">
            <a:extLst>
              <a:ext uri="{FF2B5EF4-FFF2-40B4-BE49-F238E27FC236}">
                <a16:creationId xmlns:a16="http://schemas.microsoft.com/office/drawing/2014/main" id="{3F930FD6-52AD-4488-8952-6F880E88BB8F}"/>
              </a:ext>
            </a:extLst>
          </p:cNvPr>
          <p:cNvSpPr/>
          <p:nvPr/>
        </p:nvSpPr>
        <p:spPr>
          <a:xfrm>
            <a:off x="2031390" y="4060852"/>
            <a:ext cx="402674" cy="197875"/>
          </a:xfrm>
          <a:prstGeom prst="rect">
            <a:avLst/>
          </a:prstGeom>
        </p:spPr>
        <p:txBody>
          <a:bodyPr wrap="none">
            <a:spAutoFit/>
          </a:bodyPr>
          <a:lstStyle/>
          <a:p>
            <a:pPr defTabSz="456937">
              <a:defRPr/>
            </a:pPr>
            <a:r>
              <a:rPr lang="en-US" sz="686" dirty="0">
                <a:solidFill>
                  <a:srgbClr val="505050"/>
                </a:solidFill>
                <a:latin typeface="Segoe UI Light" pitchFamily="34" charset="0"/>
              </a:rPr>
              <a:t>HTML</a:t>
            </a:r>
          </a:p>
        </p:txBody>
      </p:sp>
      <p:grpSp>
        <p:nvGrpSpPr>
          <p:cNvPr id="64" name="Group 63">
            <a:extLst>
              <a:ext uri="{FF2B5EF4-FFF2-40B4-BE49-F238E27FC236}">
                <a16:creationId xmlns:a16="http://schemas.microsoft.com/office/drawing/2014/main" id="{3BB89D09-FCE2-48A1-B2EE-E4149BA9D8CF}"/>
              </a:ext>
            </a:extLst>
          </p:cNvPr>
          <p:cNvGrpSpPr/>
          <p:nvPr/>
        </p:nvGrpSpPr>
        <p:grpSpPr>
          <a:xfrm>
            <a:off x="2181514" y="2474954"/>
            <a:ext cx="292626" cy="641635"/>
            <a:chOff x="2606432" y="2395597"/>
            <a:chExt cx="651967" cy="1393532"/>
          </a:xfrm>
        </p:grpSpPr>
        <p:pic>
          <p:nvPicPr>
            <p:cNvPr id="65" name="Picture 64">
              <a:extLst>
                <a:ext uri="{FF2B5EF4-FFF2-40B4-BE49-F238E27FC236}">
                  <a16:creationId xmlns:a16="http://schemas.microsoft.com/office/drawing/2014/main" id="{FAB97283-91D6-40A6-B4B0-7F8D417D8259}"/>
                </a:ext>
              </a:extLst>
            </p:cNvPr>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66" name="Picture 65">
              <a:extLst>
                <a:ext uri="{FF2B5EF4-FFF2-40B4-BE49-F238E27FC236}">
                  <a16:creationId xmlns:a16="http://schemas.microsoft.com/office/drawing/2014/main" id="{C9159211-8D1C-4277-A46E-D3F3FBD6C97D}"/>
                </a:ext>
              </a:extLst>
            </p:cNvPr>
            <p:cNvPicPr>
              <a:picLocks noChangeAspect="1"/>
            </p:cNvPicPr>
            <p:nvPr/>
          </p:nvPicPr>
          <p:blipFill>
            <a:blip r:embed="rId5"/>
            <a:stretch>
              <a:fillRect/>
            </a:stretch>
          </p:blipFill>
          <p:spPr>
            <a:xfrm>
              <a:off x="2639938" y="2573457"/>
              <a:ext cx="577194" cy="1037812"/>
            </a:xfrm>
            <a:prstGeom prst="rect">
              <a:avLst/>
            </a:prstGeom>
          </p:spPr>
        </p:pic>
      </p:grpSp>
      <p:cxnSp>
        <p:nvCxnSpPr>
          <p:cNvPr id="67" name="Straight Arrow Connector 66">
            <a:extLst>
              <a:ext uri="{FF2B5EF4-FFF2-40B4-BE49-F238E27FC236}">
                <a16:creationId xmlns:a16="http://schemas.microsoft.com/office/drawing/2014/main" id="{10AF48B4-00A0-4029-8E5E-CEF351210E70}"/>
              </a:ext>
            </a:extLst>
          </p:cNvPr>
          <p:cNvCxnSpPr>
            <a:cxnSpLocks/>
          </p:cNvCxnSpPr>
          <p:nvPr/>
        </p:nvCxnSpPr>
        <p:spPr>
          <a:xfrm>
            <a:off x="5694419" y="3098962"/>
            <a:ext cx="374529" cy="0"/>
          </a:xfrm>
          <a:prstGeom prst="straightConnector1">
            <a:avLst/>
          </a:prstGeom>
          <a:noFill/>
          <a:ln w="127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1A992BC1-25EF-4E9F-9323-9388391CCA1F}"/>
              </a:ext>
            </a:extLst>
          </p:cNvPr>
          <p:cNvCxnSpPr>
            <a:cxnSpLocks/>
          </p:cNvCxnSpPr>
          <p:nvPr/>
        </p:nvCxnSpPr>
        <p:spPr>
          <a:xfrm>
            <a:off x="5709457" y="2717234"/>
            <a:ext cx="341512" cy="0"/>
          </a:xfrm>
          <a:prstGeom prst="straightConnector1">
            <a:avLst/>
          </a:prstGeom>
          <a:noFill/>
          <a:ln w="1270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4754DDCA-797C-4017-B810-292A320F05BE}"/>
              </a:ext>
            </a:extLst>
          </p:cNvPr>
          <p:cNvCxnSpPr>
            <a:cxnSpLocks/>
          </p:cNvCxnSpPr>
          <p:nvPr/>
        </p:nvCxnSpPr>
        <p:spPr>
          <a:xfrm>
            <a:off x="5709457" y="2291315"/>
            <a:ext cx="362823" cy="0"/>
          </a:xfrm>
          <a:prstGeom prst="straightConnector1">
            <a:avLst/>
          </a:prstGeom>
          <a:noFill/>
          <a:ln w="12700" cap="flat" cmpd="sng" algn="ctr">
            <a:solidFill>
              <a:sysClr val="windowText" lastClr="000000"/>
            </a:solidFill>
            <a:prstDash val="solid"/>
            <a:miter lim="800000"/>
            <a:tailEnd type="triangle"/>
          </a:ln>
          <a:effectLst/>
        </p:spPr>
      </p:cxnSp>
      <p:sp>
        <p:nvSpPr>
          <p:cNvPr id="70" name="Rectangle 69">
            <a:extLst>
              <a:ext uri="{FF2B5EF4-FFF2-40B4-BE49-F238E27FC236}">
                <a16:creationId xmlns:a16="http://schemas.microsoft.com/office/drawing/2014/main" id="{7628074B-2299-4B7A-B3CE-E5CBEAB19617}"/>
              </a:ext>
            </a:extLst>
          </p:cNvPr>
          <p:cNvSpPr/>
          <p:nvPr/>
        </p:nvSpPr>
        <p:spPr bwMode="auto">
          <a:xfrm>
            <a:off x="1476328" y="1909243"/>
            <a:ext cx="1375460" cy="3208473"/>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dirty="0">
              <a:gradFill>
                <a:gsLst>
                  <a:gs pos="5439">
                    <a:srgbClr val="F8F8F8"/>
                  </a:gs>
                  <a:gs pos="10000">
                    <a:srgbClr val="F8F8F8"/>
                  </a:gs>
                </a:gsLst>
                <a:lin ang="5400000" scaled="0"/>
              </a:gradFill>
              <a:latin typeface="Segoe UI"/>
            </a:endParaRPr>
          </a:p>
        </p:txBody>
      </p:sp>
      <p:sp>
        <p:nvSpPr>
          <p:cNvPr id="71" name="Rectangle 70">
            <a:extLst>
              <a:ext uri="{FF2B5EF4-FFF2-40B4-BE49-F238E27FC236}">
                <a16:creationId xmlns:a16="http://schemas.microsoft.com/office/drawing/2014/main" id="{D6C9EC29-8BE4-4D5E-806D-A2D0D7EC697F}"/>
              </a:ext>
            </a:extLst>
          </p:cNvPr>
          <p:cNvSpPr/>
          <p:nvPr/>
        </p:nvSpPr>
        <p:spPr>
          <a:xfrm>
            <a:off x="1854274" y="1914583"/>
            <a:ext cx="710451" cy="213007"/>
          </a:xfrm>
          <a:prstGeom prst="rect">
            <a:avLst/>
          </a:prstGeom>
        </p:spPr>
        <p:txBody>
          <a:bodyPr wrap="none">
            <a:spAutoFit/>
          </a:bodyPr>
          <a:lstStyle/>
          <a:p>
            <a:pPr defTabSz="456937">
              <a:defRPr/>
            </a:pPr>
            <a:r>
              <a:rPr lang="en-US" sz="784" b="1" dirty="0">
                <a:solidFill>
                  <a:srgbClr val="3A8CB4"/>
                </a:solidFill>
                <a:latin typeface="Segoe UI" panose="020B0502040204020203" pitchFamily="34" charset="0"/>
                <a:cs typeface="Segoe UI" panose="020B0502040204020203" pitchFamily="34" charset="0"/>
              </a:rPr>
              <a:t>Client apps</a:t>
            </a:r>
          </a:p>
        </p:txBody>
      </p:sp>
      <p:grpSp>
        <p:nvGrpSpPr>
          <p:cNvPr id="76" name="Group 75">
            <a:extLst>
              <a:ext uri="{FF2B5EF4-FFF2-40B4-BE49-F238E27FC236}">
                <a16:creationId xmlns:a16="http://schemas.microsoft.com/office/drawing/2014/main" id="{6FD05E57-C1D3-4A62-85EB-C41315BA3A90}"/>
              </a:ext>
            </a:extLst>
          </p:cNvPr>
          <p:cNvGrpSpPr>
            <a:grpSpLocks noChangeAspect="1"/>
          </p:cNvGrpSpPr>
          <p:nvPr/>
        </p:nvGrpSpPr>
        <p:grpSpPr>
          <a:xfrm>
            <a:off x="6078722" y="3292587"/>
            <a:ext cx="259137" cy="145267"/>
            <a:chOff x="1596268" y="2657736"/>
            <a:chExt cx="601248" cy="337049"/>
          </a:xfrm>
        </p:grpSpPr>
        <p:grpSp>
          <p:nvGrpSpPr>
            <p:cNvPr id="77" name="Group 76">
              <a:extLst>
                <a:ext uri="{FF2B5EF4-FFF2-40B4-BE49-F238E27FC236}">
                  <a16:creationId xmlns:a16="http://schemas.microsoft.com/office/drawing/2014/main" id="{13F8D1EC-3080-408E-89E1-6558443250C2}"/>
                </a:ext>
              </a:extLst>
            </p:cNvPr>
            <p:cNvGrpSpPr/>
            <p:nvPr/>
          </p:nvGrpSpPr>
          <p:grpSpPr>
            <a:xfrm>
              <a:off x="1596268" y="2657736"/>
              <a:ext cx="601248" cy="337049"/>
              <a:chOff x="3523102" y="1791568"/>
              <a:chExt cx="6746733" cy="3782104"/>
            </a:xfrm>
            <a:solidFill>
              <a:srgbClr val="00B050"/>
            </a:solidFill>
          </p:grpSpPr>
          <p:sp>
            <p:nvSpPr>
              <p:cNvPr id="79" name="Rectangle 78">
                <a:extLst>
                  <a:ext uri="{FF2B5EF4-FFF2-40B4-BE49-F238E27FC236}">
                    <a16:creationId xmlns:a16="http://schemas.microsoft.com/office/drawing/2014/main" id="{24B8014A-1F0D-4CC6-8A68-685469F74DB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80" name="Freeform 92">
                <a:extLst>
                  <a:ext uri="{FF2B5EF4-FFF2-40B4-BE49-F238E27FC236}">
                    <a16:creationId xmlns:a16="http://schemas.microsoft.com/office/drawing/2014/main" id="{CDFE14FD-DA28-462E-861A-9478F72B03C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81" name="Freeform 93">
                <a:extLst>
                  <a:ext uri="{FF2B5EF4-FFF2-40B4-BE49-F238E27FC236}">
                    <a16:creationId xmlns:a16="http://schemas.microsoft.com/office/drawing/2014/main" id="{AD28479B-D9D7-4207-BBD5-E9AB422B675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78" name="Hexagon 77">
              <a:extLst>
                <a:ext uri="{FF2B5EF4-FFF2-40B4-BE49-F238E27FC236}">
                  <a16:creationId xmlns:a16="http://schemas.microsoft.com/office/drawing/2014/main" id="{5A8E6294-FD13-424E-AEB8-6934A0691488}"/>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82" name="Rectangle 81">
            <a:extLst>
              <a:ext uri="{FF2B5EF4-FFF2-40B4-BE49-F238E27FC236}">
                <a16:creationId xmlns:a16="http://schemas.microsoft.com/office/drawing/2014/main" id="{81B8FC3C-BEAC-491C-B5F6-B5514AA2D5C1}"/>
              </a:ext>
            </a:extLst>
          </p:cNvPr>
          <p:cNvSpPr/>
          <p:nvPr/>
        </p:nvSpPr>
        <p:spPr>
          <a:xfrm>
            <a:off x="5983409" y="3409582"/>
            <a:ext cx="1028897" cy="175304"/>
          </a:xfrm>
          <a:prstGeom prst="rect">
            <a:avLst/>
          </a:prstGeom>
        </p:spPr>
        <p:txBody>
          <a:bodyPr wrap="square">
            <a:spAutoFit/>
          </a:bodyPr>
          <a:lstStyle/>
          <a:p>
            <a:pPr defTabSz="456937">
              <a:defRPr/>
            </a:pPr>
            <a:r>
              <a:rPr lang="en-US" sz="539" dirty="0">
                <a:solidFill>
                  <a:srgbClr val="505050"/>
                </a:solidFill>
                <a:latin typeface="Segoe UI Light" pitchFamily="34" charset="0"/>
              </a:rPr>
              <a:t>Ordering.BackgroundTasks</a:t>
            </a:r>
          </a:p>
        </p:txBody>
      </p:sp>
      <p:grpSp>
        <p:nvGrpSpPr>
          <p:cNvPr id="84" name="Group 83">
            <a:extLst>
              <a:ext uri="{FF2B5EF4-FFF2-40B4-BE49-F238E27FC236}">
                <a16:creationId xmlns:a16="http://schemas.microsoft.com/office/drawing/2014/main" id="{1B16DE31-3104-4D1F-9F0A-7CC8D2DC580B}"/>
              </a:ext>
            </a:extLst>
          </p:cNvPr>
          <p:cNvGrpSpPr/>
          <p:nvPr/>
        </p:nvGrpSpPr>
        <p:grpSpPr>
          <a:xfrm>
            <a:off x="6093699" y="4761862"/>
            <a:ext cx="294673" cy="165188"/>
            <a:chOff x="2886562" y="2288295"/>
            <a:chExt cx="601248" cy="337049"/>
          </a:xfrm>
          <a:solidFill>
            <a:srgbClr val="00BCF2"/>
          </a:solidFill>
        </p:grpSpPr>
        <p:grpSp>
          <p:nvGrpSpPr>
            <p:cNvPr id="85" name="Group 84">
              <a:extLst>
                <a:ext uri="{FF2B5EF4-FFF2-40B4-BE49-F238E27FC236}">
                  <a16:creationId xmlns:a16="http://schemas.microsoft.com/office/drawing/2014/main" id="{CB885248-04DB-4A3B-A94E-3E6825135D4D}"/>
                </a:ext>
              </a:extLst>
            </p:cNvPr>
            <p:cNvGrpSpPr/>
            <p:nvPr/>
          </p:nvGrpSpPr>
          <p:grpSpPr>
            <a:xfrm>
              <a:off x="2886562" y="2288295"/>
              <a:ext cx="601248" cy="337049"/>
              <a:chOff x="3523102" y="1791568"/>
              <a:chExt cx="6746733" cy="3782104"/>
            </a:xfrm>
            <a:grpFill/>
          </p:grpSpPr>
          <p:sp>
            <p:nvSpPr>
              <p:cNvPr id="87" name="Rectangle 86">
                <a:extLst>
                  <a:ext uri="{FF2B5EF4-FFF2-40B4-BE49-F238E27FC236}">
                    <a16:creationId xmlns:a16="http://schemas.microsoft.com/office/drawing/2014/main" id="{633ED521-2ADD-45B9-A62D-3FDB43B5B68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88" name="Freeform 108">
                <a:extLst>
                  <a:ext uri="{FF2B5EF4-FFF2-40B4-BE49-F238E27FC236}">
                    <a16:creationId xmlns:a16="http://schemas.microsoft.com/office/drawing/2014/main" id="{A1F9A09B-EA47-489B-ACAF-26431050B33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89" name="Freeform 109">
                <a:extLst>
                  <a:ext uri="{FF2B5EF4-FFF2-40B4-BE49-F238E27FC236}">
                    <a16:creationId xmlns:a16="http://schemas.microsoft.com/office/drawing/2014/main" id="{A9655210-EA90-49FC-AA62-6FD7134BE2E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86" name="Hexagon 85">
              <a:extLst>
                <a:ext uri="{FF2B5EF4-FFF2-40B4-BE49-F238E27FC236}">
                  <a16:creationId xmlns:a16="http://schemas.microsoft.com/office/drawing/2014/main" id="{54A37BDA-4E9C-4630-807A-53EDC79AC5E2}"/>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90" name="Rounded Rectangle 66">
            <a:extLst>
              <a:ext uri="{FF2B5EF4-FFF2-40B4-BE49-F238E27FC236}">
                <a16:creationId xmlns:a16="http://schemas.microsoft.com/office/drawing/2014/main" id="{0A746282-4239-4002-89C8-DC456DBB8C84}"/>
              </a:ext>
            </a:extLst>
          </p:cNvPr>
          <p:cNvSpPr/>
          <p:nvPr/>
        </p:nvSpPr>
        <p:spPr bwMode="auto">
          <a:xfrm>
            <a:off x="5857586" y="4605420"/>
            <a:ext cx="1253432" cy="388621"/>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3FF13401-0B14-4919-A446-07CBAEEA1566}"/>
              </a:ext>
            </a:extLst>
          </p:cNvPr>
          <p:cNvSpPr/>
          <p:nvPr/>
        </p:nvSpPr>
        <p:spPr>
          <a:xfrm>
            <a:off x="5921344" y="4586273"/>
            <a:ext cx="1255472"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Locations microservice</a:t>
            </a:r>
          </a:p>
        </p:txBody>
      </p:sp>
      <p:cxnSp>
        <p:nvCxnSpPr>
          <p:cNvPr id="92" name="Straight Arrow Connector 91">
            <a:extLst>
              <a:ext uri="{FF2B5EF4-FFF2-40B4-BE49-F238E27FC236}">
                <a16:creationId xmlns:a16="http://schemas.microsoft.com/office/drawing/2014/main" id="{6E0188A4-2245-47B5-8534-3C1936CA2750}"/>
              </a:ext>
            </a:extLst>
          </p:cNvPr>
          <p:cNvCxnSpPr>
            <a:cxnSpLocks/>
          </p:cNvCxnSpPr>
          <p:nvPr/>
        </p:nvCxnSpPr>
        <p:spPr>
          <a:xfrm>
            <a:off x="5721730" y="4840069"/>
            <a:ext cx="341512" cy="0"/>
          </a:xfrm>
          <a:prstGeom prst="straightConnector1">
            <a:avLst/>
          </a:prstGeom>
          <a:noFill/>
          <a:ln w="12700" cap="flat" cmpd="sng" algn="ctr">
            <a:solidFill>
              <a:sysClr val="windowText" lastClr="000000"/>
            </a:solidFill>
            <a:prstDash val="solid"/>
            <a:miter lim="800000"/>
            <a:tailEnd type="triangle"/>
          </a:ln>
          <a:effectLst/>
        </p:spPr>
      </p:cxnSp>
      <p:sp>
        <p:nvSpPr>
          <p:cNvPr id="93" name="Rounded Rectangle 66">
            <a:extLst>
              <a:ext uri="{FF2B5EF4-FFF2-40B4-BE49-F238E27FC236}">
                <a16:creationId xmlns:a16="http://schemas.microsoft.com/office/drawing/2014/main" id="{3D81B66B-A768-4214-8E0B-5CE64541CBAD}"/>
              </a:ext>
            </a:extLst>
          </p:cNvPr>
          <p:cNvSpPr/>
          <p:nvPr/>
        </p:nvSpPr>
        <p:spPr bwMode="auto">
          <a:xfrm>
            <a:off x="5847059" y="4036196"/>
            <a:ext cx="1253432" cy="524850"/>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52DFA438-51DD-4759-99D6-C3324430AB9A}"/>
              </a:ext>
            </a:extLst>
          </p:cNvPr>
          <p:cNvGrpSpPr/>
          <p:nvPr/>
        </p:nvGrpSpPr>
        <p:grpSpPr>
          <a:xfrm>
            <a:off x="6072323" y="4232297"/>
            <a:ext cx="294673" cy="165188"/>
            <a:chOff x="2886562" y="2288295"/>
            <a:chExt cx="601248" cy="337049"/>
          </a:xfrm>
          <a:solidFill>
            <a:srgbClr val="505050"/>
          </a:solidFill>
        </p:grpSpPr>
        <p:grpSp>
          <p:nvGrpSpPr>
            <p:cNvPr id="95" name="Group 94">
              <a:extLst>
                <a:ext uri="{FF2B5EF4-FFF2-40B4-BE49-F238E27FC236}">
                  <a16:creationId xmlns:a16="http://schemas.microsoft.com/office/drawing/2014/main" id="{FFFC2E39-376A-41A3-A014-944B96A72FB0}"/>
                </a:ext>
              </a:extLst>
            </p:cNvPr>
            <p:cNvGrpSpPr/>
            <p:nvPr/>
          </p:nvGrpSpPr>
          <p:grpSpPr>
            <a:xfrm>
              <a:off x="2886562" y="2288295"/>
              <a:ext cx="601248" cy="337049"/>
              <a:chOff x="3523102" y="1791568"/>
              <a:chExt cx="6746733" cy="3782104"/>
            </a:xfrm>
            <a:grpFill/>
          </p:grpSpPr>
          <p:sp>
            <p:nvSpPr>
              <p:cNvPr id="97" name="Rectangle 96">
                <a:extLst>
                  <a:ext uri="{FF2B5EF4-FFF2-40B4-BE49-F238E27FC236}">
                    <a16:creationId xmlns:a16="http://schemas.microsoft.com/office/drawing/2014/main" id="{CB132D49-26A9-40A7-AC5F-B0539C71C24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98" name="Freeform 108">
                <a:extLst>
                  <a:ext uri="{FF2B5EF4-FFF2-40B4-BE49-F238E27FC236}">
                    <a16:creationId xmlns:a16="http://schemas.microsoft.com/office/drawing/2014/main" id="{1EC80940-BB94-43F1-8265-4678A13E8B3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99" name="Freeform 109">
                <a:extLst>
                  <a:ext uri="{FF2B5EF4-FFF2-40B4-BE49-F238E27FC236}">
                    <a16:creationId xmlns:a16="http://schemas.microsoft.com/office/drawing/2014/main" id="{0F8FE106-5CD4-4872-90DA-B449BBCFF07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96" name="Hexagon 95">
              <a:extLst>
                <a:ext uri="{FF2B5EF4-FFF2-40B4-BE49-F238E27FC236}">
                  <a16:creationId xmlns:a16="http://schemas.microsoft.com/office/drawing/2014/main" id="{D95F6D63-2F62-4EAE-8C36-FC5AC0346424}"/>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100" name="Rectangle 99">
            <a:extLst>
              <a:ext uri="{FF2B5EF4-FFF2-40B4-BE49-F238E27FC236}">
                <a16:creationId xmlns:a16="http://schemas.microsoft.com/office/drawing/2014/main" id="{05A5FEDE-6D11-464C-95CE-092E90845060}"/>
              </a:ext>
            </a:extLst>
          </p:cNvPr>
          <p:cNvSpPr/>
          <p:nvPr/>
        </p:nvSpPr>
        <p:spPr>
          <a:xfrm>
            <a:off x="5898800" y="4026557"/>
            <a:ext cx="1298753"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Marketing microservice</a:t>
            </a:r>
          </a:p>
        </p:txBody>
      </p:sp>
      <p:sp>
        <p:nvSpPr>
          <p:cNvPr id="103" name="Rectangle 102">
            <a:extLst>
              <a:ext uri="{FF2B5EF4-FFF2-40B4-BE49-F238E27FC236}">
                <a16:creationId xmlns:a16="http://schemas.microsoft.com/office/drawing/2014/main" id="{6077CF09-6D76-4441-8053-1E1212BDCB38}"/>
              </a:ext>
            </a:extLst>
          </p:cNvPr>
          <p:cNvSpPr/>
          <p:nvPr/>
        </p:nvSpPr>
        <p:spPr bwMode="auto">
          <a:xfrm>
            <a:off x="3035194" y="1904210"/>
            <a:ext cx="4202496" cy="321350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dirty="0">
              <a:gradFill>
                <a:gsLst>
                  <a:gs pos="5439">
                    <a:srgbClr val="F8F8F8"/>
                  </a:gs>
                  <a:gs pos="10000">
                    <a:srgbClr val="F8F8F8"/>
                  </a:gs>
                </a:gsLst>
                <a:lin ang="5400000" scaled="0"/>
              </a:gradFill>
              <a:latin typeface="Segoe UI"/>
            </a:endParaRPr>
          </a:p>
        </p:txBody>
      </p:sp>
      <p:sp>
        <p:nvSpPr>
          <p:cNvPr id="104" name="Rounded Rectangle 66">
            <a:extLst>
              <a:ext uri="{FF2B5EF4-FFF2-40B4-BE49-F238E27FC236}">
                <a16:creationId xmlns:a16="http://schemas.microsoft.com/office/drawing/2014/main" id="{04620F17-A04C-4F68-B1F6-93E70CCD17F8}"/>
              </a:ext>
            </a:extLst>
          </p:cNvPr>
          <p:cNvSpPr/>
          <p:nvPr/>
        </p:nvSpPr>
        <p:spPr bwMode="auto">
          <a:xfrm>
            <a:off x="4385013" y="2492005"/>
            <a:ext cx="1044294" cy="2502036"/>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005C47C2-E5B5-4181-8D4B-4624BBCEDFA2}"/>
              </a:ext>
            </a:extLst>
          </p:cNvPr>
          <p:cNvSpPr/>
          <p:nvPr/>
        </p:nvSpPr>
        <p:spPr>
          <a:xfrm>
            <a:off x="4417763" y="2535471"/>
            <a:ext cx="1045479"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API Gateways/BFF</a:t>
            </a:r>
          </a:p>
        </p:txBody>
      </p:sp>
      <p:grpSp>
        <p:nvGrpSpPr>
          <p:cNvPr id="106" name="Group 105">
            <a:extLst>
              <a:ext uri="{FF2B5EF4-FFF2-40B4-BE49-F238E27FC236}">
                <a16:creationId xmlns:a16="http://schemas.microsoft.com/office/drawing/2014/main" id="{58206007-27A0-4F23-B6A2-8D131EA7E5BC}"/>
              </a:ext>
            </a:extLst>
          </p:cNvPr>
          <p:cNvGrpSpPr/>
          <p:nvPr/>
        </p:nvGrpSpPr>
        <p:grpSpPr>
          <a:xfrm>
            <a:off x="4790817" y="2786857"/>
            <a:ext cx="294673" cy="165188"/>
            <a:chOff x="2240670" y="2657736"/>
            <a:chExt cx="601248" cy="337049"/>
          </a:xfrm>
          <a:solidFill>
            <a:schemeClr val="tx1">
              <a:lumMod val="50000"/>
            </a:schemeClr>
          </a:solidFill>
        </p:grpSpPr>
        <p:grpSp>
          <p:nvGrpSpPr>
            <p:cNvPr id="107" name="Group 106">
              <a:extLst>
                <a:ext uri="{FF2B5EF4-FFF2-40B4-BE49-F238E27FC236}">
                  <a16:creationId xmlns:a16="http://schemas.microsoft.com/office/drawing/2014/main" id="{60705A14-7FA0-4B1B-B324-673B2CC97667}"/>
                </a:ext>
              </a:extLst>
            </p:cNvPr>
            <p:cNvGrpSpPr/>
            <p:nvPr/>
          </p:nvGrpSpPr>
          <p:grpSpPr>
            <a:xfrm>
              <a:off x="2240670" y="2657736"/>
              <a:ext cx="601248" cy="337049"/>
              <a:chOff x="3523102" y="1791568"/>
              <a:chExt cx="6746733" cy="3782104"/>
            </a:xfrm>
            <a:grpFill/>
          </p:grpSpPr>
          <p:sp>
            <p:nvSpPr>
              <p:cNvPr id="109" name="Rectangle 108">
                <a:extLst>
                  <a:ext uri="{FF2B5EF4-FFF2-40B4-BE49-F238E27FC236}">
                    <a16:creationId xmlns:a16="http://schemas.microsoft.com/office/drawing/2014/main" id="{DAEA5239-DE21-4FB7-AAFF-C87ABFEBECD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10" name="Freeform 104">
                <a:extLst>
                  <a:ext uri="{FF2B5EF4-FFF2-40B4-BE49-F238E27FC236}">
                    <a16:creationId xmlns:a16="http://schemas.microsoft.com/office/drawing/2014/main" id="{7CB6252D-2A46-455A-8E45-6CD2505EA30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11" name="Freeform 105">
                <a:extLst>
                  <a:ext uri="{FF2B5EF4-FFF2-40B4-BE49-F238E27FC236}">
                    <a16:creationId xmlns:a16="http://schemas.microsoft.com/office/drawing/2014/main" id="{ADAF09F7-66CA-4566-A713-2224B4C5CA4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08" name="Hexagon 107">
              <a:extLst>
                <a:ext uri="{FF2B5EF4-FFF2-40B4-BE49-F238E27FC236}">
                  <a16:creationId xmlns:a16="http://schemas.microsoft.com/office/drawing/2014/main" id="{B80C8C3F-0A94-430F-BB07-893ABFB1C6FA}"/>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cxnSp>
        <p:nvCxnSpPr>
          <p:cNvPr id="112" name="Straight Connector 111">
            <a:extLst>
              <a:ext uri="{FF2B5EF4-FFF2-40B4-BE49-F238E27FC236}">
                <a16:creationId xmlns:a16="http://schemas.microsoft.com/office/drawing/2014/main" id="{85CBBCF7-D6AD-42CC-91F6-5D20B40312A8}"/>
              </a:ext>
            </a:extLst>
          </p:cNvPr>
          <p:cNvCxnSpPr>
            <a:cxnSpLocks/>
          </p:cNvCxnSpPr>
          <p:nvPr/>
        </p:nvCxnSpPr>
        <p:spPr>
          <a:xfrm>
            <a:off x="4601384" y="2741571"/>
            <a:ext cx="4022" cy="826826"/>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67D05086-3343-4471-8BBA-40B112A12229}"/>
              </a:ext>
            </a:extLst>
          </p:cNvPr>
          <p:cNvSpPr/>
          <p:nvPr/>
        </p:nvSpPr>
        <p:spPr>
          <a:xfrm>
            <a:off x="4554751" y="2943211"/>
            <a:ext cx="785793" cy="182807"/>
          </a:xfrm>
          <a:prstGeom prst="rect">
            <a:avLst/>
          </a:prstGeom>
        </p:spPr>
        <p:txBody>
          <a:bodyPr wrap="none">
            <a:spAutoFit/>
          </a:bodyPr>
          <a:lstStyle/>
          <a:p>
            <a:pPr algn="ctr" defTabSz="456937">
              <a:defRPr/>
            </a:pPr>
            <a:r>
              <a:rPr lang="en-US" sz="588" b="1" dirty="0">
                <a:solidFill>
                  <a:srgbClr val="505050"/>
                </a:solidFill>
                <a:latin typeface="Segoe UI" panose="020B0502040204020203" pitchFamily="34" charset="0"/>
                <a:cs typeface="Segoe UI" panose="020B0502040204020203" pitchFamily="34" charset="0"/>
              </a:rPr>
              <a:t>Mobile</a:t>
            </a:r>
            <a:r>
              <a:rPr lang="en-US" sz="588" dirty="0">
                <a:solidFill>
                  <a:srgbClr val="505050"/>
                </a:solidFill>
                <a:latin typeface="Segoe UI" panose="020B0502040204020203" pitchFamily="34" charset="0"/>
                <a:cs typeface="Segoe UI" panose="020B0502040204020203" pitchFamily="34" charset="0"/>
              </a:rPr>
              <a:t>-Shopping</a:t>
            </a:r>
          </a:p>
        </p:txBody>
      </p:sp>
      <p:sp>
        <p:nvSpPr>
          <p:cNvPr id="114" name="Rectangle 113">
            <a:extLst>
              <a:ext uri="{FF2B5EF4-FFF2-40B4-BE49-F238E27FC236}">
                <a16:creationId xmlns:a16="http://schemas.microsoft.com/office/drawing/2014/main" id="{50B57010-16A1-4A1A-8658-BC5DDA4430DF}"/>
              </a:ext>
            </a:extLst>
          </p:cNvPr>
          <p:cNvSpPr/>
          <p:nvPr/>
        </p:nvSpPr>
        <p:spPr>
          <a:xfrm>
            <a:off x="4553577" y="3473420"/>
            <a:ext cx="801823" cy="182807"/>
          </a:xfrm>
          <a:prstGeom prst="rect">
            <a:avLst/>
          </a:prstGeom>
        </p:spPr>
        <p:txBody>
          <a:bodyPr wrap="none">
            <a:spAutoFit/>
          </a:bodyPr>
          <a:lstStyle/>
          <a:p>
            <a:pPr algn="ctr" defTabSz="456937">
              <a:defRPr/>
            </a:pPr>
            <a:r>
              <a:rPr lang="en-US" sz="588" b="1" dirty="0">
                <a:solidFill>
                  <a:srgbClr val="505050"/>
                </a:solidFill>
                <a:latin typeface="Segoe UI" panose="020B0502040204020203" pitchFamily="34" charset="0"/>
                <a:cs typeface="Segoe UI" panose="020B0502040204020203" pitchFamily="34" charset="0"/>
              </a:rPr>
              <a:t>Mobile</a:t>
            </a:r>
            <a:r>
              <a:rPr lang="en-US" sz="588" dirty="0">
                <a:solidFill>
                  <a:srgbClr val="505050"/>
                </a:solidFill>
                <a:latin typeface="Segoe UI" panose="020B0502040204020203" pitchFamily="34" charset="0"/>
                <a:cs typeface="Segoe UI" panose="020B0502040204020203" pitchFamily="34" charset="0"/>
              </a:rPr>
              <a:t>-Marketing</a:t>
            </a:r>
          </a:p>
        </p:txBody>
      </p:sp>
      <p:sp>
        <p:nvSpPr>
          <p:cNvPr id="115" name="Rectangle 114">
            <a:extLst>
              <a:ext uri="{FF2B5EF4-FFF2-40B4-BE49-F238E27FC236}">
                <a16:creationId xmlns:a16="http://schemas.microsoft.com/office/drawing/2014/main" id="{472555DE-462A-40B4-80C6-849AE99615FF}"/>
              </a:ext>
            </a:extLst>
          </p:cNvPr>
          <p:cNvSpPr/>
          <p:nvPr/>
        </p:nvSpPr>
        <p:spPr>
          <a:xfrm>
            <a:off x="4573230" y="3932755"/>
            <a:ext cx="700833" cy="182807"/>
          </a:xfrm>
          <a:prstGeom prst="rect">
            <a:avLst/>
          </a:prstGeom>
        </p:spPr>
        <p:txBody>
          <a:bodyPr wrap="none">
            <a:spAutoFit/>
          </a:bodyPr>
          <a:lstStyle/>
          <a:p>
            <a:pPr algn="ctr" defTabSz="456937">
              <a:defRPr/>
            </a:pPr>
            <a:r>
              <a:rPr lang="en-US" sz="588" b="1" dirty="0">
                <a:solidFill>
                  <a:srgbClr val="505050"/>
                </a:solidFill>
                <a:latin typeface="Segoe UI" panose="020B0502040204020203" pitchFamily="34" charset="0"/>
                <a:cs typeface="Segoe UI" panose="020B0502040204020203" pitchFamily="34" charset="0"/>
              </a:rPr>
              <a:t>Web</a:t>
            </a:r>
            <a:r>
              <a:rPr lang="en-US" sz="588" dirty="0">
                <a:solidFill>
                  <a:srgbClr val="505050"/>
                </a:solidFill>
                <a:latin typeface="Segoe UI" panose="020B0502040204020203" pitchFamily="34" charset="0"/>
                <a:cs typeface="Segoe UI" panose="020B0502040204020203" pitchFamily="34" charset="0"/>
              </a:rPr>
              <a:t>-Shopping</a:t>
            </a:r>
          </a:p>
        </p:txBody>
      </p:sp>
      <p:sp>
        <p:nvSpPr>
          <p:cNvPr id="116" name="Rectangle 115">
            <a:extLst>
              <a:ext uri="{FF2B5EF4-FFF2-40B4-BE49-F238E27FC236}">
                <a16:creationId xmlns:a16="http://schemas.microsoft.com/office/drawing/2014/main" id="{993C6D72-F141-44EE-9280-6516D75D4C0E}"/>
              </a:ext>
            </a:extLst>
          </p:cNvPr>
          <p:cNvSpPr/>
          <p:nvPr/>
        </p:nvSpPr>
        <p:spPr>
          <a:xfrm>
            <a:off x="4578854" y="4728842"/>
            <a:ext cx="716864" cy="182807"/>
          </a:xfrm>
          <a:prstGeom prst="rect">
            <a:avLst/>
          </a:prstGeom>
        </p:spPr>
        <p:txBody>
          <a:bodyPr wrap="none">
            <a:spAutoFit/>
          </a:bodyPr>
          <a:lstStyle/>
          <a:p>
            <a:pPr algn="ctr" defTabSz="456937">
              <a:defRPr/>
            </a:pPr>
            <a:r>
              <a:rPr lang="en-US" sz="588" b="1" dirty="0">
                <a:solidFill>
                  <a:srgbClr val="505050"/>
                </a:solidFill>
                <a:latin typeface="Segoe UI" panose="020B0502040204020203" pitchFamily="34" charset="0"/>
                <a:cs typeface="Segoe UI" panose="020B0502040204020203" pitchFamily="34" charset="0"/>
              </a:rPr>
              <a:t>Web</a:t>
            </a:r>
            <a:r>
              <a:rPr lang="en-US" sz="588" dirty="0">
                <a:solidFill>
                  <a:srgbClr val="505050"/>
                </a:solidFill>
                <a:latin typeface="Segoe UI" panose="020B0502040204020203" pitchFamily="34" charset="0"/>
                <a:cs typeface="Segoe UI" panose="020B0502040204020203" pitchFamily="34" charset="0"/>
              </a:rPr>
              <a:t>-Marketing</a:t>
            </a:r>
          </a:p>
        </p:txBody>
      </p:sp>
      <p:cxnSp>
        <p:nvCxnSpPr>
          <p:cNvPr id="117" name="Straight Arrow Connector 116">
            <a:extLst>
              <a:ext uri="{FF2B5EF4-FFF2-40B4-BE49-F238E27FC236}">
                <a16:creationId xmlns:a16="http://schemas.microsoft.com/office/drawing/2014/main" id="{280979FD-5D5C-4D6A-9823-B8531F956DEB}"/>
              </a:ext>
            </a:extLst>
          </p:cNvPr>
          <p:cNvCxnSpPr>
            <a:cxnSpLocks/>
          </p:cNvCxnSpPr>
          <p:nvPr/>
        </p:nvCxnSpPr>
        <p:spPr>
          <a:xfrm>
            <a:off x="4610793" y="3865352"/>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095EE00A-E66A-4D59-A233-934DF19BDB48}"/>
              </a:ext>
            </a:extLst>
          </p:cNvPr>
          <p:cNvCxnSpPr>
            <a:cxnSpLocks/>
          </p:cNvCxnSpPr>
          <p:nvPr/>
        </p:nvCxnSpPr>
        <p:spPr>
          <a:xfrm>
            <a:off x="4612324" y="4676593"/>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119" name="Straight Connector 118">
            <a:extLst>
              <a:ext uri="{FF2B5EF4-FFF2-40B4-BE49-F238E27FC236}">
                <a16:creationId xmlns:a16="http://schemas.microsoft.com/office/drawing/2014/main" id="{AF93C5C0-88D4-4C47-9168-23EF32B307B1}"/>
              </a:ext>
            </a:extLst>
          </p:cNvPr>
          <p:cNvCxnSpPr>
            <a:cxnSpLocks/>
          </p:cNvCxnSpPr>
          <p:nvPr/>
        </p:nvCxnSpPr>
        <p:spPr>
          <a:xfrm>
            <a:off x="4602963" y="3738928"/>
            <a:ext cx="1" cy="1182796"/>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EE25DF28-ABE5-4FD1-A463-9BED18DF23DB}"/>
              </a:ext>
            </a:extLst>
          </p:cNvPr>
          <p:cNvGrpSpPr/>
          <p:nvPr/>
        </p:nvGrpSpPr>
        <p:grpSpPr>
          <a:xfrm>
            <a:off x="4790817" y="3325833"/>
            <a:ext cx="294673" cy="165188"/>
            <a:chOff x="2240670" y="2657736"/>
            <a:chExt cx="601248" cy="337049"/>
          </a:xfrm>
          <a:solidFill>
            <a:schemeClr val="tx1">
              <a:lumMod val="50000"/>
            </a:schemeClr>
          </a:solidFill>
        </p:grpSpPr>
        <p:grpSp>
          <p:nvGrpSpPr>
            <p:cNvPr id="121" name="Group 120">
              <a:extLst>
                <a:ext uri="{FF2B5EF4-FFF2-40B4-BE49-F238E27FC236}">
                  <a16:creationId xmlns:a16="http://schemas.microsoft.com/office/drawing/2014/main" id="{BA321587-966C-409E-BE7F-D122610796C0}"/>
                </a:ext>
              </a:extLst>
            </p:cNvPr>
            <p:cNvGrpSpPr/>
            <p:nvPr/>
          </p:nvGrpSpPr>
          <p:grpSpPr>
            <a:xfrm>
              <a:off x="2240670" y="2657736"/>
              <a:ext cx="601248" cy="337049"/>
              <a:chOff x="3523102" y="1791568"/>
              <a:chExt cx="6746733" cy="3782104"/>
            </a:xfrm>
            <a:grpFill/>
          </p:grpSpPr>
          <p:sp>
            <p:nvSpPr>
              <p:cNvPr id="123" name="Rectangle 122">
                <a:extLst>
                  <a:ext uri="{FF2B5EF4-FFF2-40B4-BE49-F238E27FC236}">
                    <a16:creationId xmlns:a16="http://schemas.microsoft.com/office/drawing/2014/main" id="{DDC9A87D-3ACA-49A1-B481-779535876E8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24" name="Freeform 104">
                <a:extLst>
                  <a:ext uri="{FF2B5EF4-FFF2-40B4-BE49-F238E27FC236}">
                    <a16:creationId xmlns:a16="http://schemas.microsoft.com/office/drawing/2014/main" id="{21F22B9E-726C-4290-867F-08AC6F979B1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25" name="Freeform 105">
                <a:extLst>
                  <a:ext uri="{FF2B5EF4-FFF2-40B4-BE49-F238E27FC236}">
                    <a16:creationId xmlns:a16="http://schemas.microsoft.com/office/drawing/2014/main" id="{84630752-9AA7-4C89-8628-EFCCFDCDE7A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22" name="Hexagon 121">
              <a:extLst>
                <a:ext uri="{FF2B5EF4-FFF2-40B4-BE49-F238E27FC236}">
                  <a16:creationId xmlns:a16="http://schemas.microsoft.com/office/drawing/2014/main" id="{5BA8BC64-3CBB-4ED6-BDB3-1F7A995D770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CB95B0D0-F7FF-4D75-99D0-F66DC880F2A0}"/>
              </a:ext>
            </a:extLst>
          </p:cNvPr>
          <p:cNvGrpSpPr/>
          <p:nvPr/>
        </p:nvGrpSpPr>
        <p:grpSpPr>
          <a:xfrm>
            <a:off x="4785607" y="3784809"/>
            <a:ext cx="294673" cy="165188"/>
            <a:chOff x="2240670" y="2657736"/>
            <a:chExt cx="601248" cy="337049"/>
          </a:xfrm>
          <a:solidFill>
            <a:schemeClr val="tx1">
              <a:lumMod val="50000"/>
            </a:schemeClr>
          </a:solidFill>
        </p:grpSpPr>
        <p:grpSp>
          <p:nvGrpSpPr>
            <p:cNvPr id="127" name="Group 126">
              <a:extLst>
                <a:ext uri="{FF2B5EF4-FFF2-40B4-BE49-F238E27FC236}">
                  <a16:creationId xmlns:a16="http://schemas.microsoft.com/office/drawing/2014/main" id="{F2FCC5ED-3A5B-42F5-B814-9CFC238A0806}"/>
                </a:ext>
              </a:extLst>
            </p:cNvPr>
            <p:cNvGrpSpPr/>
            <p:nvPr/>
          </p:nvGrpSpPr>
          <p:grpSpPr>
            <a:xfrm>
              <a:off x="2240670" y="2657736"/>
              <a:ext cx="601248" cy="337049"/>
              <a:chOff x="3523102" y="1791568"/>
              <a:chExt cx="6746733" cy="3782104"/>
            </a:xfrm>
            <a:grpFill/>
          </p:grpSpPr>
          <p:sp>
            <p:nvSpPr>
              <p:cNvPr id="129" name="Rectangle 128">
                <a:extLst>
                  <a:ext uri="{FF2B5EF4-FFF2-40B4-BE49-F238E27FC236}">
                    <a16:creationId xmlns:a16="http://schemas.microsoft.com/office/drawing/2014/main" id="{04C581DF-343F-4AD6-9A63-71C765842BB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30" name="Freeform 104">
                <a:extLst>
                  <a:ext uri="{FF2B5EF4-FFF2-40B4-BE49-F238E27FC236}">
                    <a16:creationId xmlns:a16="http://schemas.microsoft.com/office/drawing/2014/main" id="{0C97A14C-E331-4154-AD2D-DC9166AD2F7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31" name="Freeform 105">
                <a:extLst>
                  <a:ext uri="{FF2B5EF4-FFF2-40B4-BE49-F238E27FC236}">
                    <a16:creationId xmlns:a16="http://schemas.microsoft.com/office/drawing/2014/main" id="{63E8711C-F865-4568-854F-5A1FD47B3F4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28" name="Hexagon 127">
              <a:extLst>
                <a:ext uri="{FF2B5EF4-FFF2-40B4-BE49-F238E27FC236}">
                  <a16:creationId xmlns:a16="http://schemas.microsoft.com/office/drawing/2014/main" id="{61BB8572-4B0C-4771-9F5B-E9BE2CC49556}"/>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B78DE400-8840-4A95-8B73-91710B589EAB}"/>
              </a:ext>
            </a:extLst>
          </p:cNvPr>
          <p:cNvGrpSpPr/>
          <p:nvPr/>
        </p:nvGrpSpPr>
        <p:grpSpPr>
          <a:xfrm>
            <a:off x="4782736" y="4589921"/>
            <a:ext cx="294673" cy="165188"/>
            <a:chOff x="2240670" y="2657736"/>
            <a:chExt cx="601248" cy="337049"/>
          </a:xfrm>
          <a:solidFill>
            <a:schemeClr val="tx1">
              <a:lumMod val="50000"/>
            </a:schemeClr>
          </a:solidFill>
        </p:grpSpPr>
        <p:grpSp>
          <p:nvGrpSpPr>
            <p:cNvPr id="133" name="Group 132">
              <a:extLst>
                <a:ext uri="{FF2B5EF4-FFF2-40B4-BE49-F238E27FC236}">
                  <a16:creationId xmlns:a16="http://schemas.microsoft.com/office/drawing/2014/main" id="{F1E06897-061C-4A65-9858-09689378968C}"/>
                </a:ext>
              </a:extLst>
            </p:cNvPr>
            <p:cNvGrpSpPr/>
            <p:nvPr/>
          </p:nvGrpSpPr>
          <p:grpSpPr>
            <a:xfrm>
              <a:off x="2240670" y="2657736"/>
              <a:ext cx="601248" cy="337049"/>
              <a:chOff x="3523102" y="1791568"/>
              <a:chExt cx="6746733" cy="3782104"/>
            </a:xfrm>
            <a:grpFill/>
          </p:grpSpPr>
          <p:sp>
            <p:nvSpPr>
              <p:cNvPr id="135" name="Rectangle 134">
                <a:extLst>
                  <a:ext uri="{FF2B5EF4-FFF2-40B4-BE49-F238E27FC236}">
                    <a16:creationId xmlns:a16="http://schemas.microsoft.com/office/drawing/2014/main" id="{B3D6BB54-5E6A-47C8-9A23-9D829F3CF7D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36" name="Freeform 104">
                <a:extLst>
                  <a:ext uri="{FF2B5EF4-FFF2-40B4-BE49-F238E27FC236}">
                    <a16:creationId xmlns:a16="http://schemas.microsoft.com/office/drawing/2014/main" id="{5815A106-0A64-4225-9C35-8239776224C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37" name="Freeform 105">
                <a:extLst>
                  <a:ext uri="{FF2B5EF4-FFF2-40B4-BE49-F238E27FC236}">
                    <a16:creationId xmlns:a16="http://schemas.microsoft.com/office/drawing/2014/main" id="{F9749401-D15D-4D43-B04B-E8897B2C7DE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34" name="Hexagon 133">
              <a:extLst>
                <a:ext uri="{FF2B5EF4-FFF2-40B4-BE49-F238E27FC236}">
                  <a16:creationId xmlns:a16="http://schemas.microsoft.com/office/drawing/2014/main" id="{FB312708-62EC-4ED8-8038-858E492DE74E}"/>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cxnSp>
        <p:nvCxnSpPr>
          <p:cNvPr id="138" name="Straight Arrow Connector 137">
            <a:extLst>
              <a:ext uri="{FF2B5EF4-FFF2-40B4-BE49-F238E27FC236}">
                <a16:creationId xmlns:a16="http://schemas.microsoft.com/office/drawing/2014/main" id="{7958FAA8-4223-47E1-9852-8FD8D637B959}"/>
              </a:ext>
            </a:extLst>
          </p:cNvPr>
          <p:cNvCxnSpPr>
            <a:cxnSpLocks/>
          </p:cNvCxnSpPr>
          <p:nvPr/>
        </p:nvCxnSpPr>
        <p:spPr>
          <a:xfrm>
            <a:off x="4618432" y="2876303"/>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B1FA3886-57A7-45AB-95C5-035CE592F2F6}"/>
              </a:ext>
            </a:extLst>
          </p:cNvPr>
          <p:cNvCxnSpPr>
            <a:cxnSpLocks/>
          </p:cNvCxnSpPr>
          <p:nvPr/>
        </p:nvCxnSpPr>
        <p:spPr>
          <a:xfrm>
            <a:off x="4615098" y="3415419"/>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140" name="Straight Connector 139">
            <a:extLst>
              <a:ext uri="{FF2B5EF4-FFF2-40B4-BE49-F238E27FC236}">
                <a16:creationId xmlns:a16="http://schemas.microsoft.com/office/drawing/2014/main" id="{CE0F02B3-D0BB-4C8E-994A-C319C87AAD81}"/>
              </a:ext>
            </a:extLst>
          </p:cNvPr>
          <p:cNvCxnSpPr>
            <a:cxnSpLocks/>
          </p:cNvCxnSpPr>
          <p:nvPr/>
        </p:nvCxnSpPr>
        <p:spPr>
          <a:xfrm>
            <a:off x="5698716" y="2535471"/>
            <a:ext cx="0" cy="1414526"/>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4737211-7962-4CB2-A40A-6A1F032E2A04}"/>
              </a:ext>
            </a:extLst>
          </p:cNvPr>
          <p:cNvCxnSpPr>
            <a:cxnSpLocks/>
          </p:cNvCxnSpPr>
          <p:nvPr/>
        </p:nvCxnSpPr>
        <p:spPr>
          <a:xfrm>
            <a:off x="5718318" y="4314891"/>
            <a:ext cx="341512" cy="0"/>
          </a:xfrm>
          <a:prstGeom prst="straightConnector1">
            <a:avLst/>
          </a:prstGeom>
          <a:noFill/>
          <a:ln w="12700" cap="flat" cmpd="sng" algn="ctr">
            <a:solidFill>
              <a:sysClr val="windowText" lastClr="000000"/>
            </a:solidFill>
            <a:prstDash val="solid"/>
            <a:miter lim="800000"/>
            <a:tailEnd type="triangle"/>
          </a:ln>
          <a:effectLst/>
        </p:spPr>
      </p:cxnSp>
      <p:cxnSp>
        <p:nvCxnSpPr>
          <p:cNvPr id="142" name="Straight Arrow Connector 141">
            <a:extLst>
              <a:ext uri="{FF2B5EF4-FFF2-40B4-BE49-F238E27FC236}">
                <a16:creationId xmlns:a16="http://schemas.microsoft.com/office/drawing/2014/main" id="{AD929962-738D-4874-9B3C-A3B622F55B4E}"/>
              </a:ext>
            </a:extLst>
          </p:cNvPr>
          <p:cNvCxnSpPr>
            <a:cxnSpLocks/>
          </p:cNvCxnSpPr>
          <p:nvPr/>
        </p:nvCxnSpPr>
        <p:spPr>
          <a:xfrm>
            <a:off x="5085490" y="2869450"/>
            <a:ext cx="608929" cy="0"/>
          </a:xfrm>
          <a:prstGeom prst="straightConnector1">
            <a:avLst/>
          </a:prstGeom>
          <a:noFill/>
          <a:ln w="127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AC43D18A-89C7-443E-A501-66D6DD8F60C2}"/>
              </a:ext>
            </a:extLst>
          </p:cNvPr>
          <p:cNvCxnSpPr>
            <a:cxnSpLocks/>
          </p:cNvCxnSpPr>
          <p:nvPr/>
        </p:nvCxnSpPr>
        <p:spPr>
          <a:xfrm>
            <a:off x="5077409" y="3855624"/>
            <a:ext cx="608929" cy="0"/>
          </a:xfrm>
          <a:prstGeom prst="straightConnector1">
            <a:avLst/>
          </a:prstGeom>
          <a:noFill/>
          <a:ln w="12700" cap="flat" cmpd="sng" algn="ctr">
            <a:solidFill>
              <a:sysClr val="windowText" lastClr="000000"/>
            </a:solidFill>
            <a:prstDash val="solid"/>
            <a:miter lim="800000"/>
            <a:tailEnd type="triangle"/>
          </a:ln>
          <a:effectLst/>
        </p:spPr>
      </p:cxnSp>
      <p:cxnSp>
        <p:nvCxnSpPr>
          <p:cNvPr id="144" name="Straight Arrow Connector 143">
            <a:extLst>
              <a:ext uri="{FF2B5EF4-FFF2-40B4-BE49-F238E27FC236}">
                <a16:creationId xmlns:a16="http://schemas.microsoft.com/office/drawing/2014/main" id="{E72D358E-D34C-4888-A011-E2E4AB24AC5A}"/>
              </a:ext>
            </a:extLst>
          </p:cNvPr>
          <p:cNvCxnSpPr>
            <a:cxnSpLocks/>
          </p:cNvCxnSpPr>
          <p:nvPr/>
        </p:nvCxnSpPr>
        <p:spPr>
          <a:xfrm>
            <a:off x="5552832" y="4512682"/>
            <a:ext cx="141234" cy="0"/>
          </a:xfrm>
          <a:prstGeom prst="straightConnector1">
            <a:avLst/>
          </a:prstGeom>
          <a:noFill/>
          <a:ln w="12700" cap="flat" cmpd="sng" algn="ctr">
            <a:solidFill>
              <a:sysClr val="windowText" lastClr="000000"/>
            </a:solidFill>
            <a:prstDash val="solid"/>
            <a:miter lim="800000"/>
            <a:tailEnd type="triangle"/>
          </a:ln>
          <a:effectLst/>
        </p:spPr>
      </p:cxnSp>
      <p:cxnSp>
        <p:nvCxnSpPr>
          <p:cNvPr id="145" name="Straight Arrow Connector 144">
            <a:extLst>
              <a:ext uri="{FF2B5EF4-FFF2-40B4-BE49-F238E27FC236}">
                <a16:creationId xmlns:a16="http://schemas.microsoft.com/office/drawing/2014/main" id="{A43F3E1B-1D51-488E-A609-287B9EAA6736}"/>
              </a:ext>
            </a:extLst>
          </p:cNvPr>
          <p:cNvCxnSpPr>
            <a:cxnSpLocks/>
          </p:cNvCxnSpPr>
          <p:nvPr/>
        </p:nvCxnSpPr>
        <p:spPr>
          <a:xfrm flipH="1" flipV="1">
            <a:off x="5555241" y="3397558"/>
            <a:ext cx="1084" cy="1115886"/>
          </a:xfrm>
          <a:prstGeom prst="straightConnector1">
            <a:avLst/>
          </a:prstGeom>
          <a:noFill/>
          <a:ln w="12700" cap="flat" cmpd="sng" algn="ctr">
            <a:solidFill>
              <a:sysClr val="windowText" lastClr="000000"/>
            </a:solidFill>
            <a:prstDash val="solid"/>
            <a:miter lim="800000"/>
            <a:tailEnd type="none"/>
          </a:ln>
          <a:effectLst/>
        </p:spPr>
      </p:cxnSp>
      <p:cxnSp>
        <p:nvCxnSpPr>
          <p:cNvPr id="146" name="Straight Connector 145">
            <a:extLst>
              <a:ext uri="{FF2B5EF4-FFF2-40B4-BE49-F238E27FC236}">
                <a16:creationId xmlns:a16="http://schemas.microsoft.com/office/drawing/2014/main" id="{E96C0FBA-7CC7-4C9C-8FF4-1DD5B7D6691F}"/>
              </a:ext>
            </a:extLst>
          </p:cNvPr>
          <p:cNvCxnSpPr>
            <a:cxnSpLocks/>
          </p:cNvCxnSpPr>
          <p:nvPr/>
        </p:nvCxnSpPr>
        <p:spPr>
          <a:xfrm>
            <a:off x="5698716" y="2195346"/>
            <a:ext cx="0" cy="181247"/>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D417E3-6BD0-4AAB-A7F0-4079368034A4}"/>
              </a:ext>
            </a:extLst>
          </p:cNvPr>
          <p:cNvCxnSpPr>
            <a:cxnSpLocks/>
          </p:cNvCxnSpPr>
          <p:nvPr/>
        </p:nvCxnSpPr>
        <p:spPr>
          <a:xfrm>
            <a:off x="5490070" y="2247331"/>
            <a:ext cx="196268" cy="0"/>
          </a:xfrm>
          <a:prstGeom prst="straightConnector1">
            <a:avLst/>
          </a:prstGeom>
          <a:noFill/>
          <a:ln w="12700" cap="flat" cmpd="sng" algn="ctr">
            <a:solidFill>
              <a:sysClr val="windowText" lastClr="000000"/>
            </a:solidFill>
            <a:prstDash val="solid"/>
            <a:miter lim="800000"/>
            <a:tailEnd type="triangle"/>
          </a:ln>
          <a:effectLst/>
        </p:spPr>
      </p:cxnSp>
      <p:cxnSp>
        <p:nvCxnSpPr>
          <p:cNvPr id="148" name="Straight Arrow Connector 147">
            <a:extLst>
              <a:ext uri="{FF2B5EF4-FFF2-40B4-BE49-F238E27FC236}">
                <a16:creationId xmlns:a16="http://schemas.microsoft.com/office/drawing/2014/main" id="{C528BB24-AA58-4C17-B0DE-BA2BF7DC2F55}"/>
              </a:ext>
            </a:extLst>
          </p:cNvPr>
          <p:cNvCxnSpPr>
            <a:cxnSpLocks/>
          </p:cNvCxnSpPr>
          <p:nvPr/>
        </p:nvCxnSpPr>
        <p:spPr>
          <a:xfrm>
            <a:off x="5491043" y="2338678"/>
            <a:ext cx="196268" cy="0"/>
          </a:xfrm>
          <a:prstGeom prst="straightConnector1">
            <a:avLst/>
          </a:prstGeom>
          <a:noFill/>
          <a:ln w="12700" cap="flat" cmpd="sng" algn="ctr">
            <a:solidFill>
              <a:sysClr val="windowText" lastClr="000000"/>
            </a:solidFill>
            <a:prstDash val="solid"/>
            <a:miter lim="800000"/>
            <a:tailEnd type="triangle"/>
          </a:ln>
          <a:effectLst/>
        </p:spPr>
      </p:cxnSp>
      <p:grpSp>
        <p:nvGrpSpPr>
          <p:cNvPr id="2" name="Group 1">
            <a:extLst>
              <a:ext uri="{FF2B5EF4-FFF2-40B4-BE49-F238E27FC236}">
                <a16:creationId xmlns:a16="http://schemas.microsoft.com/office/drawing/2014/main" id="{ADC502F4-D011-4C6B-9F9C-1E15E22AD47A}"/>
              </a:ext>
            </a:extLst>
          </p:cNvPr>
          <p:cNvGrpSpPr/>
          <p:nvPr/>
        </p:nvGrpSpPr>
        <p:grpSpPr>
          <a:xfrm>
            <a:off x="7429587" y="1911457"/>
            <a:ext cx="3313686" cy="3213506"/>
            <a:chOff x="14858379" y="3822913"/>
            <a:chExt cx="6627372" cy="6427011"/>
          </a:xfrm>
        </p:grpSpPr>
        <p:cxnSp>
          <p:nvCxnSpPr>
            <p:cNvPr id="72" name="Straight Arrow Connector 71">
              <a:extLst>
                <a:ext uri="{FF2B5EF4-FFF2-40B4-BE49-F238E27FC236}">
                  <a16:creationId xmlns:a16="http://schemas.microsoft.com/office/drawing/2014/main" id="{75069AE0-0B0C-4D58-9816-FE9F5709AD9E}"/>
                </a:ext>
              </a:extLst>
            </p:cNvPr>
            <p:cNvCxnSpPr>
              <a:cxnSpLocks/>
            </p:cNvCxnSpPr>
            <p:nvPr/>
          </p:nvCxnSpPr>
          <p:spPr>
            <a:xfrm>
              <a:off x="15259746" y="7761888"/>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73" name="Picture 72">
              <a:extLst>
                <a:ext uri="{FF2B5EF4-FFF2-40B4-BE49-F238E27FC236}">
                  <a16:creationId xmlns:a16="http://schemas.microsoft.com/office/drawing/2014/main" id="{00E6CF86-EC0D-46B2-B0B5-83B352E1E9B9}"/>
                </a:ext>
              </a:extLst>
            </p:cNvPr>
            <p:cNvPicPr>
              <a:picLocks noChangeAspect="1"/>
            </p:cNvPicPr>
            <p:nvPr/>
          </p:nvPicPr>
          <p:blipFill>
            <a:blip r:embed="rId6"/>
            <a:stretch>
              <a:fillRect/>
            </a:stretch>
          </p:blipFill>
          <p:spPr>
            <a:xfrm>
              <a:off x="15439020" y="8652178"/>
              <a:ext cx="243155" cy="190490"/>
            </a:xfrm>
            <a:prstGeom prst="rect">
              <a:avLst/>
            </a:prstGeom>
          </p:spPr>
        </p:pic>
        <p:cxnSp>
          <p:nvCxnSpPr>
            <p:cNvPr id="74" name="Straight Arrow Connector 73">
              <a:extLst>
                <a:ext uri="{FF2B5EF4-FFF2-40B4-BE49-F238E27FC236}">
                  <a16:creationId xmlns:a16="http://schemas.microsoft.com/office/drawing/2014/main" id="{841C0AF4-76D7-4AB7-88B4-F8664F27DDD9}"/>
                </a:ext>
              </a:extLst>
            </p:cNvPr>
            <p:cNvCxnSpPr>
              <a:cxnSpLocks/>
            </p:cNvCxnSpPr>
            <p:nvPr/>
          </p:nvCxnSpPr>
          <p:spPr>
            <a:xfrm>
              <a:off x="15265301" y="8596633"/>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75" name="Picture 74">
              <a:extLst>
                <a:ext uri="{FF2B5EF4-FFF2-40B4-BE49-F238E27FC236}">
                  <a16:creationId xmlns:a16="http://schemas.microsoft.com/office/drawing/2014/main" id="{038C081D-CC6D-4B85-85EE-0C4686D51535}"/>
                </a:ext>
              </a:extLst>
            </p:cNvPr>
            <p:cNvPicPr>
              <a:picLocks noChangeAspect="1"/>
            </p:cNvPicPr>
            <p:nvPr/>
          </p:nvPicPr>
          <p:blipFill>
            <a:blip r:embed="rId7"/>
            <a:stretch>
              <a:fillRect/>
            </a:stretch>
          </p:blipFill>
          <p:spPr>
            <a:xfrm rot="5400000">
              <a:off x="14804377" y="8443696"/>
              <a:ext cx="2623764" cy="693295"/>
            </a:xfrm>
            <a:prstGeom prst="rect">
              <a:avLst/>
            </a:prstGeom>
          </p:spPr>
        </p:pic>
        <p:pic>
          <p:nvPicPr>
            <p:cNvPr id="83" name="Picture 82">
              <a:extLst>
                <a:ext uri="{FF2B5EF4-FFF2-40B4-BE49-F238E27FC236}">
                  <a16:creationId xmlns:a16="http://schemas.microsoft.com/office/drawing/2014/main" id="{41F445C5-F2E6-4BC1-9D14-60B920656363}"/>
                </a:ext>
              </a:extLst>
            </p:cNvPr>
            <p:cNvPicPr>
              <a:picLocks noChangeAspect="1"/>
            </p:cNvPicPr>
            <p:nvPr/>
          </p:nvPicPr>
          <p:blipFill>
            <a:blip r:embed="rId6"/>
            <a:stretch>
              <a:fillRect/>
            </a:stretch>
          </p:blipFill>
          <p:spPr>
            <a:xfrm>
              <a:off x="15429501" y="7552520"/>
              <a:ext cx="243155" cy="190490"/>
            </a:xfrm>
            <a:prstGeom prst="rect">
              <a:avLst/>
            </a:prstGeom>
          </p:spPr>
        </p:pic>
        <p:pic>
          <p:nvPicPr>
            <p:cNvPr id="101" name="Picture 2" descr="Image result for Azure Service Bus">
              <a:extLst>
                <a:ext uri="{FF2B5EF4-FFF2-40B4-BE49-F238E27FC236}">
                  <a16:creationId xmlns:a16="http://schemas.microsoft.com/office/drawing/2014/main" id="{C0C88316-A868-4B31-942C-F5DDDA9E61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36007" y="8190799"/>
              <a:ext cx="1335428" cy="70110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5CF913A6-918F-4A0D-943E-564901D250A8}"/>
                </a:ext>
              </a:extLst>
            </p:cNvPr>
            <p:cNvSpPr/>
            <p:nvPr/>
          </p:nvSpPr>
          <p:spPr>
            <a:xfrm>
              <a:off x="16442277" y="8891898"/>
              <a:ext cx="1335428" cy="908710"/>
            </a:xfrm>
            <a:prstGeom prst="rect">
              <a:avLst/>
            </a:prstGeom>
          </p:spPr>
          <p:txBody>
            <a:bodyPr wrap="square">
              <a:spAutoFit/>
            </a:bodyPr>
            <a:lstStyle/>
            <a:p>
              <a:pPr algn="ctr" defTabSz="456937">
                <a:defRPr/>
              </a:pPr>
              <a:r>
                <a:rPr lang="en-US" sz="784" b="1" dirty="0">
                  <a:solidFill>
                    <a:srgbClr val="505050"/>
                  </a:solidFill>
                  <a:latin typeface="Segoe UI" panose="020B0502040204020203" pitchFamily="34" charset="0"/>
                  <a:cs typeface="Segoe UI" panose="020B0502040204020203" pitchFamily="34" charset="0"/>
                </a:rPr>
                <a:t>Azure</a:t>
              </a:r>
            </a:p>
            <a:p>
              <a:pPr algn="ctr" defTabSz="456937">
                <a:defRPr/>
              </a:pPr>
              <a:r>
                <a:rPr lang="en-US" sz="784" b="1" dirty="0">
                  <a:solidFill>
                    <a:srgbClr val="505050"/>
                  </a:solidFill>
                  <a:latin typeface="Segoe UI" panose="020B0502040204020203" pitchFamily="34" charset="0"/>
                  <a:cs typeface="Segoe UI" panose="020B0502040204020203" pitchFamily="34" charset="0"/>
                </a:rPr>
                <a:t>Service Bus</a:t>
              </a:r>
            </a:p>
          </p:txBody>
        </p:sp>
        <p:sp>
          <p:nvSpPr>
            <p:cNvPr id="149" name="Rectangle 148">
              <a:extLst>
                <a:ext uri="{FF2B5EF4-FFF2-40B4-BE49-F238E27FC236}">
                  <a16:creationId xmlns:a16="http://schemas.microsoft.com/office/drawing/2014/main" id="{D6959B73-5B0B-41C5-B7AB-01BFF97BAD41}"/>
                </a:ext>
              </a:extLst>
            </p:cNvPr>
            <p:cNvSpPr/>
            <p:nvPr/>
          </p:nvSpPr>
          <p:spPr>
            <a:xfrm>
              <a:off x="14948563" y="3895745"/>
              <a:ext cx="6319678" cy="426014"/>
            </a:xfrm>
            <a:prstGeom prst="rect">
              <a:avLst/>
            </a:prstGeom>
          </p:spPr>
          <p:txBody>
            <a:bodyPr wrap="none">
              <a:spAutoFit/>
            </a:bodyPr>
            <a:lstStyle/>
            <a:p>
              <a:pPr defTabSz="456937">
                <a:defRPr/>
              </a:pPr>
              <a:r>
                <a:rPr lang="en-US" sz="784" b="1" dirty="0">
                  <a:solidFill>
                    <a:srgbClr val="398CB3"/>
                  </a:solidFill>
                  <a:latin typeface="Segoe UI" panose="020B0502040204020203" pitchFamily="34" charset="0"/>
                  <a:cs typeface="Segoe UI" panose="020B0502040204020203" pitchFamily="34" charset="0"/>
                </a:rPr>
                <a:t>Azure – High Available application infrastructure as PaaS cloud</a:t>
              </a:r>
            </a:p>
          </p:txBody>
        </p:sp>
        <p:sp>
          <p:nvSpPr>
            <p:cNvPr id="150" name="Rectangle 149">
              <a:extLst>
                <a:ext uri="{FF2B5EF4-FFF2-40B4-BE49-F238E27FC236}">
                  <a16:creationId xmlns:a16="http://schemas.microsoft.com/office/drawing/2014/main" id="{87CE47A8-5D8C-417B-B80B-77DD8FAE3461}"/>
                </a:ext>
              </a:extLst>
            </p:cNvPr>
            <p:cNvSpPr/>
            <p:nvPr/>
          </p:nvSpPr>
          <p:spPr bwMode="auto">
            <a:xfrm>
              <a:off x="14858379" y="3822913"/>
              <a:ext cx="6627372" cy="642701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dirty="0">
                <a:gradFill>
                  <a:gsLst>
                    <a:gs pos="5439">
                      <a:srgbClr val="F8F8F8"/>
                    </a:gs>
                    <a:gs pos="10000">
                      <a:srgbClr val="F8F8F8"/>
                    </a:gs>
                  </a:gsLst>
                  <a:lin ang="5400000" scaled="0"/>
                </a:gradFill>
                <a:latin typeface="Segoe UI"/>
              </a:endParaRPr>
            </a:p>
          </p:txBody>
        </p:sp>
        <p:sp>
          <p:nvSpPr>
            <p:cNvPr id="151" name="Rectangle: Rounded Corners 150">
              <a:extLst>
                <a:ext uri="{FF2B5EF4-FFF2-40B4-BE49-F238E27FC236}">
                  <a16:creationId xmlns:a16="http://schemas.microsoft.com/office/drawing/2014/main" id="{5144B149-6B61-4151-9B38-507BC9704422}"/>
                </a:ext>
              </a:extLst>
            </p:cNvPr>
            <p:cNvSpPr/>
            <p:nvPr/>
          </p:nvSpPr>
          <p:spPr bwMode="auto">
            <a:xfrm>
              <a:off x="15189505" y="4467546"/>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pic>
          <p:nvPicPr>
            <p:cNvPr id="152" name="Picture 8" descr="Image result for &quot;Azure SQL Database&quot; icon">
              <a:extLst>
                <a:ext uri="{FF2B5EF4-FFF2-40B4-BE49-F238E27FC236}">
                  <a16:creationId xmlns:a16="http://schemas.microsoft.com/office/drawing/2014/main" id="{0E5C6526-C98E-408B-B34F-A34AC86941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15858" y="4602956"/>
              <a:ext cx="905479" cy="905479"/>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3328A6DC-F07D-450B-BE45-5F372CFF5298}"/>
                </a:ext>
              </a:extLst>
            </p:cNvPr>
            <p:cNvSpPr/>
            <p:nvPr/>
          </p:nvSpPr>
          <p:spPr>
            <a:xfrm>
              <a:off x="15974201" y="4461245"/>
              <a:ext cx="2270494"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SQL Database</a:t>
              </a:r>
            </a:p>
          </p:txBody>
        </p:sp>
        <p:sp>
          <p:nvSpPr>
            <p:cNvPr id="154" name="Flowchart: Magnetic Disk 153">
              <a:extLst>
                <a:ext uri="{FF2B5EF4-FFF2-40B4-BE49-F238E27FC236}">
                  <a16:creationId xmlns:a16="http://schemas.microsoft.com/office/drawing/2014/main" id="{3F060874-E5C4-4C3A-8CAF-78EF6F8AFFAA}"/>
                </a:ext>
              </a:extLst>
            </p:cNvPr>
            <p:cNvSpPr/>
            <p:nvPr/>
          </p:nvSpPr>
          <p:spPr>
            <a:xfrm>
              <a:off x="16552463" y="4782446"/>
              <a:ext cx="333209" cy="34111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Flowchart: Magnetic Disk 154">
              <a:extLst>
                <a:ext uri="{FF2B5EF4-FFF2-40B4-BE49-F238E27FC236}">
                  <a16:creationId xmlns:a16="http://schemas.microsoft.com/office/drawing/2014/main" id="{18DDD76C-AB61-4DA2-9858-D7C0466FD37A}"/>
                </a:ext>
              </a:extLst>
            </p:cNvPr>
            <p:cNvSpPr/>
            <p:nvPr/>
          </p:nvSpPr>
          <p:spPr>
            <a:xfrm>
              <a:off x="16552255" y="5168163"/>
              <a:ext cx="333209" cy="34111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lowchart: Magnetic Disk 155">
              <a:extLst>
                <a:ext uri="{FF2B5EF4-FFF2-40B4-BE49-F238E27FC236}">
                  <a16:creationId xmlns:a16="http://schemas.microsoft.com/office/drawing/2014/main" id="{6ABF5F4A-3967-4555-9D8E-1080F01A7090}"/>
                </a:ext>
              </a:extLst>
            </p:cNvPr>
            <p:cNvSpPr/>
            <p:nvPr/>
          </p:nvSpPr>
          <p:spPr>
            <a:xfrm>
              <a:off x="17096708" y="4772727"/>
              <a:ext cx="333209" cy="34111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lowchart: Magnetic Disk 156">
              <a:extLst>
                <a:ext uri="{FF2B5EF4-FFF2-40B4-BE49-F238E27FC236}">
                  <a16:creationId xmlns:a16="http://schemas.microsoft.com/office/drawing/2014/main" id="{C4B43671-D06F-4F82-A32A-CBFEB747ED2D}"/>
                </a:ext>
              </a:extLst>
            </p:cNvPr>
            <p:cNvSpPr/>
            <p:nvPr/>
          </p:nvSpPr>
          <p:spPr>
            <a:xfrm>
              <a:off x="17096707" y="5167322"/>
              <a:ext cx="333209" cy="341113"/>
            </a:xfrm>
            <a:prstGeom prst="flowChartMagneticDisk">
              <a:avLst/>
            </a:prstGeom>
            <a:solidFill>
              <a:srgbClr val="50505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Rounded Corners 157">
              <a:extLst>
                <a:ext uri="{FF2B5EF4-FFF2-40B4-BE49-F238E27FC236}">
                  <a16:creationId xmlns:a16="http://schemas.microsoft.com/office/drawing/2014/main" id="{63A6E353-1771-4B7D-8D63-F267490708D9}"/>
                </a:ext>
              </a:extLst>
            </p:cNvPr>
            <p:cNvSpPr/>
            <p:nvPr/>
          </p:nvSpPr>
          <p:spPr bwMode="auto">
            <a:xfrm>
              <a:off x="15172722" y="5834347"/>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59" name="Rectangle 158">
              <a:extLst>
                <a:ext uri="{FF2B5EF4-FFF2-40B4-BE49-F238E27FC236}">
                  <a16:creationId xmlns:a16="http://schemas.microsoft.com/office/drawing/2014/main" id="{DE19925D-960F-445B-9C1A-A2A95CC89002}"/>
                </a:ext>
              </a:extLst>
            </p:cNvPr>
            <p:cNvSpPr/>
            <p:nvPr/>
          </p:nvSpPr>
          <p:spPr>
            <a:xfrm>
              <a:off x="15957419" y="5828045"/>
              <a:ext cx="2033250"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Cosmos DB</a:t>
              </a:r>
            </a:p>
          </p:txBody>
        </p:sp>
        <p:sp>
          <p:nvSpPr>
            <p:cNvPr id="160" name="Flowchart: Magnetic Disk 159">
              <a:extLst>
                <a:ext uri="{FF2B5EF4-FFF2-40B4-BE49-F238E27FC236}">
                  <a16:creationId xmlns:a16="http://schemas.microsoft.com/office/drawing/2014/main" id="{6F71A4CA-56C2-4554-9AA1-2D6CB8A8DA17}"/>
                </a:ext>
              </a:extLst>
            </p:cNvPr>
            <p:cNvSpPr/>
            <p:nvPr/>
          </p:nvSpPr>
          <p:spPr>
            <a:xfrm>
              <a:off x="17174223" y="6315809"/>
              <a:ext cx="333209" cy="341113"/>
            </a:xfrm>
            <a:prstGeom prst="flowChartMagneticDisk">
              <a:avLst/>
            </a:prstGeom>
            <a:solidFill>
              <a:srgbClr val="00BCF2"/>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Flowchart: Magnetic Disk 160">
              <a:extLst>
                <a:ext uri="{FF2B5EF4-FFF2-40B4-BE49-F238E27FC236}">
                  <a16:creationId xmlns:a16="http://schemas.microsoft.com/office/drawing/2014/main" id="{9EB66CA1-0A48-477D-A716-DE9E6CAB939C}"/>
                </a:ext>
              </a:extLst>
            </p:cNvPr>
            <p:cNvSpPr/>
            <p:nvPr/>
          </p:nvSpPr>
          <p:spPr>
            <a:xfrm>
              <a:off x="16595155" y="6312481"/>
              <a:ext cx="333209" cy="341113"/>
            </a:xfrm>
            <a:prstGeom prst="flowChartMagneticDisk">
              <a:avLst/>
            </a:prstGeom>
            <a:solidFill>
              <a:srgbClr val="50505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2" name="Picture 4" descr="Image result for Azure Cosmos DB logo">
              <a:extLst>
                <a:ext uri="{FF2B5EF4-FFF2-40B4-BE49-F238E27FC236}">
                  <a16:creationId xmlns:a16="http://schemas.microsoft.com/office/drawing/2014/main" id="{3B6AF93C-936C-4FEB-A622-9B1719BFAC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13525" y="6116236"/>
              <a:ext cx="1124814" cy="590529"/>
            </a:xfrm>
            <a:prstGeom prst="rect">
              <a:avLst/>
            </a:prstGeom>
            <a:noFill/>
            <a:extLst>
              <a:ext uri="{909E8E84-426E-40DD-AFC4-6F175D3DCCD1}">
                <a14:hiddenFill xmlns:a14="http://schemas.microsoft.com/office/drawing/2010/main">
                  <a:solidFill>
                    <a:srgbClr val="FFFFFF"/>
                  </a:solidFill>
                </a14:hiddenFill>
              </a:ext>
            </a:extLst>
          </p:spPr>
        </p:pic>
        <p:cxnSp>
          <p:nvCxnSpPr>
            <p:cNvPr id="163" name="Straight Arrow Connector 162">
              <a:extLst>
                <a:ext uri="{FF2B5EF4-FFF2-40B4-BE49-F238E27FC236}">
                  <a16:creationId xmlns:a16="http://schemas.microsoft.com/office/drawing/2014/main" id="{43F49FF7-7DB9-4774-9132-EAC512B26CED}"/>
                </a:ext>
              </a:extLst>
            </p:cNvPr>
            <p:cNvCxnSpPr>
              <a:cxnSpLocks/>
            </p:cNvCxnSpPr>
            <p:nvPr/>
          </p:nvCxnSpPr>
          <p:spPr>
            <a:xfrm>
              <a:off x="15259746" y="9776544"/>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64" name="Picture 163">
              <a:extLst>
                <a:ext uri="{FF2B5EF4-FFF2-40B4-BE49-F238E27FC236}">
                  <a16:creationId xmlns:a16="http://schemas.microsoft.com/office/drawing/2014/main" id="{9E784F7F-23F0-49A8-83AE-9D9FC9E06F9D}"/>
                </a:ext>
              </a:extLst>
            </p:cNvPr>
            <p:cNvPicPr>
              <a:picLocks noChangeAspect="1"/>
            </p:cNvPicPr>
            <p:nvPr/>
          </p:nvPicPr>
          <p:blipFill>
            <a:blip r:embed="rId6"/>
            <a:stretch>
              <a:fillRect/>
            </a:stretch>
          </p:blipFill>
          <p:spPr>
            <a:xfrm>
              <a:off x="15429501" y="9567176"/>
              <a:ext cx="243155" cy="190490"/>
            </a:xfrm>
            <a:prstGeom prst="rect">
              <a:avLst/>
            </a:prstGeom>
          </p:spPr>
        </p:pic>
        <p:sp>
          <p:nvSpPr>
            <p:cNvPr id="165" name="Rectangle: Rounded Corners 164">
              <a:extLst>
                <a:ext uri="{FF2B5EF4-FFF2-40B4-BE49-F238E27FC236}">
                  <a16:creationId xmlns:a16="http://schemas.microsoft.com/office/drawing/2014/main" id="{96C78F27-D32E-4B85-A302-6AAE5716CCF7}"/>
                </a:ext>
              </a:extLst>
            </p:cNvPr>
            <p:cNvSpPr/>
            <p:nvPr/>
          </p:nvSpPr>
          <p:spPr bwMode="auto">
            <a:xfrm>
              <a:off x="14967160" y="7333708"/>
              <a:ext cx="3122381" cy="2768517"/>
            </a:xfrm>
            <a:prstGeom prst="roundRect">
              <a:avLst/>
            </a:prstGeom>
            <a:noFill/>
            <a:ln w="31750">
              <a:solidFill>
                <a:srgbClr val="D9D9D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66" name="Rectangle: Rounded Corners 165">
              <a:extLst>
                <a:ext uri="{FF2B5EF4-FFF2-40B4-BE49-F238E27FC236}">
                  <a16:creationId xmlns:a16="http://schemas.microsoft.com/office/drawing/2014/main" id="{B204DB16-8A30-471F-BA2B-C3FED8BE0E54}"/>
                </a:ext>
              </a:extLst>
            </p:cNvPr>
            <p:cNvSpPr/>
            <p:nvPr/>
          </p:nvSpPr>
          <p:spPr bwMode="auto">
            <a:xfrm>
              <a:off x="18281900" y="4461071"/>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67" name="Rectangle 166">
              <a:extLst>
                <a:ext uri="{FF2B5EF4-FFF2-40B4-BE49-F238E27FC236}">
                  <a16:creationId xmlns:a16="http://schemas.microsoft.com/office/drawing/2014/main" id="{D4974E9C-8098-4638-9D7D-481D581F24F9}"/>
                </a:ext>
              </a:extLst>
            </p:cNvPr>
            <p:cNvSpPr/>
            <p:nvPr/>
          </p:nvSpPr>
          <p:spPr>
            <a:xfrm>
              <a:off x="19066597" y="4454769"/>
              <a:ext cx="1485022"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Redis</a:t>
              </a:r>
            </a:p>
          </p:txBody>
        </p:sp>
        <p:pic>
          <p:nvPicPr>
            <p:cNvPr id="168" name="Picture 2" descr="Resultado de imagen para Redis cache Azure icon">
              <a:extLst>
                <a:ext uri="{FF2B5EF4-FFF2-40B4-BE49-F238E27FC236}">
                  <a16:creationId xmlns:a16="http://schemas.microsoft.com/office/drawing/2014/main" id="{77F86386-381F-40EB-8F58-6824E21A21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428077" y="4855643"/>
              <a:ext cx="506136" cy="506136"/>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Rounded Corners 168">
              <a:extLst>
                <a:ext uri="{FF2B5EF4-FFF2-40B4-BE49-F238E27FC236}">
                  <a16:creationId xmlns:a16="http://schemas.microsoft.com/office/drawing/2014/main" id="{28C0DE82-9D2B-49DA-A60D-508B8AFCA48F}"/>
                </a:ext>
              </a:extLst>
            </p:cNvPr>
            <p:cNvSpPr/>
            <p:nvPr/>
          </p:nvSpPr>
          <p:spPr bwMode="auto">
            <a:xfrm>
              <a:off x="18281900" y="5807201"/>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70" name="Rectangle 169">
              <a:extLst>
                <a:ext uri="{FF2B5EF4-FFF2-40B4-BE49-F238E27FC236}">
                  <a16:creationId xmlns:a16="http://schemas.microsoft.com/office/drawing/2014/main" id="{830699A7-F43B-4A62-A5B3-23FF775B4A61}"/>
                </a:ext>
              </a:extLst>
            </p:cNvPr>
            <p:cNvSpPr/>
            <p:nvPr/>
          </p:nvSpPr>
          <p:spPr>
            <a:xfrm>
              <a:off x="18720913" y="5800899"/>
              <a:ext cx="2417970"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Storage - Blobs</a:t>
              </a:r>
            </a:p>
          </p:txBody>
        </p:sp>
        <p:pic>
          <p:nvPicPr>
            <p:cNvPr id="171" name="Picture 4" descr="Image result for Azure storage blobs icon">
              <a:extLst>
                <a:ext uri="{FF2B5EF4-FFF2-40B4-BE49-F238E27FC236}">
                  <a16:creationId xmlns:a16="http://schemas.microsoft.com/office/drawing/2014/main" id="{9F7F389D-3BE8-4497-8723-80119DAEE3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57709" y="6107481"/>
              <a:ext cx="687634" cy="687634"/>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A6EA91FC-B80A-4051-B693-9874E8FCB684}"/>
                </a:ext>
              </a:extLst>
            </p:cNvPr>
            <p:cNvSpPr/>
            <p:nvPr/>
          </p:nvSpPr>
          <p:spPr>
            <a:xfrm>
              <a:off x="20091371" y="6228135"/>
              <a:ext cx="946412" cy="546560"/>
            </a:xfrm>
            <a:prstGeom prst="rect">
              <a:avLst/>
            </a:prstGeom>
          </p:spPr>
          <p:txBody>
            <a:bodyPr wrap="none">
              <a:spAutoFit/>
            </a:bodyPr>
            <a:lstStyle/>
            <a:p>
              <a:pPr defTabSz="456937">
                <a:defRPr/>
              </a:pPr>
              <a:r>
                <a:rPr lang="en-US" sz="588" dirty="0">
                  <a:solidFill>
                    <a:srgbClr val="505050"/>
                  </a:solidFill>
                  <a:latin typeface="Segoe UI Light" pitchFamily="34" charset="0"/>
                </a:rPr>
                <a:t>(Product </a:t>
              </a:r>
            </a:p>
            <a:p>
              <a:pPr defTabSz="456937">
                <a:defRPr/>
              </a:pPr>
              <a:r>
                <a:rPr lang="en-US" sz="588" dirty="0">
                  <a:solidFill>
                    <a:srgbClr val="505050"/>
                  </a:solidFill>
                  <a:latin typeface="Segoe UI Light" pitchFamily="34" charset="0"/>
                </a:rPr>
                <a:t>Images)</a:t>
              </a:r>
            </a:p>
          </p:txBody>
        </p:sp>
        <p:sp>
          <p:nvSpPr>
            <p:cNvPr id="173" name="Rectangle 172">
              <a:extLst>
                <a:ext uri="{FF2B5EF4-FFF2-40B4-BE49-F238E27FC236}">
                  <a16:creationId xmlns:a16="http://schemas.microsoft.com/office/drawing/2014/main" id="{EC2A34F6-EA15-4E17-B145-42DA8683DC04}"/>
                </a:ext>
              </a:extLst>
            </p:cNvPr>
            <p:cNvSpPr/>
            <p:nvPr/>
          </p:nvSpPr>
          <p:spPr>
            <a:xfrm>
              <a:off x="20013417" y="4999155"/>
              <a:ext cx="856644" cy="365614"/>
            </a:xfrm>
            <a:prstGeom prst="rect">
              <a:avLst/>
            </a:prstGeom>
          </p:spPr>
          <p:txBody>
            <a:bodyPr wrap="none">
              <a:spAutoFit/>
            </a:bodyPr>
            <a:lstStyle/>
            <a:p>
              <a:pPr defTabSz="456937">
                <a:defRPr/>
              </a:pPr>
              <a:r>
                <a:rPr lang="en-US" sz="588" dirty="0">
                  <a:solidFill>
                    <a:srgbClr val="505050"/>
                  </a:solidFill>
                  <a:latin typeface="Segoe UI Light" pitchFamily="34" charset="0"/>
                </a:rPr>
                <a:t>(Basket)</a:t>
              </a:r>
            </a:p>
          </p:txBody>
        </p:sp>
        <p:sp>
          <p:nvSpPr>
            <p:cNvPr id="174" name="Rectangle: Rounded Corners 173">
              <a:extLst>
                <a:ext uri="{FF2B5EF4-FFF2-40B4-BE49-F238E27FC236}">
                  <a16:creationId xmlns:a16="http://schemas.microsoft.com/office/drawing/2014/main" id="{8B605919-FB3B-4B8D-8BA8-DF7BB5AF2471}"/>
                </a:ext>
              </a:extLst>
            </p:cNvPr>
            <p:cNvSpPr/>
            <p:nvPr/>
          </p:nvSpPr>
          <p:spPr bwMode="auto">
            <a:xfrm>
              <a:off x="18281900" y="7309441"/>
              <a:ext cx="2916819" cy="2792783"/>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75" name="Rectangle 174">
              <a:extLst>
                <a:ext uri="{FF2B5EF4-FFF2-40B4-BE49-F238E27FC236}">
                  <a16:creationId xmlns:a16="http://schemas.microsoft.com/office/drawing/2014/main" id="{093A933D-F3E2-4344-87EA-0A453CF0446B}"/>
                </a:ext>
              </a:extLst>
            </p:cNvPr>
            <p:cNvSpPr/>
            <p:nvPr/>
          </p:nvSpPr>
          <p:spPr>
            <a:xfrm>
              <a:off x="18445451" y="7469926"/>
              <a:ext cx="2866812"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Other Azure infrastructure</a:t>
              </a:r>
            </a:p>
          </p:txBody>
        </p:sp>
        <p:sp>
          <p:nvSpPr>
            <p:cNvPr id="176" name="Rectangle 175">
              <a:extLst>
                <a:ext uri="{FF2B5EF4-FFF2-40B4-BE49-F238E27FC236}">
                  <a16:creationId xmlns:a16="http://schemas.microsoft.com/office/drawing/2014/main" id="{5F6B3240-28FB-41A2-A4DF-142D85E01CA4}"/>
                </a:ext>
              </a:extLst>
            </p:cNvPr>
            <p:cNvSpPr/>
            <p:nvPr/>
          </p:nvSpPr>
          <p:spPr>
            <a:xfrm>
              <a:off x="18360733" y="7984852"/>
              <a:ext cx="2913730" cy="1908214"/>
            </a:xfrm>
            <a:prstGeom prst="rect">
              <a:avLst/>
            </a:prstGeom>
          </p:spPr>
          <p:txBody>
            <a:bodyPr wrap="square">
              <a:spAutoFit/>
            </a:bodyPr>
            <a:lstStyle/>
            <a:p>
              <a:pPr marL="142875" indent="-142875" defTabSz="456937">
                <a:buFontTx/>
                <a:buChar char="-"/>
                <a:defRPr/>
              </a:pPr>
              <a:r>
                <a:rPr lang="en-US" sz="700" dirty="0">
                  <a:solidFill>
                    <a:srgbClr val="505050"/>
                  </a:solidFill>
                </a:rPr>
                <a:t>Azure Container Registry</a:t>
              </a:r>
            </a:p>
            <a:p>
              <a:pPr marL="142875" indent="-142875" defTabSz="456937">
                <a:buFontTx/>
                <a:buChar char="-"/>
                <a:defRPr/>
              </a:pPr>
              <a:r>
                <a:rPr lang="en-US" sz="700" dirty="0">
                  <a:solidFill>
                    <a:srgbClr val="505050"/>
                  </a:solidFill>
                </a:rPr>
                <a:t>Azure Container Build</a:t>
              </a:r>
            </a:p>
            <a:p>
              <a:pPr marL="142875" indent="-142875" defTabSz="456937">
                <a:buFontTx/>
                <a:buChar char="-"/>
                <a:defRPr/>
              </a:pPr>
              <a:r>
                <a:rPr lang="en-US" sz="700" dirty="0">
                  <a:solidFill>
                    <a:srgbClr val="505050"/>
                  </a:solidFill>
                </a:rPr>
                <a:t>Application Insights</a:t>
              </a:r>
            </a:p>
            <a:p>
              <a:pPr marL="142875" indent="-142875" defTabSz="456937">
                <a:buFontTx/>
                <a:buChar char="-"/>
                <a:defRPr/>
              </a:pPr>
              <a:r>
                <a:rPr lang="en-US" sz="700" dirty="0">
                  <a:solidFill>
                    <a:srgbClr val="505050"/>
                  </a:solidFill>
                </a:rPr>
                <a:t>Azure Key Vault</a:t>
              </a:r>
            </a:p>
            <a:p>
              <a:pPr marL="142875" indent="-142875" defTabSz="456937">
                <a:buFontTx/>
                <a:buChar char="-"/>
                <a:defRPr/>
              </a:pPr>
              <a:r>
                <a:rPr lang="en-US" sz="700" dirty="0">
                  <a:solidFill>
                    <a:srgbClr val="505050"/>
                  </a:solidFill>
                </a:rPr>
                <a:t>Azure API Management</a:t>
              </a:r>
            </a:p>
            <a:p>
              <a:pPr marL="142875" indent="-142875" defTabSz="456937">
                <a:buFontTx/>
                <a:buChar char="-"/>
                <a:defRPr/>
              </a:pPr>
              <a:r>
                <a:rPr lang="en-US" sz="700" dirty="0">
                  <a:solidFill>
                    <a:srgbClr val="505050"/>
                  </a:solidFill>
                </a:rPr>
                <a:t>Azure Application Gateway</a:t>
              </a:r>
            </a:p>
            <a:p>
              <a:pPr marL="142875" indent="-142875" defTabSz="456937">
                <a:buFontTx/>
                <a:buChar char="-"/>
                <a:defRPr/>
              </a:pPr>
              <a:r>
                <a:rPr lang="en-US" sz="700" dirty="0">
                  <a:solidFill>
                    <a:srgbClr val="505050"/>
                  </a:solidFill>
                </a:rPr>
                <a:t>Azure Dev Spaces</a:t>
              </a:r>
            </a:p>
            <a:p>
              <a:pPr marL="142875" indent="-142875" defTabSz="456937">
                <a:buFontTx/>
                <a:buChar char="-"/>
                <a:defRPr/>
              </a:pPr>
              <a:r>
                <a:rPr lang="en-US" sz="700" dirty="0">
                  <a:solidFill>
                    <a:srgbClr val="505050"/>
                  </a:solidFill>
                </a:rPr>
                <a:t>…</a:t>
              </a:r>
            </a:p>
          </p:txBody>
        </p:sp>
      </p:grpSp>
      <p:grpSp>
        <p:nvGrpSpPr>
          <p:cNvPr id="177" name="Group 176">
            <a:extLst>
              <a:ext uri="{FF2B5EF4-FFF2-40B4-BE49-F238E27FC236}">
                <a16:creationId xmlns:a16="http://schemas.microsoft.com/office/drawing/2014/main" id="{0F0C6B00-483F-4DD3-9145-AE963BEBFAF4}"/>
              </a:ext>
            </a:extLst>
          </p:cNvPr>
          <p:cNvGrpSpPr/>
          <p:nvPr/>
        </p:nvGrpSpPr>
        <p:grpSpPr>
          <a:xfrm>
            <a:off x="3034179" y="2082488"/>
            <a:ext cx="2015123" cy="536115"/>
            <a:chOff x="6652756" y="3718170"/>
            <a:chExt cx="4030245" cy="1072229"/>
          </a:xfrm>
        </p:grpSpPr>
        <p:pic>
          <p:nvPicPr>
            <p:cNvPr id="178" name="Picture 4" descr="https://azure.microsoft.com/svghandler/service-fabric?width=600&amp;height=315">
              <a:extLst>
                <a:ext uri="{FF2B5EF4-FFF2-40B4-BE49-F238E27FC236}">
                  <a16:creationId xmlns:a16="http://schemas.microsoft.com/office/drawing/2014/main" id="{CB916AB9-014C-422C-A4A5-0EEABB5866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2756" y="4307233"/>
              <a:ext cx="890849" cy="467696"/>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6" descr="Image result for &quot;Azure Container Service&quot; icon">
              <a:extLst>
                <a:ext uri="{FF2B5EF4-FFF2-40B4-BE49-F238E27FC236}">
                  <a16:creationId xmlns:a16="http://schemas.microsoft.com/office/drawing/2014/main" id="{BB625691-DD40-4044-A7C1-A5524F6CDC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1117" y="3718170"/>
              <a:ext cx="551135" cy="551135"/>
            </a:xfrm>
            <a:prstGeom prst="rect">
              <a:avLst/>
            </a:prstGeom>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BF03D6A6-A814-4106-827B-02ADE49BD1BE}"/>
                </a:ext>
              </a:extLst>
            </p:cNvPr>
            <p:cNvSpPr/>
            <p:nvPr/>
          </p:nvSpPr>
          <p:spPr>
            <a:xfrm>
              <a:off x="7322466" y="3811600"/>
              <a:ext cx="3360535"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Kubernetes Service (AKS)</a:t>
              </a:r>
            </a:p>
          </p:txBody>
        </p:sp>
        <p:sp>
          <p:nvSpPr>
            <p:cNvPr id="181" name="Rectangle 180">
              <a:extLst>
                <a:ext uri="{FF2B5EF4-FFF2-40B4-BE49-F238E27FC236}">
                  <a16:creationId xmlns:a16="http://schemas.microsoft.com/office/drawing/2014/main" id="{8ABF5E3A-781E-42EE-A142-FDBD38494E52}"/>
                </a:ext>
              </a:extLst>
            </p:cNvPr>
            <p:cNvSpPr/>
            <p:nvPr/>
          </p:nvSpPr>
          <p:spPr>
            <a:xfrm>
              <a:off x="7325218" y="4364385"/>
              <a:ext cx="2273699"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Service Fabric</a:t>
              </a:r>
            </a:p>
          </p:txBody>
        </p:sp>
        <p:sp>
          <p:nvSpPr>
            <p:cNvPr id="182" name="Rectangle 181">
              <a:extLst>
                <a:ext uri="{FF2B5EF4-FFF2-40B4-BE49-F238E27FC236}">
                  <a16:creationId xmlns:a16="http://schemas.microsoft.com/office/drawing/2014/main" id="{254F75FC-F248-48C3-A186-3A98E9686DD3}"/>
                </a:ext>
              </a:extLst>
            </p:cNvPr>
            <p:cNvSpPr/>
            <p:nvPr/>
          </p:nvSpPr>
          <p:spPr>
            <a:xfrm>
              <a:off x="7933314" y="4070716"/>
              <a:ext cx="571312"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or</a:t>
              </a:r>
            </a:p>
          </p:txBody>
        </p:sp>
      </p:grpSp>
      <p:grpSp>
        <p:nvGrpSpPr>
          <p:cNvPr id="183" name="Group 182">
            <a:extLst>
              <a:ext uri="{FF2B5EF4-FFF2-40B4-BE49-F238E27FC236}">
                <a16:creationId xmlns:a16="http://schemas.microsoft.com/office/drawing/2014/main" id="{AFFDD3F3-CAFB-45E0-A8C9-995ABC66EC2A}"/>
              </a:ext>
            </a:extLst>
          </p:cNvPr>
          <p:cNvGrpSpPr/>
          <p:nvPr/>
        </p:nvGrpSpPr>
        <p:grpSpPr>
          <a:xfrm>
            <a:off x="3934561" y="2287605"/>
            <a:ext cx="3086734" cy="2848504"/>
            <a:chOff x="8453518" y="4128403"/>
            <a:chExt cx="6173467" cy="5697008"/>
          </a:xfrm>
        </p:grpSpPr>
        <p:cxnSp>
          <p:nvCxnSpPr>
            <p:cNvPr id="184" name="Straight Arrow Connector 183">
              <a:extLst>
                <a:ext uri="{FF2B5EF4-FFF2-40B4-BE49-F238E27FC236}">
                  <a16:creationId xmlns:a16="http://schemas.microsoft.com/office/drawing/2014/main" id="{979D6B2E-01B2-4856-9BAB-68B053941229}"/>
                </a:ext>
              </a:extLst>
            </p:cNvPr>
            <p:cNvCxnSpPr>
              <a:cxnSpLocks/>
            </p:cNvCxnSpPr>
            <p:nvPr/>
          </p:nvCxnSpPr>
          <p:spPr>
            <a:xfrm>
              <a:off x="8849144" y="7435902"/>
              <a:ext cx="918997" cy="0"/>
            </a:xfrm>
            <a:prstGeom prst="straightConnector1">
              <a:avLst/>
            </a:prstGeom>
            <a:noFill/>
            <a:ln w="12700" cap="flat" cmpd="sng" algn="ctr">
              <a:solidFill>
                <a:sysClr val="windowText" lastClr="000000"/>
              </a:solidFill>
              <a:prstDash val="solid"/>
              <a:miter lim="800000"/>
              <a:tailEnd type="triangle"/>
            </a:ln>
            <a:effectLst/>
          </p:spPr>
        </p:cxnSp>
        <p:cxnSp>
          <p:nvCxnSpPr>
            <p:cNvPr id="185" name="Straight Arrow Connector 184">
              <a:extLst>
                <a:ext uri="{FF2B5EF4-FFF2-40B4-BE49-F238E27FC236}">
                  <a16:creationId xmlns:a16="http://schemas.microsoft.com/office/drawing/2014/main" id="{403159DF-B640-4895-91FB-9C8003A04B31}"/>
                </a:ext>
              </a:extLst>
            </p:cNvPr>
            <p:cNvCxnSpPr>
              <a:cxnSpLocks/>
            </p:cNvCxnSpPr>
            <p:nvPr/>
          </p:nvCxnSpPr>
          <p:spPr>
            <a:xfrm>
              <a:off x="10740887" y="8906380"/>
              <a:ext cx="1224349" cy="0"/>
            </a:xfrm>
            <a:prstGeom prst="straightConnector1">
              <a:avLst/>
            </a:prstGeom>
            <a:noFill/>
            <a:ln w="12700" cap="flat" cmpd="sng" algn="ctr">
              <a:solidFill>
                <a:sysClr val="windowText" lastClr="000000"/>
              </a:solidFill>
              <a:prstDash val="solid"/>
              <a:miter lim="800000"/>
              <a:tailEnd type="triangle"/>
            </a:ln>
            <a:effectLst/>
          </p:spPr>
        </p:cxnSp>
        <p:cxnSp>
          <p:nvCxnSpPr>
            <p:cNvPr id="186" name="Straight Arrow Connector 185">
              <a:extLst>
                <a:ext uri="{FF2B5EF4-FFF2-40B4-BE49-F238E27FC236}">
                  <a16:creationId xmlns:a16="http://schemas.microsoft.com/office/drawing/2014/main" id="{D3DD7533-C171-49DF-B0A3-16DDF1DF9886}"/>
                </a:ext>
              </a:extLst>
            </p:cNvPr>
            <p:cNvCxnSpPr>
              <a:cxnSpLocks/>
            </p:cNvCxnSpPr>
            <p:nvPr/>
          </p:nvCxnSpPr>
          <p:spPr>
            <a:xfrm>
              <a:off x="10755375" y="6352881"/>
              <a:ext cx="941520" cy="0"/>
            </a:xfrm>
            <a:prstGeom prst="straightConnector1">
              <a:avLst/>
            </a:prstGeom>
            <a:noFill/>
            <a:ln w="12700" cap="flat" cmpd="sng" algn="ctr">
              <a:solidFill>
                <a:sysClr val="windowText" lastClr="000000"/>
              </a:solidFill>
              <a:prstDash val="solid"/>
              <a:miter lim="800000"/>
              <a:tailEnd type="none"/>
            </a:ln>
            <a:effectLst/>
          </p:spPr>
        </p:cxnSp>
        <p:sp>
          <p:nvSpPr>
            <p:cNvPr id="187" name="Rectangle 186">
              <a:extLst>
                <a:ext uri="{FF2B5EF4-FFF2-40B4-BE49-F238E27FC236}">
                  <a16:creationId xmlns:a16="http://schemas.microsoft.com/office/drawing/2014/main" id="{3AEE14BA-1B4D-4FE2-8D08-435F84002041}"/>
                </a:ext>
              </a:extLst>
            </p:cNvPr>
            <p:cNvSpPr/>
            <p:nvPr/>
          </p:nvSpPr>
          <p:spPr>
            <a:xfrm>
              <a:off x="13478517" y="6071355"/>
              <a:ext cx="1071448" cy="350608"/>
            </a:xfrm>
            <a:prstGeom prst="rect">
              <a:avLst/>
            </a:prstGeom>
          </p:spPr>
          <p:txBody>
            <a:bodyPr wrap="none">
              <a:spAutoFit/>
            </a:bodyPr>
            <a:lstStyle/>
            <a:p>
              <a:pPr defTabSz="912937">
                <a:defRPr/>
              </a:pPr>
              <a:r>
                <a:rPr lang="en-US" sz="539" dirty="0">
                  <a:solidFill>
                    <a:srgbClr val="505050"/>
                  </a:solidFill>
                  <a:latin typeface="Segoe UI Light" pitchFamily="34" charset="0"/>
                </a:rPr>
                <a:t>SignalR Hub</a:t>
              </a:r>
            </a:p>
          </p:txBody>
        </p:sp>
        <p:grpSp>
          <p:nvGrpSpPr>
            <p:cNvPr id="188" name="Group 187">
              <a:extLst>
                <a:ext uri="{FF2B5EF4-FFF2-40B4-BE49-F238E27FC236}">
                  <a16:creationId xmlns:a16="http://schemas.microsoft.com/office/drawing/2014/main" id="{3BBD4C18-4D49-4931-A7F6-293B0511B9E4}"/>
                </a:ext>
              </a:extLst>
            </p:cNvPr>
            <p:cNvGrpSpPr>
              <a:grpSpLocks noChangeAspect="1"/>
            </p:cNvGrpSpPr>
            <p:nvPr/>
          </p:nvGrpSpPr>
          <p:grpSpPr>
            <a:xfrm>
              <a:off x="13651512" y="5840144"/>
              <a:ext cx="518273" cy="290534"/>
              <a:chOff x="1596268" y="2657736"/>
              <a:chExt cx="601248" cy="337049"/>
            </a:xfrm>
          </p:grpSpPr>
          <p:grpSp>
            <p:nvGrpSpPr>
              <p:cNvPr id="489" name="Group 488">
                <a:extLst>
                  <a:ext uri="{FF2B5EF4-FFF2-40B4-BE49-F238E27FC236}">
                    <a16:creationId xmlns:a16="http://schemas.microsoft.com/office/drawing/2014/main" id="{C7FE46D0-51FD-4AD2-ACE6-A13732BA3D84}"/>
                  </a:ext>
                </a:extLst>
              </p:cNvPr>
              <p:cNvGrpSpPr/>
              <p:nvPr/>
            </p:nvGrpSpPr>
            <p:grpSpPr>
              <a:xfrm>
                <a:off x="1596268" y="2657736"/>
                <a:ext cx="601248" cy="337049"/>
                <a:chOff x="3523102" y="1791568"/>
                <a:chExt cx="6746733" cy="3782104"/>
              </a:xfrm>
              <a:solidFill>
                <a:srgbClr val="00B050"/>
              </a:solidFill>
            </p:grpSpPr>
            <p:sp>
              <p:nvSpPr>
                <p:cNvPr id="491" name="Rectangle 490">
                  <a:extLst>
                    <a:ext uri="{FF2B5EF4-FFF2-40B4-BE49-F238E27FC236}">
                      <a16:creationId xmlns:a16="http://schemas.microsoft.com/office/drawing/2014/main" id="{D083FC26-C83D-4EC2-9339-6B2AC470436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92" name="Freeform 92">
                  <a:extLst>
                    <a:ext uri="{FF2B5EF4-FFF2-40B4-BE49-F238E27FC236}">
                      <a16:creationId xmlns:a16="http://schemas.microsoft.com/office/drawing/2014/main" id="{783152E4-A080-4F66-9449-E93FEF69DEA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93" name="Freeform 93">
                  <a:extLst>
                    <a:ext uri="{FF2B5EF4-FFF2-40B4-BE49-F238E27FC236}">
                      <a16:creationId xmlns:a16="http://schemas.microsoft.com/office/drawing/2014/main" id="{C79D02F0-58A7-4A85-9FBB-ECE33861991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90" name="Hexagon 489">
                <a:extLst>
                  <a:ext uri="{FF2B5EF4-FFF2-40B4-BE49-F238E27FC236}">
                    <a16:creationId xmlns:a16="http://schemas.microsoft.com/office/drawing/2014/main" id="{4B3EA801-0796-4FDC-8AB5-797516AD61A7}"/>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FBDE74F3-A4A2-4417-8456-7B315D095140}"/>
                </a:ext>
              </a:extLst>
            </p:cNvPr>
            <p:cNvGrpSpPr/>
            <p:nvPr/>
          </p:nvGrpSpPr>
          <p:grpSpPr>
            <a:xfrm>
              <a:off x="8453518" y="7390809"/>
              <a:ext cx="589345" cy="330376"/>
              <a:chOff x="2240670" y="2657736"/>
              <a:chExt cx="601248" cy="337049"/>
            </a:xfrm>
          </p:grpSpPr>
          <p:grpSp>
            <p:nvGrpSpPr>
              <p:cNvPr id="484" name="Group 483">
                <a:extLst>
                  <a:ext uri="{FF2B5EF4-FFF2-40B4-BE49-F238E27FC236}">
                    <a16:creationId xmlns:a16="http://schemas.microsoft.com/office/drawing/2014/main" id="{3B5ECA4C-C995-4C46-BF30-4DAE62C055EC}"/>
                  </a:ext>
                </a:extLst>
              </p:cNvPr>
              <p:cNvGrpSpPr/>
              <p:nvPr/>
            </p:nvGrpSpPr>
            <p:grpSpPr>
              <a:xfrm>
                <a:off x="2240670" y="2657736"/>
                <a:ext cx="601248" cy="337049"/>
                <a:chOff x="3523102" y="1791568"/>
                <a:chExt cx="6746733" cy="3782104"/>
              </a:xfrm>
              <a:solidFill>
                <a:srgbClr val="FFC000"/>
              </a:solidFill>
            </p:grpSpPr>
            <p:sp>
              <p:nvSpPr>
                <p:cNvPr id="486" name="Rectangle 485">
                  <a:extLst>
                    <a:ext uri="{FF2B5EF4-FFF2-40B4-BE49-F238E27FC236}">
                      <a16:creationId xmlns:a16="http://schemas.microsoft.com/office/drawing/2014/main" id="{4E453B0D-898F-48AB-959A-15F7181066E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7" name="Freeform 104">
                  <a:extLst>
                    <a:ext uri="{FF2B5EF4-FFF2-40B4-BE49-F238E27FC236}">
                      <a16:creationId xmlns:a16="http://schemas.microsoft.com/office/drawing/2014/main" id="{2DFA434F-03B6-406D-947B-C2452BB028B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8" name="Freeform 105">
                  <a:extLst>
                    <a:ext uri="{FF2B5EF4-FFF2-40B4-BE49-F238E27FC236}">
                      <a16:creationId xmlns:a16="http://schemas.microsoft.com/office/drawing/2014/main" id="{D2AE859D-396E-4DE9-9F82-B18ACFF81AC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85" name="Hexagon 484">
                <a:extLst>
                  <a:ext uri="{FF2B5EF4-FFF2-40B4-BE49-F238E27FC236}">
                    <a16:creationId xmlns:a16="http://schemas.microsoft.com/office/drawing/2014/main" id="{C7AAE578-5CFE-4E14-A8C6-24E6EDD70EFD}"/>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222E31FE-7C24-4228-8377-9B000BCBDFA5}"/>
                </a:ext>
              </a:extLst>
            </p:cNvPr>
            <p:cNvGrpSpPr/>
            <p:nvPr/>
          </p:nvGrpSpPr>
          <p:grpSpPr>
            <a:xfrm>
              <a:off x="8605918" y="7543209"/>
              <a:ext cx="589345" cy="330376"/>
              <a:chOff x="2240670" y="2657736"/>
              <a:chExt cx="601248" cy="337049"/>
            </a:xfrm>
          </p:grpSpPr>
          <p:grpSp>
            <p:nvGrpSpPr>
              <p:cNvPr id="479" name="Group 478">
                <a:extLst>
                  <a:ext uri="{FF2B5EF4-FFF2-40B4-BE49-F238E27FC236}">
                    <a16:creationId xmlns:a16="http://schemas.microsoft.com/office/drawing/2014/main" id="{DD361A72-257B-49CC-A22D-597410D58A95}"/>
                  </a:ext>
                </a:extLst>
              </p:cNvPr>
              <p:cNvGrpSpPr/>
              <p:nvPr/>
            </p:nvGrpSpPr>
            <p:grpSpPr>
              <a:xfrm>
                <a:off x="2240670" y="2657736"/>
                <a:ext cx="601248" cy="337049"/>
                <a:chOff x="3523102" y="1791568"/>
                <a:chExt cx="6746733" cy="3782104"/>
              </a:xfrm>
              <a:solidFill>
                <a:srgbClr val="FFC000"/>
              </a:solidFill>
            </p:grpSpPr>
            <p:sp>
              <p:nvSpPr>
                <p:cNvPr id="481" name="Rectangle 480">
                  <a:extLst>
                    <a:ext uri="{FF2B5EF4-FFF2-40B4-BE49-F238E27FC236}">
                      <a16:creationId xmlns:a16="http://schemas.microsoft.com/office/drawing/2014/main" id="{4B722B41-A6D6-4DDF-8AEF-AFF6D983D79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2" name="Freeform 104">
                  <a:extLst>
                    <a:ext uri="{FF2B5EF4-FFF2-40B4-BE49-F238E27FC236}">
                      <a16:creationId xmlns:a16="http://schemas.microsoft.com/office/drawing/2014/main" id="{CA654B29-0193-4078-9259-142EE624154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3" name="Freeform 105">
                  <a:extLst>
                    <a:ext uri="{FF2B5EF4-FFF2-40B4-BE49-F238E27FC236}">
                      <a16:creationId xmlns:a16="http://schemas.microsoft.com/office/drawing/2014/main" id="{9645B46E-3218-496F-89B4-908F1308975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80" name="Hexagon 479">
                <a:extLst>
                  <a:ext uri="{FF2B5EF4-FFF2-40B4-BE49-F238E27FC236}">
                    <a16:creationId xmlns:a16="http://schemas.microsoft.com/office/drawing/2014/main" id="{3DC48E44-77BB-4B90-A6F2-03CC1AADC676}"/>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1" name="Group 190">
              <a:extLst>
                <a:ext uri="{FF2B5EF4-FFF2-40B4-BE49-F238E27FC236}">
                  <a16:creationId xmlns:a16="http://schemas.microsoft.com/office/drawing/2014/main" id="{95D94B35-0960-4E38-BB97-9928B171958D}"/>
                </a:ext>
              </a:extLst>
            </p:cNvPr>
            <p:cNvGrpSpPr/>
            <p:nvPr/>
          </p:nvGrpSpPr>
          <p:grpSpPr>
            <a:xfrm>
              <a:off x="8758318" y="7695609"/>
              <a:ext cx="589345" cy="330376"/>
              <a:chOff x="2240670" y="2657736"/>
              <a:chExt cx="601248" cy="337049"/>
            </a:xfrm>
          </p:grpSpPr>
          <p:grpSp>
            <p:nvGrpSpPr>
              <p:cNvPr id="474" name="Group 473">
                <a:extLst>
                  <a:ext uri="{FF2B5EF4-FFF2-40B4-BE49-F238E27FC236}">
                    <a16:creationId xmlns:a16="http://schemas.microsoft.com/office/drawing/2014/main" id="{E60B4938-1B10-451D-849A-205F9E46DDF9}"/>
                  </a:ext>
                </a:extLst>
              </p:cNvPr>
              <p:cNvGrpSpPr/>
              <p:nvPr/>
            </p:nvGrpSpPr>
            <p:grpSpPr>
              <a:xfrm>
                <a:off x="2240670" y="2657736"/>
                <a:ext cx="601248" cy="337049"/>
                <a:chOff x="3523102" y="1791568"/>
                <a:chExt cx="6746733" cy="3782104"/>
              </a:xfrm>
              <a:solidFill>
                <a:srgbClr val="FFC000"/>
              </a:solidFill>
            </p:grpSpPr>
            <p:sp>
              <p:nvSpPr>
                <p:cNvPr id="476" name="Rectangle 475">
                  <a:extLst>
                    <a:ext uri="{FF2B5EF4-FFF2-40B4-BE49-F238E27FC236}">
                      <a16:creationId xmlns:a16="http://schemas.microsoft.com/office/drawing/2014/main" id="{C7327E14-3F19-4573-9946-7F7066169CD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77" name="Freeform 104">
                  <a:extLst>
                    <a:ext uri="{FF2B5EF4-FFF2-40B4-BE49-F238E27FC236}">
                      <a16:creationId xmlns:a16="http://schemas.microsoft.com/office/drawing/2014/main" id="{B58B7FCD-D5E4-475C-959B-44AF8D1410C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78" name="Freeform 105">
                  <a:extLst>
                    <a:ext uri="{FF2B5EF4-FFF2-40B4-BE49-F238E27FC236}">
                      <a16:creationId xmlns:a16="http://schemas.microsoft.com/office/drawing/2014/main" id="{1666C4BE-D06F-44DA-B29F-4BC5D5779F6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75" name="Hexagon 474">
                <a:extLst>
                  <a:ext uri="{FF2B5EF4-FFF2-40B4-BE49-F238E27FC236}">
                    <a16:creationId xmlns:a16="http://schemas.microsoft.com/office/drawing/2014/main" id="{C02B5B33-E357-4813-B0D1-40964E61618A}"/>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3B8FDCD5-B277-4359-8171-65443B131835}"/>
                </a:ext>
              </a:extLst>
            </p:cNvPr>
            <p:cNvGrpSpPr/>
            <p:nvPr/>
          </p:nvGrpSpPr>
          <p:grpSpPr>
            <a:xfrm>
              <a:off x="8910718" y="7848009"/>
              <a:ext cx="589345" cy="330376"/>
              <a:chOff x="2240670" y="2657736"/>
              <a:chExt cx="601248" cy="337049"/>
            </a:xfrm>
          </p:grpSpPr>
          <p:grpSp>
            <p:nvGrpSpPr>
              <p:cNvPr id="469" name="Group 468">
                <a:extLst>
                  <a:ext uri="{FF2B5EF4-FFF2-40B4-BE49-F238E27FC236}">
                    <a16:creationId xmlns:a16="http://schemas.microsoft.com/office/drawing/2014/main" id="{298CC0FE-83CD-4F63-9F87-39B8C1958B5B}"/>
                  </a:ext>
                </a:extLst>
              </p:cNvPr>
              <p:cNvGrpSpPr/>
              <p:nvPr/>
            </p:nvGrpSpPr>
            <p:grpSpPr>
              <a:xfrm>
                <a:off x="2240670" y="2657736"/>
                <a:ext cx="601248" cy="337049"/>
                <a:chOff x="3523102" y="1791568"/>
                <a:chExt cx="6746733" cy="3782104"/>
              </a:xfrm>
              <a:solidFill>
                <a:srgbClr val="FFC000"/>
              </a:solidFill>
            </p:grpSpPr>
            <p:sp>
              <p:nvSpPr>
                <p:cNvPr id="471" name="Rectangle 470">
                  <a:extLst>
                    <a:ext uri="{FF2B5EF4-FFF2-40B4-BE49-F238E27FC236}">
                      <a16:creationId xmlns:a16="http://schemas.microsoft.com/office/drawing/2014/main" id="{29EE17F0-E12B-4959-A1E3-FCCD6986A22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72" name="Freeform 104">
                  <a:extLst>
                    <a:ext uri="{FF2B5EF4-FFF2-40B4-BE49-F238E27FC236}">
                      <a16:creationId xmlns:a16="http://schemas.microsoft.com/office/drawing/2014/main" id="{99F2EE1F-F971-413B-812E-2357E64A81A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73" name="Freeform 105">
                  <a:extLst>
                    <a:ext uri="{FF2B5EF4-FFF2-40B4-BE49-F238E27FC236}">
                      <a16:creationId xmlns:a16="http://schemas.microsoft.com/office/drawing/2014/main" id="{529B3BD3-4746-44B7-AEC2-6B2D1D93235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70" name="Hexagon 469">
                <a:extLst>
                  <a:ext uri="{FF2B5EF4-FFF2-40B4-BE49-F238E27FC236}">
                    <a16:creationId xmlns:a16="http://schemas.microsoft.com/office/drawing/2014/main" id="{DFC7FFFF-F725-4660-86F3-124D964026F7}"/>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A0B1A356-B31D-4FCB-AAB2-51D0F67D0654}"/>
                </a:ext>
              </a:extLst>
            </p:cNvPr>
            <p:cNvGrpSpPr/>
            <p:nvPr/>
          </p:nvGrpSpPr>
          <p:grpSpPr>
            <a:xfrm>
              <a:off x="9063118" y="8000409"/>
              <a:ext cx="589345" cy="330376"/>
              <a:chOff x="2240670" y="2657736"/>
              <a:chExt cx="601248" cy="337049"/>
            </a:xfrm>
          </p:grpSpPr>
          <p:grpSp>
            <p:nvGrpSpPr>
              <p:cNvPr id="464" name="Group 463">
                <a:extLst>
                  <a:ext uri="{FF2B5EF4-FFF2-40B4-BE49-F238E27FC236}">
                    <a16:creationId xmlns:a16="http://schemas.microsoft.com/office/drawing/2014/main" id="{82D68EA4-5BB2-4880-BBF8-AE91B4D5429B}"/>
                  </a:ext>
                </a:extLst>
              </p:cNvPr>
              <p:cNvGrpSpPr/>
              <p:nvPr/>
            </p:nvGrpSpPr>
            <p:grpSpPr>
              <a:xfrm>
                <a:off x="2240670" y="2657736"/>
                <a:ext cx="601248" cy="337049"/>
                <a:chOff x="3523102" y="1791568"/>
                <a:chExt cx="6746733" cy="3782104"/>
              </a:xfrm>
              <a:solidFill>
                <a:srgbClr val="FFC000"/>
              </a:solidFill>
            </p:grpSpPr>
            <p:sp>
              <p:nvSpPr>
                <p:cNvPr id="466" name="Rectangle 465">
                  <a:extLst>
                    <a:ext uri="{FF2B5EF4-FFF2-40B4-BE49-F238E27FC236}">
                      <a16:creationId xmlns:a16="http://schemas.microsoft.com/office/drawing/2014/main" id="{994EDC9A-46B7-4182-8B9E-E4B5C2CC8E4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67" name="Freeform 104">
                  <a:extLst>
                    <a:ext uri="{FF2B5EF4-FFF2-40B4-BE49-F238E27FC236}">
                      <a16:creationId xmlns:a16="http://schemas.microsoft.com/office/drawing/2014/main" id="{FBCB8216-F02A-43EF-AB3F-BAB97AAC892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68" name="Freeform 105">
                  <a:extLst>
                    <a:ext uri="{FF2B5EF4-FFF2-40B4-BE49-F238E27FC236}">
                      <a16:creationId xmlns:a16="http://schemas.microsoft.com/office/drawing/2014/main" id="{F9CBB71D-B71D-428C-998E-00C2B3C474B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65" name="Hexagon 464">
                <a:extLst>
                  <a:ext uri="{FF2B5EF4-FFF2-40B4-BE49-F238E27FC236}">
                    <a16:creationId xmlns:a16="http://schemas.microsoft.com/office/drawing/2014/main" id="{5B7956A1-6450-4DBE-97F5-A968F85488A6}"/>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3A0DBD8A-4C65-4E75-8CF1-4FD5D1CDC858}"/>
                </a:ext>
              </a:extLst>
            </p:cNvPr>
            <p:cNvGrpSpPr/>
            <p:nvPr/>
          </p:nvGrpSpPr>
          <p:grpSpPr>
            <a:xfrm>
              <a:off x="10318430" y="5279307"/>
              <a:ext cx="589345" cy="330376"/>
              <a:chOff x="2240670" y="2657736"/>
              <a:chExt cx="601248" cy="337049"/>
            </a:xfrm>
            <a:solidFill>
              <a:schemeClr val="tx1">
                <a:lumMod val="50000"/>
              </a:schemeClr>
            </a:solidFill>
          </p:grpSpPr>
          <p:grpSp>
            <p:nvGrpSpPr>
              <p:cNvPr id="459" name="Group 458">
                <a:extLst>
                  <a:ext uri="{FF2B5EF4-FFF2-40B4-BE49-F238E27FC236}">
                    <a16:creationId xmlns:a16="http://schemas.microsoft.com/office/drawing/2014/main" id="{41B6FB65-6CA4-4507-9229-E8BEDB7AD349}"/>
                  </a:ext>
                </a:extLst>
              </p:cNvPr>
              <p:cNvGrpSpPr/>
              <p:nvPr/>
            </p:nvGrpSpPr>
            <p:grpSpPr>
              <a:xfrm>
                <a:off x="2240670" y="2657736"/>
                <a:ext cx="601248" cy="337049"/>
                <a:chOff x="3523102" y="1791568"/>
                <a:chExt cx="6746733" cy="3782104"/>
              </a:xfrm>
              <a:grpFill/>
            </p:grpSpPr>
            <p:sp>
              <p:nvSpPr>
                <p:cNvPr id="461" name="Rectangle 460">
                  <a:extLst>
                    <a:ext uri="{FF2B5EF4-FFF2-40B4-BE49-F238E27FC236}">
                      <a16:creationId xmlns:a16="http://schemas.microsoft.com/office/drawing/2014/main" id="{74B3C09C-EED0-4E2F-9C26-8398EBE4E6C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62" name="Freeform 104">
                  <a:extLst>
                    <a:ext uri="{FF2B5EF4-FFF2-40B4-BE49-F238E27FC236}">
                      <a16:creationId xmlns:a16="http://schemas.microsoft.com/office/drawing/2014/main" id="{72CCCCDC-9E7F-40AA-AB81-271DDE6D57B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63" name="Freeform 105">
                  <a:extLst>
                    <a:ext uri="{FF2B5EF4-FFF2-40B4-BE49-F238E27FC236}">
                      <a16:creationId xmlns:a16="http://schemas.microsoft.com/office/drawing/2014/main" id="{E8F821BB-73D6-4106-B5D0-198E31D6833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60" name="Hexagon 459">
                <a:extLst>
                  <a:ext uri="{FF2B5EF4-FFF2-40B4-BE49-F238E27FC236}">
                    <a16:creationId xmlns:a16="http://schemas.microsoft.com/office/drawing/2014/main" id="{476867C8-CF6A-4896-B8C2-087D9C06ECE3}"/>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96A00B43-93BC-43BD-983A-0B79002F5410}"/>
                </a:ext>
              </a:extLst>
            </p:cNvPr>
            <p:cNvGrpSpPr/>
            <p:nvPr/>
          </p:nvGrpSpPr>
          <p:grpSpPr>
            <a:xfrm>
              <a:off x="10470830" y="5431707"/>
              <a:ext cx="589345" cy="330376"/>
              <a:chOff x="2240670" y="2657736"/>
              <a:chExt cx="601248" cy="337049"/>
            </a:xfrm>
            <a:solidFill>
              <a:schemeClr val="tx1">
                <a:lumMod val="50000"/>
              </a:schemeClr>
            </a:solidFill>
          </p:grpSpPr>
          <p:grpSp>
            <p:nvGrpSpPr>
              <p:cNvPr id="454" name="Group 453">
                <a:extLst>
                  <a:ext uri="{FF2B5EF4-FFF2-40B4-BE49-F238E27FC236}">
                    <a16:creationId xmlns:a16="http://schemas.microsoft.com/office/drawing/2014/main" id="{96955E90-3F29-4EC0-B8A2-B4C5CC0B5DB1}"/>
                  </a:ext>
                </a:extLst>
              </p:cNvPr>
              <p:cNvGrpSpPr/>
              <p:nvPr/>
            </p:nvGrpSpPr>
            <p:grpSpPr>
              <a:xfrm>
                <a:off x="2240670" y="2657736"/>
                <a:ext cx="601248" cy="337049"/>
                <a:chOff x="3523102" y="1791568"/>
                <a:chExt cx="6746733" cy="3782104"/>
              </a:xfrm>
              <a:grpFill/>
            </p:grpSpPr>
            <p:sp>
              <p:nvSpPr>
                <p:cNvPr id="456" name="Rectangle 455">
                  <a:extLst>
                    <a:ext uri="{FF2B5EF4-FFF2-40B4-BE49-F238E27FC236}">
                      <a16:creationId xmlns:a16="http://schemas.microsoft.com/office/drawing/2014/main" id="{85B9E5B6-3B63-4DBC-8298-9C16E4FBDCD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7" name="Freeform 104">
                  <a:extLst>
                    <a:ext uri="{FF2B5EF4-FFF2-40B4-BE49-F238E27FC236}">
                      <a16:creationId xmlns:a16="http://schemas.microsoft.com/office/drawing/2014/main" id="{4C8254CD-6D9E-4190-8FC3-6A732E56508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8" name="Freeform 105">
                  <a:extLst>
                    <a:ext uri="{FF2B5EF4-FFF2-40B4-BE49-F238E27FC236}">
                      <a16:creationId xmlns:a16="http://schemas.microsoft.com/office/drawing/2014/main" id="{18497B10-7D36-4569-8DE7-810C33053B8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55" name="Hexagon 454">
                <a:extLst>
                  <a:ext uri="{FF2B5EF4-FFF2-40B4-BE49-F238E27FC236}">
                    <a16:creationId xmlns:a16="http://schemas.microsoft.com/office/drawing/2014/main" id="{60DA753A-F4A5-4533-BA05-D0A1C359653B}"/>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2891A2A9-34E6-4A8C-990F-C29A3BAC8613}"/>
                </a:ext>
              </a:extLst>
            </p:cNvPr>
            <p:cNvGrpSpPr/>
            <p:nvPr/>
          </p:nvGrpSpPr>
          <p:grpSpPr>
            <a:xfrm>
              <a:off x="10623230" y="5584107"/>
              <a:ext cx="589345" cy="330376"/>
              <a:chOff x="2240670" y="2657736"/>
              <a:chExt cx="601248" cy="337049"/>
            </a:xfrm>
            <a:solidFill>
              <a:schemeClr val="tx1">
                <a:lumMod val="50000"/>
              </a:schemeClr>
            </a:solidFill>
          </p:grpSpPr>
          <p:grpSp>
            <p:nvGrpSpPr>
              <p:cNvPr id="449" name="Group 448">
                <a:extLst>
                  <a:ext uri="{FF2B5EF4-FFF2-40B4-BE49-F238E27FC236}">
                    <a16:creationId xmlns:a16="http://schemas.microsoft.com/office/drawing/2014/main" id="{E874BF4F-47F3-4325-8A95-22A0064C29D2}"/>
                  </a:ext>
                </a:extLst>
              </p:cNvPr>
              <p:cNvGrpSpPr/>
              <p:nvPr/>
            </p:nvGrpSpPr>
            <p:grpSpPr>
              <a:xfrm>
                <a:off x="2240670" y="2657736"/>
                <a:ext cx="601248" cy="337049"/>
                <a:chOff x="3523102" y="1791568"/>
                <a:chExt cx="6746733" cy="3782104"/>
              </a:xfrm>
              <a:grpFill/>
            </p:grpSpPr>
            <p:sp>
              <p:nvSpPr>
                <p:cNvPr id="451" name="Rectangle 450">
                  <a:extLst>
                    <a:ext uri="{FF2B5EF4-FFF2-40B4-BE49-F238E27FC236}">
                      <a16:creationId xmlns:a16="http://schemas.microsoft.com/office/drawing/2014/main" id="{96D9FF3D-C3BF-4518-AF70-C7543599DB5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2" name="Freeform 104">
                  <a:extLst>
                    <a:ext uri="{FF2B5EF4-FFF2-40B4-BE49-F238E27FC236}">
                      <a16:creationId xmlns:a16="http://schemas.microsoft.com/office/drawing/2014/main" id="{4693F262-1EA7-47FD-BCB1-B25C319DE93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3" name="Freeform 105">
                  <a:extLst>
                    <a:ext uri="{FF2B5EF4-FFF2-40B4-BE49-F238E27FC236}">
                      <a16:creationId xmlns:a16="http://schemas.microsoft.com/office/drawing/2014/main" id="{8D64D3F2-7A8F-453B-BD09-48E6EED1F6C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50" name="Hexagon 449">
                <a:extLst>
                  <a:ext uri="{FF2B5EF4-FFF2-40B4-BE49-F238E27FC236}">
                    <a16:creationId xmlns:a16="http://schemas.microsoft.com/office/drawing/2014/main" id="{EEDC47A9-24D6-446A-81FC-CDE1A54A6CF4}"/>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7" name="Group 196">
              <a:extLst>
                <a:ext uri="{FF2B5EF4-FFF2-40B4-BE49-F238E27FC236}">
                  <a16:creationId xmlns:a16="http://schemas.microsoft.com/office/drawing/2014/main" id="{C086494A-3BBE-4CB6-9458-F89C4BB7573C}"/>
                </a:ext>
              </a:extLst>
            </p:cNvPr>
            <p:cNvGrpSpPr/>
            <p:nvPr/>
          </p:nvGrpSpPr>
          <p:grpSpPr>
            <a:xfrm>
              <a:off x="10775630" y="5736507"/>
              <a:ext cx="589345" cy="330376"/>
              <a:chOff x="2240670" y="2657736"/>
              <a:chExt cx="601248" cy="337049"/>
            </a:xfrm>
            <a:solidFill>
              <a:schemeClr val="tx1">
                <a:lumMod val="50000"/>
              </a:schemeClr>
            </a:solidFill>
          </p:grpSpPr>
          <p:grpSp>
            <p:nvGrpSpPr>
              <p:cNvPr id="444" name="Group 443">
                <a:extLst>
                  <a:ext uri="{FF2B5EF4-FFF2-40B4-BE49-F238E27FC236}">
                    <a16:creationId xmlns:a16="http://schemas.microsoft.com/office/drawing/2014/main" id="{C898A447-171A-47B9-908D-72E73F0782F5}"/>
                  </a:ext>
                </a:extLst>
              </p:cNvPr>
              <p:cNvGrpSpPr/>
              <p:nvPr/>
            </p:nvGrpSpPr>
            <p:grpSpPr>
              <a:xfrm>
                <a:off x="2240670" y="2657736"/>
                <a:ext cx="601248" cy="337049"/>
                <a:chOff x="3523102" y="1791568"/>
                <a:chExt cx="6746733" cy="3782104"/>
              </a:xfrm>
              <a:grpFill/>
            </p:grpSpPr>
            <p:sp>
              <p:nvSpPr>
                <p:cNvPr id="446" name="Rectangle 445">
                  <a:extLst>
                    <a:ext uri="{FF2B5EF4-FFF2-40B4-BE49-F238E27FC236}">
                      <a16:creationId xmlns:a16="http://schemas.microsoft.com/office/drawing/2014/main" id="{F93F982A-ABD6-41D9-8A21-834239649A2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7" name="Freeform 104">
                  <a:extLst>
                    <a:ext uri="{FF2B5EF4-FFF2-40B4-BE49-F238E27FC236}">
                      <a16:creationId xmlns:a16="http://schemas.microsoft.com/office/drawing/2014/main" id="{C88F2EC4-8A96-4DD2-AC54-9263EEEBE1D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8" name="Freeform 105">
                  <a:extLst>
                    <a:ext uri="{FF2B5EF4-FFF2-40B4-BE49-F238E27FC236}">
                      <a16:creationId xmlns:a16="http://schemas.microsoft.com/office/drawing/2014/main" id="{967DCE82-9E36-4883-8272-1BFA2B9C478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45" name="Hexagon 444">
                <a:extLst>
                  <a:ext uri="{FF2B5EF4-FFF2-40B4-BE49-F238E27FC236}">
                    <a16:creationId xmlns:a16="http://schemas.microsoft.com/office/drawing/2014/main" id="{89A1EA5E-0C4C-4F42-83B9-2FAC8C06658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AC8E14E5-404B-4990-A5A2-588AE17DA51E}"/>
                </a:ext>
              </a:extLst>
            </p:cNvPr>
            <p:cNvGrpSpPr/>
            <p:nvPr/>
          </p:nvGrpSpPr>
          <p:grpSpPr>
            <a:xfrm>
              <a:off x="10928030" y="5888907"/>
              <a:ext cx="589345" cy="330376"/>
              <a:chOff x="2240670" y="2657736"/>
              <a:chExt cx="601248" cy="337049"/>
            </a:xfrm>
            <a:solidFill>
              <a:schemeClr val="tx1">
                <a:lumMod val="50000"/>
              </a:schemeClr>
            </a:solidFill>
          </p:grpSpPr>
          <p:grpSp>
            <p:nvGrpSpPr>
              <p:cNvPr id="439" name="Group 438">
                <a:extLst>
                  <a:ext uri="{FF2B5EF4-FFF2-40B4-BE49-F238E27FC236}">
                    <a16:creationId xmlns:a16="http://schemas.microsoft.com/office/drawing/2014/main" id="{D62384A1-1F5F-466A-8832-AA5B81B8ADCB}"/>
                  </a:ext>
                </a:extLst>
              </p:cNvPr>
              <p:cNvGrpSpPr/>
              <p:nvPr/>
            </p:nvGrpSpPr>
            <p:grpSpPr>
              <a:xfrm>
                <a:off x="2240670" y="2657736"/>
                <a:ext cx="601248" cy="337049"/>
                <a:chOff x="3523102" y="1791568"/>
                <a:chExt cx="6746733" cy="3782104"/>
              </a:xfrm>
              <a:grpFill/>
            </p:grpSpPr>
            <p:sp>
              <p:nvSpPr>
                <p:cNvPr id="441" name="Rectangle 440">
                  <a:extLst>
                    <a:ext uri="{FF2B5EF4-FFF2-40B4-BE49-F238E27FC236}">
                      <a16:creationId xmlns:a16="http://schemas.microsoft.com/office/drawing/2014/main" id="{326ADB4F-B533-4BA1-BB3D-8A6829BA84B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2" name="Freeform 104">
                  <a:extLst>
                    <a:ext uri="{FF2B5EF4-FFF2-40B4-BE49-F238E27FC236}">
                      <a16:creationId xmlns:a16="http://schemas.microsoft.com/office/drawing/2014/main" id="{F514F044-B419-4478-B74E-F288884E711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3" name="Freeform 105">
                  <a:extLst>
                    <a:ext uri="{FF2B5EF4-FFF2-40B4-BE49-F238E27FC236}">
                      <a16:creationId xmlns:a16="http://schemas.microsoft.com/office/drawing/2014/main" id="{AED8B8F1-0125-4887-974C-728CA2C916A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40" name="Hexagon 439">
                <a:extLst>
                  <a:ext uri="{FF2B5EF4-FFF2-40B4-BE49-F238E27FC236}">
                    <a16:creationId xmlns:a16="http://schemas.microsoft.com/office/drawing/2014/main" id="{39ED71E8-ED4E-42B2-A877-BC5A5EFA4EEC}"/>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4C925226-CD49-41EB-939F-B1582DD741BC}"/>
                </a:ext>
              </a:extLst>
            </p:cNvPr>
            <p:cNvGrpSpPr/>
            <p:nvPr/>
          </p:nvGrpSpPr>
          <p:grpSpPr>
            <a:xfrm>
              <a:off x="10318430" y="6357259"/>
              <a:ext cx="589345" cy="330376"/>
              <a:chOff x="2240670" y="2657736"/>
              <a:chExt cx="601248" cy="337049"/>
            </a:xfrm>
            <a:solidFill>
              <a:schemeClr val="tx1">
                <a:lumMod val="50000"/>
              </a:schemeClr>
            </a:solidFill>
          </p:grpSpPr>
          <p:grpSp>
            <p:nvGrpSpPr>
              <p:cNvPr id="434" name="Group 433">
                <a:extLst>
                  <a:ext uri="{FF2B5EF4-FFF2-40B4-BE49-F238E27FC236}">
                    <a16:creationId xmlns:a16="http://schemas.microsoft.com/office/drawing/2014/main" id="{8574057B-CC81-4F66-87A0-EE31A87A7132}"/>
                  </a:ext>
                </a:extLst>
              </p:cNvPr>
              <p:cNvGrpSpPr/>
              <p:nvPr/>
            </p:nvGrpSpPr>
            <p:grpSpPr>
              <a:xfrm>
                <a:off x="2240670" y="2657736"/>
                <a:ext cx="601248" cy="337049"/>
                <a:chOff x="3523102" y="1791568"/>
                <a:chExt cx="6746733" cy="3782104"/>
              </a:xfrm>
              <a:grpFill/>
            </p:grpSpPr>
            <p:sp>
              <p:nvSpPr>
                <p:cNvPr id="436" name="Rectangle 435">
                  <a:extLst>
                    <a:ext uri="{FF2B5EF4-FFF2-40B4-BE49-F238E27FC236}">
                      <a16:creationId xmlns:a16="http://schemas.microsoft.com/office/drawing/2014/main" id="{500E8371-A659-4A98-98CB-F2531E3A045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7" name="Freeform 104">
                  <a:extLst>
                    <a:ext uri="{FF2B5EF4-FFF2-40B4-BE49-F238E27FC236}">
                      <a16:creationId xmlns:a16="http://schemas.microsoft.com/office/drawing/2014/main" id="{70C92C1E-CE94-4AEA-836C-A2120970D1C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8" name="Freeform 105">
                  <a:extLst>
                    <a:ext uri="{FF2B5EF4-FFF2-40B4-BE49-F238E27FC236}">
                      <a16:creationId xmlns:a16="http://schemas.microsoft.com/office/drawing/2014/main" id="{9ACA9442-71C1-474C-B2E6-9644D3E65A1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35" name="Hexagon 434">
                <a:extLst>
                  <a:ext uri="{FF2B5EF4-FFF2-40B4-BE49-F238E27FC236}">
                    <a16:creationId xmlns:a16="http://schemas.microsoft.com/office/drawing/2014/main" id="{8935F7CD-A0FA-486B-814A-0EE3C7D139F8}"/>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4D75BB95-4DA0-44AB-8DA7-99BF45C4B7DF}"/>
                </a:ext>
              </a:extLst>
            </p:cNvPr>
            <p:cNvGrpSpPr/>
            <p:nvPr/>
          </p:nvGrpSpPr>
          <p:grpSpPr>
            <a:xfrm>
              <a:off x="10470830" y="6509659"/>
              <a:ext cx="589345" cy="330376"/>
              <a:chOff x="2240670" y="2657736"/>
              <a:chExt cx="601248" cy="337049"/>
            </a:xfrm>
            <a:solidFill>
              <a:schemeClr val="tx1">
                <a:lumMod val="50000"/>
              </a:schemeClr>
            </a:solidFill>
          </p:grpSpPr>
          <p:grpSp>
            <p:nvGrpSpPr>
              <p:cNvPr id="429" name="Group 428">
                <a:extLst>
                  <a:ext uri="{FF2B5EF4-FFF2-40B4-BE49-F238E27FC236}">
                    <a16:creationId xmlns:a16="http://schemas.microsoft.com/office/drawing/2014/main" id="{6E3A1B0F-8442-494A-9F9A-562E879D55DC}"/>
                  </a:ext>
                </a:extLst>
              </p:cNvPr>
              <p:cNvGrpSpPr/>
              <p:nvPr/>
            </p:nvGrpSpPr>
            <p:grpSpPr>
              <a:xfrm>
                <a:off x="2240670" y="2657736"/>
                <a:ext cx="601248" cy="337049"/>
                <a:chOff x="3523102" y="1791568"/>
                <a:chExt cx="6746733" cy="3782104"/>
              </a:xfrm>
              <a:grpFill/>
            </p:grpSpPr>
            <p:sp>
              <p:nvSpPr>
                <p:cNvPr id="431" name="Rectangle 430">
                  <a:extLst>
                    <a:ext uri="{FF2B5EF4-FFF2-40B4-BE49-F238E27FC236}">
                      <a16:creationId xmlns:a16="http://schemas.microsoft.com/office/drawing/2014/main" id="{F2829404-FE9E-4AC7-864A-02AC4C83657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2" name="Freeform 104">
                  <a:extLst>
                    <a:ext uri="{FF2B5EF4-FFF2-40B4-BE49-F238E27FC236}">
                      <a16:creationId xmlns:a16="http://schemas.microsoft.com/office/drawing/2014/main" id="{3205F2FA-B8F2-45FF-B14F-7E7701AD4F5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3" name="Freeform 105">
                  <a:extLst>
                    <a:ext uri="{FF2B5EF4-FFF2-40B4-BE49-F238E27FC236}">
                      <a16:creationId xmlns:a16="http://schemas.microsoft.com/office/drawing/2014/main" id="{A7DE1FA5-6A83-4934-A3F3-AB0DB1EE972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30" name="Hexagon 429">
                <a:extLst>
                  <a:ext uri="{FF2B5EF4-FFF2-40B4-BE49-F238E27FC236}">
                    <a16:creationId xmlns:a16="http://schemas.microsoft.com/office/drawing/2014/main" id="{C75C2ED8-FE3C-4DCB-9555-6BD09D3237B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1" name="Group 200">
              <a:extLst>
                <a:ext uri="{FF2B5EF4-FFF2-40B4-BE49-F238E27FC236}">
                  <a16:creationId xmlns:a16="http://schemas.microsoft.com/office/drawing/2014/main" id="{57D71312-4FB1-4BE3-ACFD-AB5EF1FB9666}"/>
                </a:ext>
              </a:extLst>
            </p:cNvPr>
            <p:cNvGrpSpPr/>
            <p:nvPr/>
          </p:nvGrpSpPr>
          <p:grpSpPr>
            <a:xfrm>
              <a:off x="10623230" y="6662059"/>
              <a:ext cx="589345" cy="330376"/>
              <a:chOff x="2240670" y="2657736"/>
              <a:chExt cx="601248" cy="337049"/>
            </a:xfrm>
            <a:solidFill>
              <a:schemeClr val="tx1">
                <a:lumMod val="50000"/>
              </a:schemeClr>
            </a:solidFill>
          </p:grpSpPr>
          <p:grpSp>
            <p:nvGrpSpPr>
              <p:cNvPr id="424" name="Group 423">
                <a:extLst>
                  <a:ext uri="{FF2B5EF4-FFF2-40B4-BE49-F238E27FC236}">
                    <a16:creationId xmlns:a16="http://schemas.microsoft.com/office/drawing/2014/main" id="{A19E04D9-7F1A-44D5-8393-B16AF05C6709}"/>
                  </a:ext>
                </a:extLst>
              </p:cNvPr>
              <p:cNvGrpSpPr/>
              <p:nvPr/>
            </p:nvGrpSpPr>
            <p:grpSpPr>
              <a:xfrm>
                <a:off x="2240670" y="2657736"/>
                <a:ext cx="601248" cy="337049"/>
                <a:chOff x="3523102" y="1791568"/>
                <a:chExt cx="6746733" cy="3782104"/>
              </a:xfrm>
              <a:grpFill/>
            </p:grpSpPr>
            <p:sp>
              <p:nvSpPr>
                <p:cNvPr id="426" name="Rectangle 425">
                  <a:extLst>
                    <a:ext uri="{FF2B5EF4-FFF2-40B4-BE49-F238E27FC236}">
                      <a16:creationId xmlns:a16="http://schemas.microsoft.com/office/drawing/2014/main" id="{A9BC4090-F5F6-4DA9-BDDF-1BF1C475630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7" name="Freeform 104">
                  <a:extLst>
                    <a:ext uri="{FF2B5EF4-FFF2-40B4-BE49-F238E27FC236}">
                      <a16:creationId xmlns:a16="http://schemas.microsoft.com/office/drawing/2014/main" id="{799F160C-E430-4EE3-829F-66649865C70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8" name="Freeform 105">
                  <a:extLst>
                    <a:ext uri="{FF2B5EF4-FFF2-40B4-BE49-F238E27FC236}">
                      <a16:creationId xmlns:a16="http://schemas.microsoft.com/office/drawing/2014/main" id="{D3CBEF70-5463-44C6-9510-1ED3A53188D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25" name="Hexagon 424">
                <a:extLst>
                  <a:ext uri="{FF2B5EF4-FFF2-40B4-BE49-F238E27FC236}">
                    <a16:creationId xmlns:a16="http://schemas.microsoft.com/office/drawing/2014/main" id="{855583BA-3750-44FD-BF8B-F8D8EA655697}"/>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2" name="Group 201">
              <a:extLst>
                <a:ext uri="{FF2B5EF4-FFF2-40B4-BE49-F238E27FC236}">
                  <a16:creationId xmlns:a16="http://schemas.microsoft.com/office/drawing/2014/main" id="{E46BEC0A-D1E0-4AA1-8AF7-B2846951AFB7}"/>
                </a:ext>
              </a:extLst>
            </p:cNvPr>
            <p:cNvGrpSpPr/>
            <p:nvPr/>
          </p:nvGrpSpPr>
          <p:grpSpPr>
            <a:xfrm>
              <a:off x="10775630" y="6814459"/>
              <a:ext cx="589345" cy="330376"/>
              <a:chOff x="2240670" y="2657736"/>
              <a:chExt cx="601248" cy="337049"/>
            </a:xfrm>
            <a:solidFill>
              <a:schemeClr val="tx1">
                <a:lumMod val="50000"/>
              </a:schemeClr>
            </a:solidFill>
          </p:grpSpPr>
          <p:grpSp>
            <p:nvGrpSpPr>
              <p:cNvPr id="419" name="Group 418">
                <a:extLst>
                  <a:ext uri="{FF2B5EF4-FFF2-40B4-BE49-F238E27FC236}">
                    <a16:creationId xmlns:a16="http://schemas.microsoft.com/office/drawing/2014/main" id="{0791179F-A58E-409A-A758-15E6801F7345}"/>
                  </a:ext>
                </a:extLst>
              </p:cNvPr>
              <p:cNvGrpSpPr/>
              <p:nvPr/>
            </p:nvGrpSpPr>
            <p:grpSpPr>
              <a:xfrm>
                <a:off x="2240670" y="2657736"/>
                <a:ext cx="601248" cy="337049"/>
                <a:chOff x="3523102" y="1791568"/>
                <a:chExt cx="6746733" cy="3782104"/>
              </a:xfrm>
              <a:grpFill/>
            </p:grpSpPr>
            <p:sp>
              <p:nvSpPr>
                <p:cNvPr id="421" name="Rectangle 420">
                  <a:extLst>
                    <a:ext uri="{FF2B5EF4-FFF2-40B4-BE49-F238E27FC236}">
                      <a16:creationId xmlns:a16="http://schemas.microsoft.com/office/drawing/2014/main" id="{C3848EBD-B032-4A36-B49D-23E67E73F2D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2" name="Freeform 104">
                  <a:extLst>
                    <a:ext uri="{FF2B5EF4-FFF2-40B4-BE49-F238E27FC236}">
                      <a16:creationId xmlns:a16="http://schemas.microsoft.com/office/drawing/2014/main" id="{0B3EEF77-42D4-4FA6-9830-721863F2EAD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3" name="Freeform 105">
                  <a:extLst>
                    <a:ext uri="{FF2B5EF4-FFF2-40B4-BE49-F238E27FC236}">
                      <a16:creationId xmlns:a16="http://schemas.microsoft.com/office/drawing/2014/main" id="{BF9B05CE-0476-4B90-BF25-647850AEA1C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20" name="Hexagon 419">
                <a:extLst>
                  <a:ext uri="{FF2B5EF4-FFF2-40B4-BE49-F238E27FC236}">
                    <a16:creationId xmlns:a16="http://schemas.microsoft.com/office/drawing/2014/main" id="{D8EC2222-7012-43FF-B765-8E7D76D5DA7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60127118-7689-4BEF-AAE5-30B7D67BD7EA}"/>
                </a:ext>
              </a:extLst>
            </p:cNvPr>
            <p:cNvGrpSpPr/>
            <p:nvPr/>
          </p:nvGrpSpPr>
          <p:grpSpPr>
            <a:xfrm>
              <a:off x="10928030" y="6966859"/>
              <a:ext cx="589345" cy="330376"/>
              <a:chOff x="2240670" y="2657736"/>
              <a:chExt cx="601248" cy="337049"/>
            </a:xfrm>
            <a:solidFill>
              <a:schemeClr val="tx1">
                <a:lumMod val="50000"/>
              </a:schemeClr>
            </a:solidFill>
          </p:grpSpPr>
          <p:grpSp>
            <p:nvGrpSpPr>
              <p:cNvPr id="414" name="Group 413">
                <a:extLst>
                  <a:ext uri="{FF2B5EF4-FFF2-40B4-BE49-F238E27FC236}">
                    <a16:creationId xmlns:a16="http://schemas.microsoft.com/office/drawing/2014/main" id="{ECC0CDF0-65D9-4C60-BDA1-13A7FCFDE40A}"/>
                  </a:ext>
                </a:extLst>
              </p:cNvPr>
              <p:cNvGrpSpPr/>
              <p:nvPr/>
            </p:nvGrpSpPr>
            <p:grpSpPr>
              <a:xfrm>
                <a:off x="2240670" y="2657736"/>
                <a:ext cx="601248" cy="337049"/>
                <a:chOff x="3523102" y="1791568"/>
                <a:chExt cx="6746733" cy="3782104"/>
              </a:xfrm>
              <a:grpFill/>
            </p:grpSpPr>
            <p:sp>
              <p:nvSpPr>
                <p:cNvPr id="416" name="Rectangle 415">
                  <a:extLst>
                    <a:ext uri="{FF2B5EF4-FFF2-40B4-BE49-F238E27FC236}">
                      <a16:creationId xmlns:a16="http://schemas.microsoft.com/office/drawing/2014/main" id="{38C0EC23-A499-452B-9616-E59B45A1C9A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17" name="Freeform 104">
                  <a:extLst>
                    <a:ext uri="{FF2B5EF4-FFF2-40B4-BE49-F238E27FC236}">
                      <a16:creationId xmlns:a16="http://schemas.microsoft.com/office/drawing/2014/main" id="{95A1CBB7-008F-4F6C-8C57-AAE24520357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18" name="Freeform 105">
                  <a:extLst>
                    <a:ext uri="{FF2B5EF4-FFF2-40B4-BE49-F238E27FC236}">
                      <a16:creationId xmlns:a16="http://schemas.microsoft.com/office/drawing/2014/main" id="{937C9C29-AF9C-4A70-9BCA-A3A968AD440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15" name="Hexagon 414">
                <a:extLst>
                  <a:ext uri="{FF2B5EF4-FFF2-40B4-BE49-F238E27FC236}">
                    <a16:creationId xmlns:a16="http://schemas.microsoft.com/office/drawing/2014/main" id="{5B862504-8CAA-4706-A297-2B2C4F58F35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C297EB54-AC3A-4543-A12E-D11F577117F0}"/>
                </a:ext>
              </a:extLst>
            </p:cNvPr>
            <p:cNvGrpSpPr/>
            <p:nvPr/>
          </p:nvGrpSpPr>
          <p:grpSpPr>
            <a:xfrm>
              <a:off x="10308009" y="7275211"/>
              <a:ext cx="589345" cy="330376"/>
              <a:chOff x="2240670" y="2657736"/>
              <a:chExt cx="601248" cy="337049"/>
            </a:xfrm>
            <a:solidFill>
              <a:schemeClr val="tx1">
                <a:lumMod val="50000"/>
              </a:schemeClr>
            </a:solidFill>
          </p:grpSpPr>
          <p:grpSp>
            <p:nvGrpSpPr>
              <p:cNvPr id="409" name="Group 408">
                <a:extLst>
                  <a:ext uri="{FF2B5EF4-FFF2-40B4-BE49-F238E27FC236}">
                    <a16:creationId xmlns:a16="http://schemas.microsoft.com/office/drawing/2014/main" id="{B6059EF6-00B2-4A08-8D5E-6B1B7E92961F}"/>
                  </a:ext>
                </a:extLst>
              </p:cNvPr>
              <p:cNvGrpSpPr/>
              <p:nvPr/>
            </p:nvGrpSpPr>
            <p:grpSpPr>
              <a:xfrm>
                <a:off x="2240670" y="2657736"/>
                <a:ext cx="601248" cy="337049"/>
                <a:chOff x="3523102" y="1791568"/>
                <a:chExt cx="6746733" cy="3782104"/>
              </a:xfrm>
              <a:grpFill/>
            </p:grpSpPr>
            <p:sp>
              <p:nvSpPr>
                <p:cNvPr id="411" name="Rectangle 410">
                  <a:extLst>
                    <a:ext uri="{FF2B5EF4-FFF2-40B4-BE49-F238E27FC236}">
                      <a16:creationId xmlns:a16="http://schemas.microsoft.com/office/drawing/2014/main" id="{FDEF1E3E-497F-4722-B0BF-F8E2044076F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12" name="Freeform 104">
                  <a:extLst>
                    <a:ext uri="{FF2B5EF4-FFF2-40B4-BE49-F238E27FC236}">
                      <a16:creationId xmlns:a16="http://schemas.microsoft.com/office/drawing/2014/main" id="{DCD8DA26-EC72-4E59-86FC-9E8B7D9C3B3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13" name="Freeform 105">
                  <a:extLst>
                    <a:ext uri="{FF2B5EF4-FFF2-40B4-BE49-F238E27FC236}">
                      <a16:creationId xmlns:a16="http://schemas.microsoft.com/office/drawing/2014/main" id="{9ECFADCC-36CA-4892-84B0-EBFE8688BA7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10" name="Hexagon 409">
                <a:extLst>
                  <a:ext uri="{FF2B5EF4-FFF2-40B4-BE49-F238E27FC236}">
                    <a16:creationId xmlns:a16="http://schemas.microsoft.com/office/drawing/2014/main" id="{B93033CC-27A3-4A04-B32B-86228FB5D5F4}"/>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94B065A-5689-4554-8A60-CEB9EAA08888}"/>
                </a:ext>
              </a:extLst>
            </p:cNvPr>
            <p:cNvGrpSpPr/>
            <p:nvPr/>
          </p:nvGrpSpPr>
          <p:grpSpPr>
            <a:xfrm>
              <a:off x="10460409" y="7427611"/>
              <a:ext cx="589345" cy="330376"/>
              <a:chOff x="2240670" y="2657736"/>
              <a:chExt cx="601248" cy="337049"/>
            </a:xfrm>
            <a:solidFill>
              <a:schemeClr val="tx1">
                <a:lumMod val="50000"/>
              </a:schemeClr>
            </a:solidFill>
          </p:grpSpPr>
          <p:grpSp>
            <p:nvGrpSpPr>
              <p:cNvPr id="404" name="Group 403">
                <a:extLst>
                  <a:ext uri="{FF2B5EF4-FFF2-40B4-BE49-F238E27FC236}">
                    <a16:creationId xmlns:a16="http://schemas.microsoft.com/office/drawing/2014/main" id="{47A61D4E-49F7-4862-B048-ECA0D1FEBCE9}"/>
                  </a:ext>
                </a:extLst>
              </p:cNvPr>
              <p:cNvGrpSpPr/>
              <p:nvPr/>
            </p:nvGrpSpPr>
            <p:grpSpPr>
              <a:xfrm>
                <a:off x="2240670" y="2657736"/>
                <a:ext cx="601248" cy="337049"/>
                <a:chOff x="3523102" y="1791568"/>
                <a:chExt cx="6746733" cy="3782104"/>
              </a:xfrm>
              <a:grpFill/>
            </p:grpSpPr>
            <p:sp>
              <p:nvSpPr>
                <p:cNvPr id="406" name="Rectangle 405">
                  <a:extLst>
                    <a:ext uri="{FF2B5EF4-FFF2-40B4-BE49-F238E27FC236}">
                      <a16:creationId xmlns:a16="http://schemas.microsoft.com/office/drawing/2014/main" id="{87DFDC26-169E-457B-81BB-69896285078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07" name="Freeform 104">
                  <a:extLst>
                    <a:ext uri="{FF2B5EF4-FFF2-40B4-BE49-F238E27FC236}">
                      <a16:creationId xmlns:a16="http://schemas.microsoft.com/office/drawing/2014/main" id="{2BD9A024-3338-47F3-A820-79CF6B5D5CD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08" name="Freeform 105">
                  <a:extLst>
                    <a:ext uri="{FF2B5EF4-FFF2-40B4-BE49-F238E27FC236}">
                      <a16:creationId xmlns:a16="http://schemas.microsoft.com/office/drawing/2014/main" id="{702C321B-BE3B-4E13-8131-209618764CE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05" name="Hexagon 404">
                <a:extLst>
                  <a:ext uri="{FF2B5EF4-FFF2-40B4-BE49-F238E27FC236}">
                    <a16:creationId xmlns:a16="http://schemas.microsoft.com/office/drawing/2014/main" id="{31C80815-E29B-4CFD-B282-2446F06855B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EC1770CB-608C-413D-BE9A-DC02FE50C3EC}"/>
                </a:ext>
              </a:extLst>
            </p:cNvPr>
            <p:cNvGrpSpPr/>
            <p:nvPr/>
          </p:nvGrpSpPr>
          <p:grpSpPr>
            <a:xfrm>
              <a:off x="10612809" y="7580011"/>
              <a:ext cx="589345" cy="330376"/>
              <a:chOff x="2240670" y="2657736"/>
              <a:chExt cx="601248" cy="337049"/>
            </a:xfrm>
            <a:solidFill>
              <a:schemeClr val="tx1">
                <a:lumMod val="50000"/>
              </a:schemeClr>
            </a:solidFill>
          </p:grpSpPr>
          <p:grpSp>
            <p:nvGrpSpPr>
              <p:cNvPr id="399" name="Group 398">
                <a:extLst>
                  <a:ext uri="{FF2B5EF4-FFF2-40B4-BE49-F238E27FC236}">
                    <a16:creationId xmlns:a16="http://schemas.microsoft.com/office/drawing/2014/main" id="{2E6B3777-478E-4B4D-BFC6-3E91F019D5DE}"/>
                  </a:ext>
                </a:extLst>
              </p:cNvPr>
              <p:cNvGrpSpPr/>
              <p:nvPr/>
            </p:nvGrpSpPr>
            <p:grpSpPr>
              <a:xfrm>
                <a:off x="2240670" y="2657736"/>
                <a:ext cx="601248" cy="337049"/>
                <a:chOff x="3523102" y="1791568"/>
                <a:chExt cx="6746733" cy="3782104"/>
              </a:xfrm>
              <a:grpFill/>
            </p:grpSpPr>
            <p:sp>
              <p:nvSpPr>
                <p:cNvPr id="401" name="Rectangle 400">
                  <a:extLst>
                    <a:ext uri="{FF2B5EF4-FFF2-40B4-BE49-F238E27FC236}">
                      <a16:creationId xmlns:a16="http://schemas.microsoft.com/office/drawing/2014/main" id="{ED3F6B08-B2FE-4647-85BF-B4751EB5362C}"/>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02" name="Freeform 104">
                  <a:extLst>
                    <a:ext uri="{FF2B5EF4-FFF2-40B4-BE49-F238E27FC236}">
                      <a16:creationId xmlns:a16="http://schemas.microsoft.com/office/drawing/2014/main" id="{F420ACB5-1091-43F1-9EE2-45A98B67F6C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03" name="Freeform 105">
                  <a:extLst>
                    <a:ext uri="{FF2B5EF4-FFF2-40B4-BE49-F238E27FC236}">
                      <a16:creationId xmlns:a16="http://schemas.microsoft.com/office/drawing/2014/main" id="{0A98E097-6A0F-40DF-97D7-C582992295E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00" name="Hexagon 399">
                <a:extLst>
                  <a:ext uri="{FF2B5EF4-FFF2-40B4-BE49-F238E27FC236}">
                    <a16:creationId xmlns:a16="http://schemas.microsoft.com/office/drawing/2014/main" id="{6ABB0790-CC59-4D35-AA28-DDA78EBB724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8F02B01-12E5-4719-89CB-288774516235}"/>
                </a:ext>
              </a:extLst>
            </p:cNvPr>
            <p:cNvGrpSpPr/>
            <p:nvPr/>
          </p:nvGrpSpPr>
          <p:grpSpPr>
            <a:xfrm>
              <a:off x="10765209" y="7732411"/>
              <a:ext cx="589345" cy="330376"/>
              <a:chOff x="2240670" y="2657736"/>
              <a:chExt cx="601248" cy="337049"/>
            </a:xfrm>
            <a:solidFill>
              <a:schemeClr val="tx1">
                <a:lumMod val="50000"/>
              </a:schemeClr>
            </a:solidFill>
          </p:grpSpPr>
          <p:grpSp>
            <p:nvGrpSpPr>
              <p:cNvPr id="394" name="Group 393">
                <a:extLst>
                  <a:ext uri="{FF2B5EF4-FFF2-40B4-BE49-F238E27FC236}">
                    <a16:creationId xmlns:a16="http://schemas.microsoft.com/office/drawing/2014/main" id="{CAEBF5FD-AA2D-4C45-8138-AA5E278A6E45}"/>
                  </a:ext>
                </a:extLst>
              </p:cNvPr>
              <p:cNvGrpSpPr/>
              <p:nvPr/>
            </p:nvGrpSpPr>
            <p:grpSpPr>
              <a:xfrm>
                <a:off x="2240670" y="2657736"/>
                <a:ext cx="601248" cy="337049"/>
                <a:chOff x="3523102" y="1791568"/>
                <a:chExt cx="6746733" cy="3782104"/>
              </a:xfrm>
              <a:grpFill/>
            </p:grpSpPr>
            <p:sp>
              <p:nvSpPr>
                <p:cNvPr id="396" name="Rectangle 395">
                  <a:extLst>
                    <a:ext uri="{FF2B5EF4-FFF2-40B4-BE49-F238E27FC236}">
                      <a16:creationId xmlns:a16="http://schemas.microsoft.com/office/drawing/2014/main" id="{8C737B71-0D1D-4C2A-A8C3-9D98F9595C6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97" name="Freeform 104">
                  <a:extLst>
                    <a:ext uri="{FF2B5EF4-FFF2-40B4-BE49-F238E27FC236}">
                      <a16:creationId xmlns:a16="http://schemas.microsoft.com/office/drawing/2014/main" id="{32F243F3-A275-4396-8685-BF81746CAD1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98" name="Freeform 105">
                  <a:extLst>
                    <a:ext uri="{FF2B5EF4-FFF2-40B4-BE49-F238E27FC236}">
                      <a16:creationId xmlns:a16="http://schemas.microsoft.com/office/drawing/2014/main" id="{1E9828D8-802C-48CC-A925-A152FB7EEFE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95" name="Hexagon 394">
                <a:extLst>
                  <a:ext uri="{FF2B5EF4-FFF2-40B4-BE49-F238E27FC236}">
                    <a16:creationId xmlns:a16="http://schemas.microsoft.com/office/drawing/2014/main" id="{D87810FB-7988-40A0-9824-608CFA4BC47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BD71B219-082F-4DEC-836D-9D3ED0E53D77}"/>
                </a:ext>
              </a:extLst>
            </p:cNvPr>
            <p:cNvGrpSpPr/>
            <p:nvPr/>
          </p:nvGrpSpPr>
          <p:grpSpPr>
            <a:xfrm>
              <a:off x="10917609" y="7884811"/>
              <a:ext cx="589345" cy="330376"/>
              <a:chOff x="2240670" y="2657736"/>
              <a:chExt cx="601248" cy="337049"/>
            </a:xfrm>
            <a:solidFill>
              <a:schemeClr val="tx1">
                <a:lumMod val="50000"/>
              </a:schemeClr>
            </a:solidFill>
          </p:grpSpPr>
          <p:grpSp>
            <p:nvGrpSpPr>
              <p:cNvPr id="389" name="Group 388">
                <a:extLst>
                  <a:ext uri="{FF2B5EF4-FFF2-40B4-BE49-F238E27FC236}">
                    <a16:creationId xmlns:a16="http://schemas.microsoft.com/office/drawing/2014/main" id="{8D7AD04F-201B-47DC-B6FA-0BE044A6A571}"/>
                  </a:ext>
                </a:extLst>
              </p:cNvPr>
              <p:cNvGrpSpPr/>
              <p:nvPr/>
            </p:nvGrpSpPr>
            <p:grpSpPr>
              <a:xfrm>
                <a:off x="2240670" y="2657736"/>
                <a:ext cx="601248" cy="337049"/>
                <a:chOff x="3523102" y="1791568"/>
                <a:chExt cx="6746733" cy="3782104"/>
              </a:xfrm>
              <a:grpFill/>
            </p:grpSpPr>
            <p:sp>
              <p:nvSpPr>
                <p:cNvPr id="391" name="Rectangle 390">
                  <a:extLst>
                    <a:ext uri="{FF2B5EF4-FFF2-40B4-BE49-F238E27FC236}">
                      <a16:creationId xmlns:a16="http://schemas.microsoft.com/office/drawing/2014/main" id="{D176B5B3-D64E-44FF-8E40-EE32106C7B5C}"/>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92" name="Freeform 104">
                  <a:extLst>
                    <a:ext uri="{FF2B5EF4-FFF2-40B4-BE49-F238E27FC236}">
                      <a16:creationId xmlns:a16="http://schemas.microsoft.com/office/drawing/2014/main" id="{5EBE047D-28E5-404F-87B8-07E0D981669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93" name="Freeform 105">
                  <a:extLst>
                    <a:ext uri="{FF2B5EF4-FFF2-40B4-BE49-F238E27FC236}">
                      <a16:creationId xmlns:a16="http://schemas.microsoft.com/office/drawing/2014/main" id="{234F495E-59EC-4D17-9373-D7B32612B63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90" name="Hexagon 389">
                <a:extLst>
                  <a:ext uri="{FF2B5EF4-FFF2-40B4-BE49-F238E27FC236}">
                    <a16:creationId xmlns:a16="http://schemas.microsoft.com/office/drawing/2014/main" id="{51A5D4D8-7B19-48FC-94CA-4C3779FAEE59}"/>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B706568C-D516-4239-B664-9D19DF43E19E}"/>
                </a:ext>
              </a:extLst>
            </p:cNvPr>
            <p:cNvGrpSpPr/>
            <p:nvPr/>
          </p:nvGrpSpPr>
          <p:grpSpPr>
            <a:xfrm>
              <a:off x="10302268" y="8885435"/>
              <a:ext cx="589345" cy="330376"/>
              <a:chOff x="2240670" y="2657736"/>
              <a:chExt cx="601248" cy="337049"/>
            </a:xfrm>
            <a:solidFill>
              <a:schemeClr val="tx1">
                <a:lumMod val="50000"/>
              </a:schemeClr>
            </a:solidFill>
          </p:grpSpPr>
          <p:grpSp>
            <p:nvGrpSpPr>
              <p:cNvPr id="384" name="Group 383">
                <a:extLst>
                  <a:ext uri="{FF2B5EF4-FFF2-40B4-BE49-F238E27FC236}">
                    <a16:creationId xmlns:a16="http://schemas.microsoft.com/office/drawing/2014/main" id="{F9860EE2-67C5-48BF-89BE-57B29889903F}"/>
                  </a:ext>
                </a:extLst>
              </p:cNvPr>
              <p:cNvGrpSpPr/>
              <p:nvPr/>
            </p:nvGrpSpPr>
            <p:grpSpPr>
              <a:xfrm>
                <a:off x="2240670" y="2657736"/>
                <a:ext cx="601248" cy="337049"/>
                <a:chOff x="3523102" y="1791568"/>
                <a:chExt cx="6746733" cy="3782104"/>
              </a:xfrm>
              <a:grpFill/>
            </p:grpSpPr>
            <p:sp>
              <p:nvSpPr>
                <p:cNvPr id="386" name="Rectangle 385">
                  <a:extLst>
                    <a:ext uri="{FF2B5EF4-FFF2-40B4-BE49-F238E27FC236}">
                      <a16:creationId xmlns:a16="http://schemas.microsoft.com/office/drawing/2014/main" id="{A7BEA943-926B-4684-840D-983F4B691B9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87" name="Freeform 104">
                  <a:extLst>
                    <a:ext uri="{FF2B5EF4-FFF2-40B4-BE49-F238E27FC236}">
                      <a16:creationId xmlns:a16="http://schemas.microsoft.com/office/drawing/2014/main" id="{9826C368-70A0-49E0-9C82-257B49BED5D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88" name="Freeform 105">
                  <a:extLst>
                    <a:ext uri="{FF2B5EF4-FFF2-40B4-BE49-F238E27FC236}">
                      <a16:creationId xmlns:a16="http://schemas.microsoft.com/office/drawing/2014/main" id="{8723E83C-662E-48B9-ABED-54ECB81F48F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85" name="Hexagon 384">
                <a:extLst>
                  <a:ext uri="{FF2B5EF4-FFF2-40B4-BE49-F238E27FC236}">
                    <a16:creationId xmlns:a16="http://schemas.microsoft.com/office/drawing/2014/main" id="{E5094E35-AC03-4880-826A-F984DAEA2CE8}"/>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0" name="Group 209">
              <a:extLst>
                <a:ext uri="{FF2B5EF4-FFF2-40B4-BE49-F238E27FC236}">
                  <a16:creationId xmlns:a16="http://schemas.microsoft.com/office/drawing/2014/main" id="{8CCCA814-35F6-482B-B5B9-C230F50D5357}"/>
                </a:ext>
              </a:extLst>
            </p:cNvPr>
            <p:cNvGrpSpPr/>
            <p:nvPr/>
          </p:nvGrpSpPr>
          <p:grpSpPr>
            <a:xfrm>
              <a:off x="10454668" y="9037835"/>
              <a:ext cx="589345" cy="330376"/>
              <a:chOff x="2240670" y="2657736"/>
              <a:chExt cx="601248" cy="337049"/>
            </a:xfrm>
            <a:solidFill>
              <a:schemeClr val="tx1">
                <a:lumMod val="50000"/>
              </a:schemeClr>
            </a:solidFill>
          </p:grpSpPr>
          <p:grpSp>
            <p:nvGrpSpPr>
              <p:cNvPr id="379" name="Group 378">
                <a:extLst>
                  <a:ext uri="{FF2B5EF4-FFF2-40B4-BE49-F238E27FC236}">
                    <a16:creationId xmlns:a16="http://schemas.microsoft.com/office/drawing/2014/main" id="{C8F82A56-B1A3-4B59-9E2B-7CCEE4BA26D5}"/>
                  </a:ext>
                </a:extLst>
              </p:cNvPr>
              <p:cNvGrpSpPr/>
              <p:nvPr/>
            </p:nvGrpSpPr>
            <p:grpSpPr>
              <a:xfrm>
                <a:off x="2240670" y="2657736"/>
                <a:ext cx="601248" cy="337049"/>
                <a:chOff x="3523102" y="1791568"/>
                <a:chExt cx="6746733" cy="3782104"/>
              </a:xfrm>
              <a:grpFill/>
            </p:grpSpPr>
            <p:sp>
              <p:nvSpPr>
                <p:cNvPr id="381" name="Rectangle 380">
                  <a:extLst>
                    <a:ext uri="{FF2B5EF4-FFF2-40B4-BE49-F238E27FC236}">
                      <a16:creationId xmlns:a16="http://schemas.microsoft.com/office/drawing/2014/main" id="{44DF8839-BC03-48E4-8F12-5CC45522B99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82" name="Freeform 104">
                  <a:extLst>
                    <a:ext uri="{FF2B5EF4-FFF2-40B4-BE49-F238E27FC236}">
                      <a16:creationId xmlns:a16="http://schemas.microsoft.com/office/drawing/2014/main" id="{C0AE9756-BDE7-4C20-BA69-78F4A843A52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83" name="Freeform 105">
                  <a:extLst>
                    <a:ext uri="{FF2B5EF4-FFF2-40B4-BE49-F238E27FC236}">
                      <a16:creationId xmlns:a16="http://schemas.microsoft.com/office/drawing/2014/main" id="{0C0ED685-5CB4-4E53-A7A5-4F6C599095A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80" name="Hexagon 379">
                <a:extLst>
                  <a:ext uri="{FF2B5EF4-FFF2-40B4-BE49-F238E27FC236}">
                    <a16:creationId xmlns:a16="http://schemas.microsoft.com/office/drawing/2014/main" id="{40E0A804-6B72-4D2D-8BC1-BD5116E040B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1" name="Group 210">
              <a:extLst>
                <a:ext uri="{FF2B5EF4-FFF2-40B4-BE49-F238E27FC236}">
                  <a16:creationId xmlns:a16="http://schemas.microsoft.com/office/drawing/2014/main" id="{D1B6DFFF-FD0F-42E4-AA88-0759D81931A9}"/>
                </a:ext>
              </a:extLst>
            </p:cNvPr>
            <p:cNvGrpSpPr/>
            <p:nvPr/>
          </p:nvGrpSpPr>
          <p:grpSpPr>
            <a:xfrm>
              <a:off x="10607068" y="9190235"/>
              <a:ext cx="589345" cy="330376"/>
              <a:chOff x="2240670" y="2657736"/>
              <a:chExt cx="601248" cy="337049"/>
            </a:xfrm>
            <a:solidFill>
              <a:schemeClr val="tx1">
                <a:lumMod val="50000"/>
              </a:schemeClr>
            </a:solidFill>
          </p:grpSpPr>
          <p:grpSp>
            <p:nvGrpSpPr>
              <p:cNvPr id="374" name="Group 373">
                <a:extLst>
                  <a:ext uri="{FF2B5EF4-FFF2-40B4-BE49-F238E27FC236}">
                    <a16:creationId xmlns:a16="http://schemas.microsoft.com/office/drawing/2014/main" id="{55F8DC3D-EFBA-4E0A-850E-A1F0E99FA97F}"/>
                  </a:ext>
                </a:extLst>
              </p:cNvPr>
              <p:cNvGrpSpPr/>
              <p:nvPr/>
            </p:nvGrpSpPr>
            <p:grpSpPr>
              <a:xfrm>
                <a:off x="2240670" y="2657736"/>
                <a:ext cx="601248" cy="337049"/>
                <a:chOff x="3523102" y="1791568"/>
                <a:chExt cx="6746733" cy="3782104"/>
              </a:xfrm>
              <a:grpFill/>
            </p:grpSpPr>
            <p:sp>
              <p:nvSpPr>
                <p:cNvPr id="376" name="Rectangle 375">
                  <a:extLst>
                    <a:ext uri="{FF2B5EF4-FFF2-40B4-BE49-F238E27FC236}">
                      <a16:creationId xmlns:a16="http://schemas.microsoft.com/office/drawing/2014/main" id="{5FC98207-4D97-4B79-9B00-2105FEA7913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77" name="Freeform 104">
                  <a:extLst>
                    <a:ext uri="{FF2B5EF4-FFF2-40B4-BE49-F238E27FC236}">
                      <a16:creationId xmlns:a16="http://schemas.microsoft.com/office/drawing/2014/main" id="{A9B6D818-CFF4-4537-9979-89F6B0EA7B9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78" name="Freeform 105">
                  <a:extLst>
                    <a:ext uri="{FF2B5EF4-FFF2-40B4-BE49-F238E27FC236}">
                      <a16:creationId xmlns:a16="http://schemas.microsoft.com/office/drawing/2014/main" id="{B9E41F20-AA29-4A4F-A940-AC753D61538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75" name="Hexagon 374">
                <a:extLst>
                  <a:ext uri="{FF2B5EF4-FFF2-40B4-BE49-F238E27FC236}">
                    <a16:creationId xmlns:a16="http://schemas.microsoft.com/office/drawing/2014/main" id="{AAA0408D-3E16-44DA-8925-7995A9E6D789}"/>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8BC1F30F-61E8-44CF-BB12-30A2BD474A48}"/>
                </a:ext>
              </a:extLst>
            </p:cNvPr>
            <p:cNvGrpSpPr/>
            <p:nvPr/>
          </p:nvGrpSpPr>
          <p:grpSpPr>
            <a:xfrm>
              <a:off x="10759468" y="9342635"/>
              <a:ext cx="589345" cy="330376"/>
              <a:chOff x="2240670" y="2657736"/>
              <a:chExt cx="601248" cy="337049"/>
            </a:xfrm>
            <a:solidFill>
              <a:schemeClr val="tx1">
                <a:lumMod val="50000"/>
              </a:schemeClr>
            </a:solidFill>
          </p:grpSpPr>
          <p:grpSp>
            <p:nvGrpSpPr>
              <p:cNvPr id="369" name="Group 368">
                <a:extLst>
                  <a:ext uri="{FF2B5EF4-FFF2-40B4-BE49-F238E27FC236}">
                    <a16:creationId xmlns:a16="http://schemas.microsoft.com/office/drawing/2014/main" id="{164858D8-5E3E-44CD-9A64-246DD7E42B46}"/>
                  </a:ext>
                </a:extLst>
              </p:cNvPr>
              <p:cNvGrpSpPr/>
              <p:nvPr/>
            </p:nvGrpSpPr>
            <p:grpSpPr>
              <a:xfrm>
                <a:off x="2240670" y="2657736"/>
                <a:ext cx="601248" cy="337049"/>
                <a:chOff x="3523102" y="1791568"/>
                <a:chExt cx="6746733" cy="3782104"/>
              </a:xfrm>
              <a:grpFill/>
            </p:grpSpPr>
            <p:sp>
              <p:nvSpPr>
                <p:cNvPr id="371" name="Rectangle 370">
                  <a:extLst>
                    <a:ext uri="{FF2B5EF4-FFF2-40B4-BE49-F238E27FC236}">
                      <a16:creationId xmlns:a16="http://schemas.microsoft.com/office/drawing/2014/main" id="{E1000BFB-988F-4B48-B7C3-40DE6E2C0FF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72" name="Freeform 104">
                  <a:extLst>
                    <a:ext uri="{FF2B5EF4-FFF2-40B4-BE49-F238E27FC236}">
                      <a16:creationId xmlns:a16="http://schemas.microsoft.com/office/drawing/2014/main" id="{CC0FF112-00C6-43B4-B1B3-B5ACCC3FBFA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73" name="Freeform 105">
                  <a:extLst>
                    <a:ext uri="{FF2B5EF4-FFF2-40B4-BE49-F238E27FC236}">
                      <a16:creationId xmlns:a16="http://schemas.microsoft.com/office/drawing/2014/main" id="{ED20ADCA-57E5-4C9D-95BB-A1025BECA1A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70" name="Hexagon 369">
                <a:extLst>
                  <a:ext uri="{FF2B5EF4-FFF2-40B4-BE49-F238E27FC236}">
                    <a16:creationId xmlns:a16="http://schemas.microsoft.com/office/drawing/2014/main" id="{2F576866-C01F-44D4-B125-99496EC2067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24DE854D-F763-44EF-9EDB-33EA5CD54C15}"/>
                </a:ext>
              </a:extLst>
            </p:cNvPr>
            <p:cNvGrpSpPr/>
            <p:nvPr/>
          </p:nvGrpSpPr>
          <p:grpSpPr>
            <a:xfrm>
              <a:off x="10911868" y="9495035"/>
              <a:ext cx="589345" cy="330376"/>
              <a:chOff x="2240670" y="2657736"/>
              <a:chExt cx="601248" cy="337049"/>
            </a:xfrm>
            <a:solidFill>
              <a:schemeClr val="tx1">
                <a:lumMod val="50000"/>
              </a:schemeClr>
            </a:solidFill>
          </p:grpSpPr>
          <p:grpSp>
            <p:nvGrpSpPr>
              <p:cNvPr id="364" name="Group 363">
                <a:extLst>
                  <a:ext uri="{FF2B5EF4-FFF2-40B4-BE49-F238E27FC236}">
                    <a16:creationId xmlns:a16="http://schemas.microsoft.com/office/drawing/2014/main" id="{6436A48D-8AF3-4574-A32D-0169E1C13D7B}"/>
                  </a:ext>
                </a:extLst>
              </p:cNvPr>
              <p:cNvGrpSpPr/>
              <p:nvPr/>
            </p:nvGrpSpPr>
            <p:grpSpPr>
              <a:xfrm>
                <a:off x="2240670" y="2657736"/>
                <a:ext cx="601248" cy="337049"/>
                <a:chOff x="3523102" y="1791568"/>
                <a:chExt cx="6746733" cy="3782104"/>
              </a:xfrm>
              <a:grpFill/>
            </p:grpSpPr>
            <p:sp>
              <p:nvSpPr>
                <p:cNvPr id="366" name="Rectangle 365">
                  <a:extLst>
                    <a:ext uri="{FF2B5EF4-FFF2-40B4-BE49-F238E27FC236}">
                      <a16:creationId xmlns:a16="http://schemas.microsoft.com/office/drawing/2014/main" id="{EEE78149-8E76-4D4E-AA22-D37C577548A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67" name="Freeform 104">
                  <a:extLst>
                    <a:ext uri="{FF2B5EF4-FFF2-40B4-BE49-F238E27FC236}">
                      <a16:creationId xmlns:a16="http://schemas.microsoft.com/office/drawing/2014/main" id="{4E7C23BA-66D6-4313-A437-3C982FA958D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68" name="Freeform 105">
                  <a:extLst>
                    <a:ext uri="{FF2B5EF4-FFF2-40B4-BE49-F238E27FC236}">
                      <a16:creationId xmlns:a16="http://schemas.microsoft.com/office/drawing/2014/main" id="{09FA2862-7950-4E05-9B84-870025F6AC2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65" name="Hexagon 364">
                <a:extLst>
                  <a:ext uri="{FF2B5EF4-FFF2-40B4-BE49-F238E27FC236}">
                    <a16:creationId xmlns:a16="http://schemas.microsoft.com/office/drawing/2014/main" id="{93D8E201-912C-4FE6-841C-9AEC7CED332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E2285653-3C9C-4003-BEDA-BF5B3D4192A5}"/>
                </a:ext>
              </a:extLst>
            </p:cNvPr>
            <p:cNvGrpSpPr/>
            <p:nvPr/>
          </p:nvGrpSpPr>
          <p:grpSpPr>
            <a:xfrm>
              <a:off x="12884644" y="4128403"/>
              <a:ext cx="589345" cy="330376"/>
              <a:chOff x="2244917" y="2288296"/>
              <a:chExt cx="601248" cy="337049"/>
            </a:xfrm>
          </p:grpSpPr>
          <p:grpSp>
            <p:nvGrpSpPr>
              <p:cNvPr id="359" name="Group 358">
                <a:extLst>
                  <a:ext uri="{FF2B5EF4-FFF2-40B4-BE49-F238E27FC236}">
                    <a16:creationId xmlns:a16="http://schemas.microsoft.com/office/drawing/2014/main" id="{A3154D5D-4240-4165-97C6-78396EA35A1F}"/>
                  </a:ext>
                </a:extLst>
              </p:cNvPr>
              <p:cNvGrpSpPr/>
              <p:nvPr/>
            </p:nvGrpSpPr>
            <p:grpSpPr>
              <a:xfrm>
                <a:off x="2244917" y="2288296"/>
                <a:ext cx="601248" cy="337049"/>
                <a:chOff x="3523102" y="1791568"/>
                <a:chExt cx="6746733" cy="3782104"/>
              </a:xfrm>
              <a:solidFill>
                <a:srgbClr val="C00000"/>
              </a:solidFill>
            </p:grpSpPr>
            <p:sp>
              <p:nvSpPr>
                <p:cNvPr id="361" name="Rectangle 360">
                  <a:extLst>
                    <a:ext uri="{FF2B5EF4-FFF2-40B4-BE49-F238E27FC236}">
                      <a16:creationId xmlns:a16="http://schemas.microsoft.com/office/drawing/2014/main" id="{0B6597FB-B6A1-4403-934B-6CEE4163F49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62" name="Freeform 100">
                  <a:extLst>
                    <a:ext uri="{FF2B5EF4-FFF2-40B4-BE49-F238E27FC236}">
                      <a16:creationId xmlns:a16="http://schemas.microsoft.com/office/drawing/2014/main" id="{49BE4310-9F6E-4723-9805-7D8C813BC4B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63" name="Freeform 101">
                  <a:extLst>
                    <a:ext uri="{FF2B5EF4-FFF2-40B4-BE49-F238E27FC236}">
                      <a16:creationId xmlns:a16="http://schemas.microsoft.com/office/drawing/2014/main" id="{4BC6516B-9BA1-4DD9-9C26-8B7EA8A74B2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60" name="Hexagon 359">
                <a:extLst>
                  <a:ext uri="{FF2B5EF4-FFF2-40B4-BE49-F238E27FC236}">
                    <a16:creationId xmlns:a16="http://schemas.microsoft.com/office/drawing/2014/main" id="{5AFD27E7-08E8-44D1-93A3-88D0740F739E}"/>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E7923A9D-0346-4AB5-BFDD-0BCC36D58C01}"/>
                </a:ext>
              </a:extLst>
            </p:cNvPr>
            <p:cNvGrpSpPr/>
            <p:nvPr/>
          </p:nvGrpSpPr>
          <p:grpSpPr>
            <a:xfrm>
              <a:off x="13037044" y="4280803"/>
              <a:ext cx="589345" cy="330376"/>
              <a:chOff x="2244917" y="2288296"/>
              <a:chExt cx="601248" cy="337049"/>
            </a:xfrm>
          </p:grpSpPr>
          <p:grpSp>
            <p:nvGrpSpPr>
              <p:cNvPr id="354" name="Group 353">
                <a:extLst>
                  <a:ext uri="{FF2B5EF4-FFF2-40B4-BE49-F238E27FC236}">
                    <a16:creationId xmlns:a16="http://schemas.microsoft.com/office/drawing/2014/main" id="{5A046DE1-C8DA-470F-8F19-6C52494A086A}"/>
                  </a:ext>
                </a:extLst>
              </p:cNvPr>
              <p:cNvGrpSpPr/>
              <p:nvPr/>
            </p:nvGrpSpPr>
            <p:grpSpPr>
              <a:xfrm>
                <a:off x="2244917" y="2288296"/>
                <a:ext cx="601248" cy="337049"/>
                <a:chOff x="3523102" y="1791568"/>
                <a:chExt cx="6746733" cy="3782104"/>
              </a:xfrm>
              <a:solidFill>
                <a:srgbClr val="C00000"/>
              </a:solidFill>
            </p:grpSpPr>
            <p:sp>
              <p:nvSpPr>
                <p:cNvPr id="356" name="Rectangle 355">
                  <a:extLst>
                    <a:ext uri="{FF2B5EF4-FFF2-40B4-BE49-F238E27FC236}">
                      <a16:creationId xmlns:a16="http://schemas.microsoft.com/office/drawing/2014/main" id="{25368A34-7419-4AB7-A698-4DE67C4EA92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57" name="Freeform 100">
                  <a:extLst>
                    <a:ext uri="{FF2B5EF4-FFF2-40B4-BE49-F238E27FC236}">
                      <a16:creationId xmlns:a16="http://schemas.microsoft.com/office/drawing/2014/main" id="{AEACA3C1-4223-48F0-B264-7BDF3E33CB2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58" name="Freeform 101">
                  <a:extLst>
                    <a:ext uri="{FF2B5EF4-FFF2-40B4-BE49-F238E27FC236}">
                      <a16:creationId xmlns:a16="http://schemas.microsoft.com/office/drawing/2014/main" id="{D1FB4F07-8C4F-4DFB-B92B-F537879D8FE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55" name="Hexagon 354">
                <a:extLst>
                  <a:ext uri="{FF2B5EF4-FFF2-40B4-BE49-F238E27FC236}">
                    <a16:creationId xmlns:a16="http://schemas.microsoft.com/office/drawing/2014/main" id="{B5ED9068-FF96-428F-B88E-A39819C33FFE}"/>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6F5FA9AB-6B50-44D1-8903-AA6A6323BB87}"/>
                </a:ext>
              </a:extLst>
            </p:cNvPr>
            <p:cNvGrpSpPr/>
            <p:nvPr/>
          </p:nvGrpSpPr>
          <p:grpSpPr>
            <a:xfrm>
              <a:off x="13189444" y="4433203"/>
              <a:ext cx="589345" cy="330376"/>
              <a:chOff x="2244917" y="2288296"/>
              <a:chExt cx="601248" cy="337049"/>
            </a:xfrm>
          </p:grpSpPr>
          <p:grpSp>
            <p:nvGrpSpPr>
              <p:cNvPr id="349" name="Group 348">
                <a:extLst>
                  <a:ext uri="{FF2B5EF4-FFF2-40B4-BE49-F238E27FC236}">
                    <a16:creationId xmlns:a16="http://schemas.microsoft.com/office/drawing/2014/main" id="{70C87689-FDCC-4DA4-90F0-A48A8F1B83BF}"/>
                  </a:ext>
                </a:extLst>
              </p:cNvPr>
              <p:cNvGrpSpPr/>
              <p:nvPr/>
            </p:nvGrpSpPr>
            <p:grpSpPr>
              <a:xfrm>
                <a:off x="2244917" y="2288296"/>
                <a:ext cx="601248" cy="337049"/>
                <a:chOff x="3523102" y="1791568"/>
                <a:chExt cx="6746733" cy="3782104"/>
              </a:xfrm>
              <a:solidFill>
                <a:srgbClr val="C00000"/>
              </a:solidFill>
            </p:grpSpPr>
            <p:sp>
              <p:nvSpPr>
                <p:cNvPr id="351" name="Rectangle 350">
                  <a:extLst>
                    <a:ext uri="{FF2B5EF4-FFF2-40B4-BE49-F238E27FC236}">
                      <a16:creationId xmlns:a16="http://schemas.microsoft.com/office/drawing/2014/main" id="{B4A3599E-FB85-4005-B896-85F7C77F162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52" name="Freeform 100">
                  <a:extLst>
                    <a:ext uri="{FF2B5EF4-FFF2-40B4-BE49-F238E27FC236}">
                      <a16:creationId xmlns:a16="http://schemas.microsoft.com/office/drawing/2014/main" id="{4027A6A1-AEB9-403D-8D13-98A677FE81F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53" name="Freeform 101">
                  <a:extLst>
                    <a:ext uri="{FF2B5EF4-FFF2-40B4-BE49-F238E27FC236}">
                      <a16:creationId xmlns:a16="http://schemas.microsoft.com/office/drawing/2014/main" id="{26FFEAD5-B3E9-498F-92CC-040FBAA3FE9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50" name="Hexagon 349">
                <a:extLst>
                  <a:ext uri="{FF2B5EF4-FFF2-40B4-BE49-F238E27FC236}">
                    <a16:creationId xmlns:a16="http://schemas.microsoft.com/office/drawing/2014/main" id="{3365BD28-DA84-4BA6-AD3A-6D4057B0C544}"/>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E16F85FD-EFDB-4AFC-BA1F-265C557C9103}"/>
                </a:ext>
              </a:extLst>
            </p:cNvPr>
            <p:cNvGrpSpPr/>
            <p:nvPr/>
          </p:nvGrpSpPr>
          <p:grpSpPr>
            <a:xfrm>
              <a:off x="12881354" y="4978028"/>
              <a:ext cx="589345" cy="330376"/>
              <a:chOff x="1601399" y="2288295"/>
              <a:chExt cx="601248" cy="337049"/>
            </a:xfrm>
          </p:grpSpPr>
          <p:grpSp>
            <p:nvGrpSpPr>
              <p:cNvPr id="344" name="Group 343">
                <a:extLst>
                  <a:ext uri="{FF2B5EF4-FFF2-40B4-BE49-F238E27FC236}">
                    <a16:creationId xmlns:a16="http://schemas.microsoft.com/office/drawing/2014/main" id="{6A58FECA-53A6-4C34-AD33-5E5F92314A20}"/>
                  </a:ext>
                </a:extLst>
              </p:cNvPr>
              <p:cNvGrpSpPr/>
              <p:nvPr/>
            </p:nvGrpSpPr>
            <p:grpSpPr>
              <a:xfrm>
                <a:off x="1601399" y="2288295"/>
                <a:ext cx="601248" cy="337049"/>
                <a:chOff x="3523102" y="1791568"/>
                <a:chExt cx="6746733" cy="3782104"/>
              </a:xfrm>
              <a:solidFill>
                <a:srgbClr val="002060"/>
              </a:solidFill>
            </p:grpSpPr>
            <p:sp>
              <p:nvSpPr>
                <p:cNvPr id="346" name="Rectangle 345">
                  <a:extLst>
                    <a:ext uri="{FF2B5EF4-FFF2-40B4-BE49-F238E27FC236}">
                      <a16:creationId xmlns:a16="http://schemas.microsoft.com/office/drawing/2014/main" id="{A868279B-76FD-46BE-B26B-E025FCE978E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47" name="Freeform 96">
                  <a:extLst>
                    <a:ext uri="{FF2B5EF4-FFF2-40B4-BE49-F238E27FC236}">
                      <a16:creationId xmlns:a16="http://schemas.microsoft.com/office/drawing/2014/main" id="{F5465EF9-1A53-4CF2-B0EF-F85F8F4C3AD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48" name="Freeform 97">
                  <a:extLst>
                    <a:ext uri="{FF2B5EF4-FFF2-40B4-BE49-F238E27FC236}">
                      <a16:creationId xmlns:a16="http://schemas.microsoft.com/office/drawing/2014/main" id="{6E154016-2B1C-4C3A-B556-14A35C02EA9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45" name="Hexagon 344">
                <a:extLst>
                  <a:ext uri="{FF2B5EF4-FFF2-40B4-BE49-F238E27FC236}">
                    <a16:creationId xmlns:a16="http://schemas.microsoft.com/office/drawing/2014/main" id="{692A09AF-EC3C-4112-A4CD-75312AF5D047}"/>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2091B31E-CCD0-4219-9739-303CD1CBD330}"/>
                </a:ext>
              </a:extLst>
            </p:cNvPr>
            <p:cNvGrpSpPr/>
            <p:nvPr/>
          </p:nvGrpSpPr>
          <p:grpSpPr>
            <a:xfrm>
              <a:off x="13033754" y="5130428"/>
              <a:ext cx="589345" cy="330376"/>
              <a:chOff x="1601399" y="2288295"/>
              <a:chExt cx="601248" cy="337049"/>
            </a:xfrm>
          </p:grpSpPr>
          <p:grpSp>
            <p:nvGrpSpPr>
              <p:cNvPr id="339" name="Group 338">
                <a:extLst>
                  <a:ext uri="{FF2B5EF4-FFF2-40B4-BE49-F238E27FC236}">
                    <a16:creationId xmlns:a16="http://schemas.microsoft.com/office/drawing/2014/main" id="{7FF1BC61-4BF6-43ED-9B2E-B9D3A56B81D0}"/>
                  </a:ext>
                </a:extLst>
              </p:cNvPr>
              <p:cNvGrpSpPr/>
              <p:nvPr/>
            </p:nvGrpSpPr>
            <p:grpSpPr>
              <a:xfrm>
                <a:off x="1601399" y="2288295"/>
                <a:ext cx="601248" cy="337049"/>
                <a:chOff x="3523102" y="1791568"/>
                <a:chExt cx="6746733" cy="3782104"/>
              </a:xfrm>
              <a:solidFill>
                <a:srgbClr val="002060"/>
              </a:solidFill>
            </p:grpSpPr>
            <p:sp>
              <p:nvSpPr>
                <p:cNvPr id="341" name="Rectangle 340">
                  <a:extLst>
                    <a:ext uri="{FF2B5EF4-FFF2-40B4-BE49-F238E27FC236}">
                      <a16:creationId xmlns:a16="http://schemas.microsoft.com/office/drawing/2014/main" id="{08B83436-368C-4FD2-8E22-C4463011370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42" name="Freeform 96">
                  <a:extLst>
                    <a:ext uri="{FF2B5EF4-FFF2-40B4-BE49-F238E27FC236}">
                      <a16:creationId xmlns:a16="http://schemas.microsoft.com/office/drawing/2014/main" id="{12C73002-0F14-49F1-B5D5-B410EB41B19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43" name="Freeform 97">
                  <a:extLst>
                    <a:ext uri="{FF2B5EF4-FFF2-40B4-BE49-F238E27FC236}">
                      <a16:creationId xmlns:a16="http://schemas.microsoft.com/office/drawing/2014/main" id="{89881858-F517-46BA-8571-619AEC69C78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40" name="Hexagon 339">
                <a:extLst>
                  <a:ext uri="{FF2B5EF4-FFF2-40B4-BE49-F238E27FC236}">
                    <a16:creationId xmlns:a16="http://schemas.microsoft.com/office/drawing/2014/main" id="{F7A0AD34-8258-4361-8F79-93CFE0154E72}"/>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79159B9B-596B-4604-BF79-F28AD24BF79D}"/>
                </a:ext>
              </a:extLst>
            </p:cNvPr>
            <p:cNvGrpSpPr/>
            <p:nvPr/>
          </p:nvGrpSpPr>
          <p:grpSpPr>
            <a:xfrm>
              <a:off x="13186154" y="5282828"/>
              <a:ext cx="589345" cy="330376"/>
              <a:chOff x="1601399" y="2288295"/>
              <a:chExt cx="601248" cy="337049"/>
            </a:xfrm>
          </p:grpSpPr>
          <p:grpSp>
            <p:nvGrpSpPr>
              <p:cNvPr id="334" name="Group 333">
                <a:extLst>
                  <a:ext uri="{FF2B5EF4-FFF2-40B4-BE49-F238E27FC236}">
                    <a16:creationId xmlns:a16="http://schemas.microsoft.com/office/drawing/2014/main" id="{10E5937D-0315-44B6-A007-20D3570F94D1}"/>
                  </a:ext>
                </a:extLst>
              </p:cNvPr>
              <p:cNvGrpSpPr/>
              <p:nvPr/>
            </p:nvGrpSpPr>
            <p:grpSpPr>
              <a:xfrm>
                <a:off x="1601399" y="2288295"/>
                <a:ext cx="601248" cy="337049"/>
                <a:chOff x="3523102" y="1791568"/>
                <a:chExt cx="6746733" cy="3782104"/>
              </a:xfrm>
              <a:solidFill>
                <a:srgbClr val="002060"/>
              </a:solidFill>
            </p:grpSpPr>
            <p:sp>
              <p:nvSpPr>
                <p:cNvPr id="336" name="Rectangle 335">
                  <a:extLst>
                    <a:ext uri="{FF2B5EF4-FFF2-40B4-BE49-F238E27FC236}">
                      <a16:creationId xmlns:a16="http://schemas.microsoft.com/office/drawing/2014/main" id="{2EC4A543-5839-41C3-AC34-BB2B67797F3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37" name="Freeform 96">
                  <a:extLst>
                    <a:ext uri="{FF2B5EF4-FFF2-40B4-BE49-F238E27FC236}">
                      <a16:creationId xmlns:a16="http://schemas.microsoft.com/office/drawing/2014/main" id="{13312EBE-6114-43F0-B0FD-3EBDA555054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38" name="Freeform 97">
                  <a:extLst>
                    <a:ext uri="{FF2B5EF4-FFF2-40B4-BE49-F238E27FC236}">
                      <a16:creationId xmlns:a16="http://schemas.microsoft.com/office/drawing/2014/main" id="{19AF75D1-4ED6-4D32-97B4-1D6D5FD62E9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35" name="Hexagon 334">
                <a:extLst>
                  <a:ext uri="{FF2B5EF4-FFF2-40B4-BE49-F238E27FC236}">
                    <a16:creationId xmlns:a16="http://schemas.microsoft.com/office/drawing/2014/main" id="{8F3F8B26-1AEE-45A6-9F20-6B8FF67EA43C}"/>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B2520F21-58DF-41ED-9C42-97F5727EE2FF}"/>
                </a:ext>
              </a:extLst>
            </p:cNvPr>
            <p:cNvGrpSpPr>
              <a:grpSpLocks noChangeAspect="1"/>
            </p:cNvGrpSpPr>
            <p:nvPr/>
          </p:nvGrpSpPr>
          <p:grpSpPr>
            <a:xfrm>
              <a:off x="12885737" y="5817817"/>
              <a:ext cx="518273" cy="290534"/>
              <a:chOff x="1596268" y="2657736"/>
              <a:chExt cx="601248" cy="337049"/>
            </a:xfrm>
          </p:grpSpPr>
          <p:grpSp>
            <p:nvGrpSpPr>
              <p:cNvPr id="329" name="Group 328">
                <a:extLst>
                  <a:ext uri="{FF2B5EF4-FFF2-40B4-BE49-F238E27FC236}">
                    <a16:creationId xmlns:a16="http://schemas.microsoft.com/office/drawing/2014/main" id="{EAC720F2-F1F0-414A-93D4-52E84D7C4DF4}"/>
                  </a:ext>
                </a:extLst>
              </p:cNvPr>
              <p:cNvGrpSpPr/>
              <p:nvPr/>
            </p:nvGrpSpPr>
            <p:grpSpPr>
              <a:xfrm>
                <a:off x="1596268" y="2657736"/>
                <a:ext cx="601248" cy="337049"/>
                <a:chOff x="3523102" y="1791568"/>
                <a:chExt cx="6746733" cy="3782104"/>
              </a:xfrm>
              <a:solidFill>
                <a:srgbClr val="00B050"/>
              </a:solidFill>
            </p:grpSpPr>
            <p:sp>
              <p:nvSpPr>
                <p:cNvPr id="331" name="Rectangle 330">
                  <a:extLst>
                    <a:ext uri="{FF2B5EF4-FFF2-40B4-BE49-F238E27FC236}">
                      <a16:creationId xmlns:a16="http://schemas.microsoft.com/office/drawing/2014/main" id="{0B007D08-9B74-43A6-A406-57B0FD58133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32" name="Freeform 92">
                  <a:extLst>
                    <a:ext uri="{FF2B5EF4-FFF2-40B4-BE49-F238E27FC236}">
                      <a16:creationId xmlns:a16="http://schemas.microsoft.com/office/drawing/2014/main" id="{043B9A2B-181E-4CA9-9F10-9988ECAC91A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33" name="Freeform 93">
                  <a:extLst>
                    <a:ext uri="{FF2B5EF4-FFF2-40B4-BE49-F238E27FC236}">
                      <a16:creationId xmlns:a16="http://schemas.microsoft.com/office/drawing/2014/main" id="{76969D61-F3CE-440E-BF67-8B4E5AD5049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30" name="Hexagon 329">
                <a:extLst>
                  <a:ext uri="{FF2B5EF4-FFF2-40B4-BE49-F238E27FC236}">
                    <a16:creationId xmlns:a16="http://schemas.microsoft.com/office/drawing/2014/main" id="{3662092C-F47B-4F93-9814-D119136F3A4D}"/>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FD8466CE-BC2C-4F99-9381-674F9B79C9BC}"/>
                </a:ext>
              </a:extLst>
            </p:cNvPr>
            <p:cNvGrpSpPr>
              <a:grpSpLocks noChangeAspect="1"/>
            </p:cNvGrpSpPr>
            <p:nvPr/>
          </p:nvGrpSpPr>
          <p:grpSpPr>
            <a:xfrm>
              <a:off x="12894239" y="6290768"/>
              <a:ext cx="518273" cy="290534"/>
              <a:chOff x="1596268" y="2657736"/>
              <a:chExt cx="601248" cy="337049"/>
            </a:xfrm>
          </p:grpSpPr>
          <p:grpSp>
            <p:nvGrpSpPr>
              <p:cNvPr id="324" name="Group 323">
                <a:extLst>
                  <a:ext uri="{FF2B5EF4-FFF2-40B4-BE49-F238E27FC236}">
                    <a16:creationId xmlns:a16="http://schemas.microsoft.com/office/drawing/2014/main" id="{3AB66664-7E63-4E93-A22E-D03BBF2D4BF3}"/>
                  </a:ext>
                </a:extLst>
              </p:cNvPr>
              <p:cNvGrpSpPr/>
              <p:nvPr/>
            </p:nvGrpSpPr>
            <p:grpSpPr>
              <a:xfrm>
                <a:off x="1596268" y="2657736"/>
                <a:ext cx="601248" cy="337049"/>
                <a:chOff x="3523102" y="1791568"/>
                <a:chExt cx="6746733" cy="3782104"/>
              </a:xfrm>
              <a:solidFill>
                <a:srgbClr val="00B050"/>
              </a:solidFill>
            </p:grpSpPr>
            <p:sp>
              <p:nvSpPr>
                <p:cNvPr id="326" name="Rectangle 325">
                  <a:extLst>
                    <a:ext uri="{FF2B5EF4-FFF2-40B4-BE49-F238E27FC236}">
                      <a16:creationId xmlns:a16="http://schemas.microsoft.com/office/drawing/2014/main" id="{24A8080F-7FEF-400E-BDEC-408D5F7376B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27" name="Freeform 92">
                  <a:extLst>
                    <a:ext uri="{FF2B5EF4-FFF2-40B4-BE49-F238E27FC236}">
                      <a16:creationId xmlns:a16="http://schemas.microsoft.com/office/drawing/2014/main" id="{315C3FC4-D0DB-4D4A-9367-45B395F5CAA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28" name="Freeform 93">
                  <a:extLst>
                    <a:ext uri="{FF2B5EF4-FFF2-40B4-BE49-F238E27FC236}">
                      <a16:creationId xmlns:a16="http://schemas.microsoft.com/office/drawing/2014/main" id="{6EEB648F-22AF-454D-AB4D-AECE95FDCDA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25" name="Hexagon 324">
                <a:extLst>
                  <a:ext uri="{FF2B5EF4-FFF2-40B4-BE49-F238E27FC236}">
                    <a16:creationId xmlns:a16="http://schemas.microsoft.com/office/drawing/2014/main" id="{7BA4DFDB-CF31-4D8F-9DE6-90BD4357D607}"/>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60A39925-155E-4E9F-806F-5E4FEE04EFD5}"/>
                </a:ext>
              </a:extLst>
            </p:cNvPr>
            <p:cNvGrpSpPr>
              <a:grpSpLocks noChangeAspect="1"/>
            </p:cNvGrpSpPr>
            <p:nvPr/>
          </p:nvGrpSpPr>
          <p:grpSpPr>
            <a:xfrm>
              <a:off x="13803912" y="5992544"/>
              <a:ext cx="518273" cy="290534"/>
              <a:chOff x="1596268" y="2657736"/>
              <a:chExt cx="601248" cy="337049"/>
            </a:xfrm>
          </p:grpSpPr>
          <p:grpSp>
            <p:nvGrpSpPr>
              <p:cNvPr id="319" name="Group 318">
                <a:extLst>
                  <a:ext uri="{FF2B5EF4-FFF2-40B4-BE49-F238E27FC236}">
                    <a16:creationId xmlns:a16="http://schemas.microsoft.com/office/drawing/2014/main" id="{D49CFD00-CF36-4FBE-AD47-31E528DD7D87}"/>
                  </a:ext>
                </a:extLst>
              </p:cNvPr>
              <p:cNvGrpSpPr/>
              <p:nvPr/>
            </p:nvGrpSpPr>
            <p:grpSpPr>
              <a:xfrm>
                <a:off x="1596268" y="2657736"/>
                <a:ext cx="601248" cy="337049"/>
                <a:chOff x="3523102" y="1791568"/>
                <a:chExt cx="6746733" cy="3782104"/>
              </a:xfrm>
              <a:solidFill>
                <a:srgbClr val="00B050"/>
              </a:solidFill>
            </p:grpSpPr>
            <p:sp>
              <p:nvSpPr>
                <p:cNvPr id="321" name="Rectangle 320">
                  <a:extLst>
                    <a:ext uri="{FF2B5EF4-FFF2-40B4-BE49-F238E27FC236}">
                      <a16:creationId xmlns:a16="http://schemas.microsoft.com/office/drawing/2014/main" id="{F29B4FA9-D629-41CF-A04D-89FC1C948DF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22" name="Freeform 92">
                  <a:extLst>
                    <a:ext uri="{FF2B5EF4-FFF2-40B4-BE49-F238E27FC236}">
                      <a16:creationId xmlns:a16="http://schemas.microsoft.com/office/drawing/2014/main" id="{4AC5DA23-7CE8-4100-B8EC-869180E8B8C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23" name="Freeform 93">
                  <a:extLst>
                    <a:ext uri="{FF2B5EF4-FFF2-40B4-BE49-F238E27FC236}">
                      <a16:creationId xmlns:a16="http://schemas.microsoft.com/office/drawing/2014/main" id="{11FD6AA5-2E12-4988-B5D6-FFBF7D9AE0F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20" name="Hexagon 319">
                <a:extLst>
                  <a:ext uri="{FF2B5EF4-FFF2-40B4-BE49-F238E27FC236}">
                    <a16:creationId xmlns:a16="http://schemas.microsoft.com/office/drawing/2014/main" id="{4B49C364-F277-4E58-842F-CBCB60FE516E}"/>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CB1AAAFD-CE69-4A14-B7AC-82895E5BB62A}"/>
                </a:ext>
              </a:extLst>
            </p:cNvPr>
            <p:cNvGrpSpPr>
              <a:grpSpLocks noChangeAspect="1"/>
            </p:cNvGrpSpPr>
            <p:nvPr/>
          </p:nvGrpSpPr>
          <p:grpSpPr>
            <a:xfrm>
              <a:off x="13038137" y="5970217"/>
              <a:ext cx="518273" cy="290534"/>
              <a:chOff x="1596268" y="2657736"/>
              <a:chExt cx="601248" cy="337049"/>
            </a:xfrm>
          </p:grpSpPr>
          <p:grpSp>
            <p:nvGrpSpPr>
              <p:cNvPr id="314" name="Group 313">
                <a:extLst>
                  <a:ext uri="{FF2B5EF4-FFF2-40B4-BE49-F238E27FC236}">
                    <a16:creationId xmlns:a16="http://schemas.microsoft.com/office/drawing/2014/main" id="{21AC4000-A513-406D-B9CD-7CBDAA13F220}"/>
                  </a:ext>
                </a:extLst>
              </p:cNvPr>
              <p:cNvGrpSpPr/>
              <p:nvPr/>
            </p:nvGrpSpPr>
            <p:grpSpPr>
              <a:xfrm>
                <a:off x="1596268" y="2657736"/>
                <a:ext cx="601248" cy="337049"/>
                <a:chOff x="3523102" y="1791568"/>
                <a:chExt cx="6746733" cy="3782104"/>
              </a:xfrm>
              <a:solidFill>
                <a:srgbClr val="00B050"/>
              </a:solidFill>
            </p:grpSpPr>
            <p:sp>
              <p:nvSpPr>
                <p:cNvPr id="316" name="Rectangle 315">
                  <a:extLst>
                    <a:ext uri="{FF2B5EF4-FFF2-40B4-BE49-F238E27FC236}">
                      <a16:creationId xmlns:a16="http://schemas.microsoft.com/office/drawing/2014/main" id="{58CEFFD4-1A50-4832-A7E5-1882FE2C2FD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17" name="Freeform 92">
                  <a:extLst>
                    <a:ext uri="{FF2B5EF4-FFF2-40B4-BE49-F238E27FC236}">
                      <a16:creationId xmlns:a16="http://schemas.microsoft.com/office/drawing/2014/main" id="{81D3BA12-9D96-4B21-9F11-F80B749C1AE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18" name="Freeform 93">
                  <a:extLst>
                    <a:ext uri="{FF2B5EF4-FFF2-40B4-BE49-F238E27FC236}">
                      <a16:creationId xmlns:a16="http://schemas.microsoft.com/office/drawing/2014/main" id="{F9DF3814-5558-4134-804D-462B33BFACC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15" name="Hexagon 314">
                <a:extLst>
                  <a:ext uri="{FF2B5EF4-FFF2-40B4-BE49-F238E27FC236}">
                    <a16:creationId xmlns:a16="http://schemas.microsoft.com/office/drawing/2014/main" id="{FF5E5F41-6E47-49F2-8BA7-4F6F5A41D15D}"/>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F4FA99E5-A2B3-45F5-A227-87B05E93A6E4}"/>
                </a:ext>
              </a:extLst>
            </p:cNvPr>
            <p:cNvGrpSpPr>
              <a:grpSpLocks noChangeAspect="1"/>
            </p:cNvGrpSpPr>
            <p:nvPr/>
          </p:nvGrpSpPr>
          <p:grpSpPr>
            <a:xfrm>
              <a:off x="13046639" y="6443168"/>
              <a:ext cx="518273" cy="290534"/>
              <a:chOff x="1596268" y="2657736"/>
              <a:chExt cx="601248" cy="337049"/>
            </a:xfrm>
          </p:grpSpPr>
          <p:grpSp>
            <p:nvGrpSpPr>
              <p:cNvPr id="309" name="Group 308">
                <a:extLst>
                  <a:ext uri="{FF2B5EF4-FFF2-40B4-BE49-F238E27FC236}">
                    <a16:creationId xmlns:a16="http://schemas.microsoft.com/office/drawing/2014/main" id="{27A9634A-DE3B-4ECE-B242-E19B4AB2FCEF}"/>
                  </a:ext>
                </a:extLst>
              </p:cNvPr>
              <p:cNvGrpSpPr/>
              <p:nvPr/>
            </p:nvGrpSpPr>
            <p:grpSpPr>
              <a:xfrm>
                <a:off x="1596268" y="2657736"/>
                <a:ext cx="601248" cy="337049"/>
                <a:chOff x="3523102" y="1791568"/>
                <a:chExt cx="6746733" cy="3782104"/>
              </a:xfrm>
              <a:solidFill>
                <a:srgbClr val="00B050"/>
              </a:solidFill>
            </p:grpSpPr>
            <p:sp>
              <p:nvSpPr>
                <p:cNvPr id="311" name="Rectangle 310">
                  <a:extLst>
                    <a:ext uri="{FF2B5EF4-FFF2-40B4-BE49-F238E27FC236}">
                      <a16:creationId xmlns:a16="http://schemas.microsoft.com/office/drawing/2014/main" id="{2BCEC68C-597C-43F3-B761-9560A6570D2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12" name="Freeform 92">
                  <a:extLst>
                    <a:ext uri="{FF2B5EF4-FFF2-40B4-BE49-F238E27FC236}">
                      <a16:creationId xmlns:a16="http://schemas.microsoft.com/office/drawing/2014/main" id="{AC658E05-4BBC-4059-AC10-9A2F6B14170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13" name="Freeform 93">
                  <a:extLst>
                    <a:ext uri="{FF2B5EF4-FFF2-40B4-BE49-F238E27FC236}">
                      <a16:creationId xmlns:a16="http://schemas.microsoft.com/office/drawing/2014/main" id="{5663595D-6601-4769-9F24-D99FE6BAED0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10" name="Hexagon 309">
                <a:extLst>
                  <a:ext uri="{FF2B5EF4-FFF2-40B4-BE49-F238E27FC236}">
                    <a16:creationId xmlns:a16="http://schemas.microsoft.com/office/drawing/2014/main" id="{8C483ECD-A80A-4432-8A7F-A123DF393523}"/>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DAFCD11E-847C-4083-B2FE-A806C90E4CFB}"/>
                </a:ext>
              </a:extLst>
            </p:cNvPr>
            <p:cNvGrpSpPr>
              <a:grpSpLocks noChangeAspect="1"/>
            </p:cNvGrpSpPr>
            <p:nvPr/>
          </p:nvGrpSpPr>
          <p:grpSpPr>
            <a:xfrm>
              <a:off x="13956312" y="6144944"/>
              <a:ext cx="518273" cy="290534"/>
              <a:chOff x="1596268" y="2657736"/>
              <a:chExt cx="601248" cy="337049"/>
            </a:xfrm>
          </p:grpSpPr>
          <p:grpSp>
            <p:nvGrpSpPr>
              <p:cNvPr id="304" name="Group 303">
                <a:extLst>
                  <a:ext uri="{FF2B5EF4-FFF2-40B4-BE49-F238E27FC236}">
                    <a16:creationId xmlns:a16="http://schemas.microsoft.com/office/drawing/2014/main" id="{B60E6901-6B47-41D3-A7FA-33BB863E4CD6}"/>
                  </a:ext>
                </a:extLst>
              </p:cNvPr>
              <p:cNvGrpSpPr/>
              <p:nvPr/>
            </p:nvGrpSpPr>
            <p:grpSpPr>
              <a:xfrm>
                <a:off x="1596268" y="2657736"/>
                <a:ext cx="601248" cy="337049"/>
                <a:chOff x="3523102" y="1791568"/>
                <a:chExt cx="6746733" cy="3782104"/>
              </a:xfrm>
              <a:solidFill>
                <a:srgbClr val="00B050"/>
              </a:solidFill>
            </p:grpSpPr>
            <p:sp>
              <p:nvSpPr>
                <p:cNvPr id="306" name="Rectangle 305">
                  <a:extLst>
                    <a:ext uri="{FF2B5EF4-FFF2-40B4-BE49-F238E27FC236}">
                      <a16:creationId xmlns:a16="http://schemas.microsoft.com/office/drawing/2014/main" id="{EA009935-DF63-4F05-B601-A82747B9EB9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07" name="Freeform 92">
                  <a:extLst>
                    <a:ext uri="{FF2B5EF4-FFF2-40B4-BE49-F238E27FC236}">
                      <a16:creationId xmlns:a16="http://schemas.microsoft.com/office/drawing/2014/main" id="{94AA7D88-E1EE-4C4F-90BD-0EE00CFB467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08" name="Freeform 93">
                  <a:extLst>
                    <a:ext uri="{FF2B5EF4-FFF2-40B4-BE49-F238E27FC236}">
                      <a16:creationId xmlns:a16="http://schemas.microsoft.com/office/drawing/2014/main" id="{1BA063E7-F465-4568-B007-38FB193E295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05" name="Hexagon 304">
                <a:extLst>
                  <a:ext uri="{FF2B5EF4-FFF2-40B4-BE49-F238E27FC236}">
                    <a16:creationId xmlns:a16="http://schemas.microsoft.com/office/drawing/2014/main" id="{A26B8C28-2A71-486E-9791-1EA7200AEB00}"/>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6" name="Group 225">
              <a:extLst>
                <a:ext uri="{FF2B5EF4-FFF2-40B4-BE49-F238E27FC236}">
                  <a16:creationId xmlns:a16="http://schemas.microsoft.com/office/drawing/2014/main" id="{17225CBA-37B7-44F7-9429-AABD14FF5EC2}"/>
                </a:ext>
              </a:extLst>
            </p:cNvPr>
            <p:cNvGrpSpPr>
              <a:grpSpLocks noChangeAspect="1"/>
            </p:cNvGrpSpPr>
            <p:nvPr/>
          </p:nvGrpSpPr>
          <p:grpSpPr>
            <a:xfrm>
              <a:off x="13190537" y="6122617"/>
              <a:ext cx="518273" cy="290534"/>
              <a:chOff x="1596268" y="2657736"/>
              <a:chExt cx="601248" cy="337049"/>
            </a:xfrm>
          </p:grpSpPr>
          <p:grpSp>
            <p:nvGrpSpPr>
              <p:cNvPr id="299" name="Group 298">
                <a:extLst>
                  <a:ext uri="{FF2B5EF4-FFF2-40B4-BE49-F238E27FC236}">
                    <a16:creationId xmlns:a16="http://schemas.microsoft.com/office/drawing/2014/main" id="{20DDEFFA-2E89-4852-BD73-BF6B3644010A}"/>
                  </a:ext>
                </a:extLst>
              </p:cNvPr>
              <p:cNvGrpSpPr/>
              <p:nvPr/>
            </p:nvGrpSpPr>
            <p:grpSpPr>
              <a:xfrm>
                <a:off x="1596268" y="2657736"/>
                <a:ext cx="601248" cy="337049"/>
                <a:chOff x="3523102" y="1791568"/>
                <a:chExt cx="6746733" cy="3782104"/>
              </a:xfrm>
              <a:solidFill>
                <a:srgbClr val="00B050"/>
              </a:solidFill>
            </p:grpSpPr>
            <p:sp>
              <p:nvSpPr>
                <p:cNvPr id="301" name="Rectangle 300">
                  <a:extLst>
                    <a:ext uri="{FF2B5EF4-FFF2-40B4-BE49-F238E27FC236}">
                      <a16:creationId xmlns:a16="http://schemas.microsoft.com/office/drawing/2014/main" id="{F86ADB3C-27F3-4A32-8209-2A7813A9DDE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02" name="Freeform 92">
                  <a:extLst>
                    <a:ext uri="{FF2B5EF4-FFF2-40B4-BE49-F238E27FC236}">
                      <a16:creationId xmlns:a16="http://schemas.microsoft.com/office/drawing/2014/main" id="{BF7D9BCD-A689-4D98-93F8-7E7B85C8788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03" name="Freeform 93">
                  <a:extLst>
                    <a:ext uri="{FF2B5EF4-FFF2-40B4-BE49-F238E27FC236}">
                      <a16:creationId xmlns:a16="http://schemas.microsoft.com/office/drawing/2014/main" id="{C2CCC563-232E-476C-BF27-750F0AD59A9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00" name="Hexagon 299">
                <a:extLst>
                  <a:ext uri="{FF2B5EF4-FFF2-40B4-BE49-F238E27FC236}">
                    <a16:creationId xmlns:a16="http://schemas.microsoft.com/office/drawing/2014/main" id="{5BE696C4-01E0-480B-B93E-EFAA1B5C2293}"/>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8AC665FE-42E9-4E5C-8B7B-88EDC8A81D9E}"/>
                </a:ext>
              </a:extLst>
            </p:cNvPr>
            <p:cNvGrpSpPr>
              <a:grpSpLocks noChangeAspect="1"/>
            </p:cNvGrpSpPr>
            <p:nvPr/>
          </p:nvGrpSpPr>
          <p:grpSpPr>
            <a:xfrm>
              <a:off x="13199039" y="6595568"/>
              <a:ext cx="518273" cy="290534"/>
              <a:chOff x="1596268" y="2657736"/>
              <a:chExt cx="601248" cy="337049"/>
            </a:xfrm>
          </p:grpSpPr>
          <p:grpSp>
            <p:nvGrpSpPr>
              <p:cNvPr id="294" name="Group 293">
                <a:extLst>
                  <a:ext uri="{FF2B5EF4-FFF2-40B4-BE49-F238E27FC236}">
                    <a16:creationId xmlns:a16="http://schemas.microsoft.com/office/drawing/2014/main" id="{CFA0C45E-5A91-44BE-8DE5-5EC5B7952525}"/>
                  </a:ext>
                </a:extLst>
              </p:cNvPr>
              <p:cNvGrpSpPr/>
              <p:nvPr/>
            </p:nvGrpSpPr>
            <p:grpSpPr>
              <a:xfrm>
                <a:off x="1596268" y="2657736"/>
                <a:ext cx="601248" cy="337049"/>
                <a:chOff x="3523102" y="1791568"/>
                <a:chExt cx="6746733" cy="3782104"/>
              </a:xfrm>
              <a:solidFill>
                <a:srgbClr val="00B050"/>
              </a:solidFill>
            </p:grpSpPr>
            <p:sp>
              <p:nvSpPr>
                <p:cNvPr id="296" name="Rectangle 295">
                  <a:extLst>
                    <a:ext uri="{FF2B5EF4-FFF2-40B4-BE49-F238E27FC236}">
                      <a16:creationId xmlns:a16="http://schemas.microsoft.com/office/drawing/2014/main" id="{4A611A6E-DD60-49A1-AE56-55F7B71AFDA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97" name="Freeform 92">
                  <a:extLst>
                    <a:ext uri="{FF2B5EF4-FFF2-40B4-BE49-F238E27FC236}">
                      <a16:creationId xmlns:a16="http://schemas.microsoft.com/office/drawing/2014/main" id="{80E568AA-A5D9-4B60-85B6-7197AB9F216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98" name="Freeform 93">
                  <a:extLst>
                    <a:ext uri="{FF2B5EF4-FFF2-40B4-BE49-F238E27FC236}">
                      <a16:creationId xmlns:a16="http://schemas.microsoft.com/office/drawing/2014/main" id="{72B783CC-C3AB-445C-855A-0AEDA4F95E3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95" name="Hexagon 294">
                <a:extLst>
                  <a:ext uri="{FF2B5EF4-FFF2-40B4-BE49-F238E27FC236}">
                    <a16:creationId xmlns:a16="http://schemas.microsoft.com/office/drawing/2014/main" id="{6E42E142-9505-4F3C-8AAA-D6892537C31F}"/>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8" name="Group 227">
              <a:extLst>
                <a:ext uri="{FF2B5EF4-FFF2-40B4-BE49-F238E27FC236}">
                  <a16:creationId xmlns:a16="http://schemas.microsoft.com/office/drawing/2014/main" id="{B4AB5150-6327-4699-8127-5171E1231794}"/>
                </a:ext>
              </a:extLst>
            </p:cNvPr>
            <p:cNvGrpSpPr>
              <a:grpSpLocks noChangeAspect="1"/>
            </p:cNvGrpSpPr>
            <p:nvPr/>
          </p:nvGrpSpPr>
          <p:grpSpPr>
            <a:xfrm>
              <a:off x="14108712" y="6297344"/>
              <a:ext cx="518273" cy="290534"/>
              <a:chOff x="1596268" y="2657736"/>
              <a:chExt cx="601248" cy="337049"/>
            </a:xfrm>
          </p:grpSpPr>
          <p:grpSp>
            <p:nvGrpSpPr>
              <p:cNvPr id="289" name="Group 288">
                <a:extLst>
                  <a:ext uri="{FF2B5EF4-FFF2-40B4-BE49-F238E27FC236}">
                    <a16:creationId xmlns:a16="http://schemas.microsoft.com/office/drawing/2014/main" id="{04BD234D-5224-4C83-B451-69112D74557E}"/>
                  </a:ext>
                </a:extLst>
              </p:cNvPr>
              <p:cNvGrpSpPr/>
              <p:nvPr/>
            </p:nvGrpSpPr>
            <p:grpSpPr>
              <a:xfrm>
                <a:off x="1596268" y="2657736"/>
                <a:ext cx="601248" cy="337049"/>
                <a:chOff x="3523102" y="1791568"/>
                <a:chExt cx="6746733" cy="3782104"/>
              </a:xfrm>
              <a:solidFill>
                <a:srgbClr val="00B050"/>
              </a:solidFill>
            </p:grpSpPr>
            <p:sp>
              <p:nvSpPr>
                <p:cNvPr id="291" name="Rectangle 290">
                  <a:extLst>
                    <a:ext uri="{FF2B5EF4-FFF2-40B4-BE49-F238E27FC236}">
                      <a16:creationId xmlns:a16="http://schemas.microsoft.com/office/drawing/2014/main" id="{FCCFA5D9-2890-4B55-B4C1-F3F5553074CF}"/>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92" name="Freeform 92">
                  <a:extLst>
                    <a:ext uri="{FF2B5EF4-FFF2-40B4-BE49-F238E27FC236}">
                      <a16:creationId xmlns:a16="http://schemas.microsoft.com/office/drawing/2014/main" id="{52238DB3-7ACA-4646-8EC5-DD3ED71A8E6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93" name="Freeform 93">
                  <a:extLst>
                    <a:ext uri="{FF2B5EF4-FFF2-40B4-BE49-F238E27FC236}">
                      <a16:creationId xmlns:a16="http://schemas.microsoft.com/office/drawing/2014/main" id="{8E1A8203-54E9-41F3-AB10-A6EA89D8B9A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90" name="Hexagon 289">
                <a:extLst>
                  <a:ext uri="{FF2B5EF4-FFF2-40B4-BE49-F238E27FC236}">
                    <a16:creationId xmlns:a16="http://schemas.microsoft.com/office/drawing/2014/main" id="{CB6F73F1-7D63-4936-B3B2-4A4E3D4C2CF2}"/>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9" name="Group 228">
              <a:extLst>
                <a:ext uri="{FF2B5EF4-FFF2-40B4-BE49-F238E27FC236}">
                  <a16:creationId xmlns:a16="http://schemas.microsoft.com/office/drawing/2014/main" id="{C8F15F0E-7EDC-47E6-93E4-AE04DCD4B460}"/>
                </a:ext>
              </a:extLst>
            </p:cNvPr>
            <p:cNvGrpSpPr/>
            <p:nvPr/>
          </p:nvGrpSpPr>
          <p:grpSpPr>
            <a:xfrm>
              <a:off x="12876889" y="7129588"/>
              <a:ext cx="589345" cy="330376"/>
              <a:chOff x="2886562" y="2288295"/>
              <a:chExt cx="601248" cy="337049"/>
            </a:xfrm>
          </p:grpSpPr>
          <p:grpSp>
            <p:nvGrpSpPr>
              <p:cNvPr id="284" name="Group 283">
                <a:extLst>
                  <a:ext uri="{FF2B5EF4-FFF2-40B4-BE49-F238E27FC236}">
                    <a16:creationId xmlns:a16="http://schemas.microsoft.com/office/drawing/2014/main" id="{C3DC231A-07A0-462C-BF46-FAB79C912769}"/>
                  </a:ext>
                </a:extLst>
              </p:cNvPr>
              <p:cNvGrpSpPr/>
              <p:nvPr/>
            </p:nvGrpSpPr>
            <p:grpSpPr>
              <a:xfrm>
                <a:off x="2886562" y="2288295"/>
                <a:ext cx="601248" cy="337049"/>
                <a:chOff x="3523102" y="1791568"/>
                <a:chExt cx="6746733" cy="3782104"/>
              </a:xfrm>
              <a:solidFill>
                <a:srgbClr val="7030A0"/>
              </a:solidFill>
            </p:grpSpPr>
            <p:sp>
              <p:nvSpPr>
                <p:cNvPr id="286" name="Rectangle 285">
                  <a:extLst>
                    <a:ext uri="{FF2B5EF4-FFF2-40B4-BE49-F238E27FC236}">
                      <a16:creationId xmlns:a16="http://schemas.microsoft.com/office/drawing/2014/main" id="{664FC43C-F495-4EEC-BBE7-301A5CE04512}"/>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87" name="Freeform 108">
                  <a:extLst>
                    <a:ext uri="{FF2B5EF4-FFF2-40B4-BE49-F238E27FC236}">
                      <a16:creationId xmlns:a16="http://schemas.microsoft.com/office/drawing/2014/main" id="{25023B2A-0C13-4F9E-89DE-5479C21E446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88" name="Freeform 109">
                  <a:extLst>
                    <a:ext uri="{FF2B5EF4-FFF2-40B4-BE49-F238E27FC236}">
                      <a16:creationId xmlns:a16="http://schemas.microsoft.com/office/drawing/2014/main" id="{08CD857E-B40B-4C30-9723-4CF7CCE7FFC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85" name="Hexagon 284">
                <a:extLst>
                  <a:ext uri="{FF2B5EF4-FFF2-40B4-BE49-F238E27FC236}">
                    <a16:creationId xmlns:a16="http://schemas.microsoft.com/office/drawing/2014/main" id="{0F5D61F3-160C-49AF-9730-40B315C2C8D6}"/>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A66A6DA9-646F-45BA-BDC2-7BA7DDEFF974}"/>
                </a:ext>
              </a:extLst>
            </p:cNvPr>
            <p:cNvGrpSpPr/>
            <p:nvPr/>
          </p:nvGrpSpPr>
          <p:grpSpPr>
            <a:xfrm>
              <a:off x="12881441" y="8170187"/>
              <a:ext cx="589345" cy="330376"/>
              <a:chOff x="2886562" y="2288295"/>
              <a:chExt cx="601248" cy="337049"/>
            </a:xfrm>
            <a:solidFill>
              <a:srgbClr val="505050"/>
            </a:solidFill>
          </p:grpSpPr>
          <p:grpSp>
            <p:nvGrpSpPr>
              <p:cNvPr id="279" name="Group 278">
                <a:extLst>
                  <a:ext uri="{FF2B5EF4-FFF2-40B4-BE49-F238E27FC236}">
                    <a16:creationId xmlns:a16="http://schemas.microsoft.com/office/drawing/2014/main" id="{F7275BCA-0446-45B3-97C8-57D89749C6CC}"/>
                  </a:ext>
                </a:extLst>
              </p:cNvPr>
              <p:cNvGrpSpPr/>
              <p:nvPr/>
            </p:nvGrpSpPr>
            <p:grpSpPr>
              <a:xfrm>
                <a:off x="2886562" y="2288295"/>
                <a:ext cx="601248" cy="337049"/>
                <a:chOff x="3523102" y="1791568"/>
                <a:chExt cx="6746733" cy="3782104"/>
              </a:xfrm>
              <a:grpFill/>
            </p:grpSpPr>
            <p:sp>
              <p:nvSpPr>
                <p:cNvPr id="281" name="Rectangle 280">
                  <a:extLst>
                    <a:ext uri="{FF2B5EF4-FFF2-40B4-BE49-F238E27FC236}">
                      <a16:creationId xmlns:a16="http://schemas.microsoft.com/office/drawing/2014/main" id="{A17042DF-6AE3-49AB-81F2-C91D3A8E91A5}"/>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82" name="Freeform 108">
                  <a:extLst>
                    <a:ext uri="{FF2B5EF4-FFF2-40B4-BE49-F238E27FC236}">
                      <a16:creationId xmlns:a16="http://schemas.microsoft.com/office/drawing/2014/main" id="{2BB49B5D-B20C-452F-ABFE-3BC8E9A30F6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83" name="Freeform 109">
                  <a:extLst>
                    <a:ext uri="{FF2B5EF4-FFF2-40B4-BE49-F238E27FC236}">
                      <a16:creationId xmlns:a16="http://schemas.microsoft.com/office/drawing/2014/main" id="{A6201C78-A8F9-4A3B-B924-C16D59D3C1B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80" name="Hexagon 279">
                <a:extLst>
                  <a:ext uri="{FF2B5EF4-FFF2-40B4-BE49-F238E27FC236}">
                    <a16:creationId xmlns:a16="http://schemas.microsoft.com/office/drawing/2014/main" id="{19B3D974-CA9A-4BEE-A0A6-948BF4D064FD}"/>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1" name="Group 230">
              <a:extLst>
                <a:ext uri="{FF2B5EF4-FFF2-40B4-BE49-F238E27FC236}">
                  <a16:creationId xmlns:a16="http://schemas.microsoft.com/office/drawing/2014/main" id="{C2524A84-8B06-4777-B78E-20090E566176}"/>
                </a:ext>
              </a:extLst>
            </p:cNvPr>
            <p:cNvGrpSpPr/>
            <p:nvPr/>
          </p:nvGrpSpPr>
          <p:grpSpPr>
            <a:xfrm>
              <a:off x="13029289" y="7281988"/>
              <a:ext cx="589345" cy="330376"/>
              <a:chOff x="2886562" y="2288295"/>
              <a:chExt cx="601248" cy="337049"/>
            </a:xfrm>
          </p:grpSpPr>
          <p:grpSp>
            <p:nvGrpSpPr>
              <p:cNvPr id="274" name="Group 273">
                <a:extLst>
                  <a:ext uri="{FF2B5EF4-FFF2-40B4-BE49-F238E27FC236}">
                    <a16:creationId xmlns:a16="http://schemas.microsoft.com/office/drawing/2014/main" id="{EA7E2855-63EA-466D-92B6-94E6D7E0F993}"/>
                  </a:ext>
                </a:extLst>
              </p:cNvPr>
              <p:cNvGrpSpPr/>
              <p:nvPr/>
            </p:nvGrpSpPr>
            <p:grpSpPr>
              <a:xfrm>
                <a:off x="2886562" y="2288295"/>
                <a:ext cx="601248" cy="337049"/>
                <a:chOff x="3523102" y="1791568"/>
                <a:chExt cx="6746733" cy="3782104"/>
              </a:xfrm>
              <a:solidFill>
                <a:srgbClr val="7030A0"/>
              </a:solidFill>
            </p:grpSpPr>
            <p:sp>
              <p:nvSpPr>
                <p:cNvPr id="276" name="Rectangle 275">
                  <a:extLst>
                    <a:ext uri="{FF2B5EF4-FFF2-40B4-BE49-F238E27FC236}">
                      <a16:creationId xmlns:a16="http://schemas.microsoft.com/office/drawing/2014/main" id="{9756B39C-7187-4149-B35C-BB1BAF25AD0A}"/>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77" name="Freeform 108">
                  <a:extLst>
                    <a:ext uri="{FF2B5EF4-FFF2-40B4-BE49-F238E27FC236}">
                      <a16:creationId xmlns:a16="http://schemas.microsoft.com/office/drawing/2014/main" id="{03B6C5FA-1F3B-487B-AD7C-8F8EF727948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78" name="Freeform 109">
                  <a:extLst>
                    <a:ext uri="{FF2B5EF4-FFF2-40B4-BE49-F238E27FC236}">
                      <a16:creationId xmlns:a16="http://schemas.microsoft.com/office/drawing/2014/main" id="{2B328898-BCFB-402C-A4F7-AB60FFE038C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75" name="Hexagon 274">
                <a:extLst>
                  <a:ext uri="{FF2B5EF4-FFF2-40B4-BE49-F238E27FC236}">
                    <a16:creationId xmlns:a16="http://schemas.microsoft.com/office/drawing/2014/main" id="{E24907A6-F715-41FD-9BAA-9A7764EE65C3}"/>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2" name="Group 231">
              <a:extLst>
                <a:ext uri="{FF2B5EF4-FFF2-40B4-BE49-F238E27FC236}">
                  <a16:creationId xmlns:a16="http://schemas.microsoft.com/office/drawing/2014/main" id="{B7C150F2-C560-44BD-8DB4-59C1C8FF217D}"/>
                </a:ext>
              </a:extLst>
            </p:cNvPr>
            <p:cNvGrpSpPr/>
            <p:nvPr/>
          </p:nvGrpSpPr>
          <p:grpSpPr>
            <a:xfrm>
              <a:off x="13033841" y="8322587"/>
              <a:ext cx="589345" cy="330376"/>
              <a:chOff x="2886562" y="2288295"/>
              <a:chExt cx="601248" cy="337049"/>
            </a:xfrm>
            <a:solidFill>
              <a:srgbClr val="505050"/>
            </a:solidFill>
          </p:grpSpPr>
          <p:grpSp>
            <p:nvGrpSpPr>
              <p:cNvPr id="269" name="Group 268">
                <a:extLst>
                  <a:ext uri="{FF2B5EF4-FFF2-40B4-BE49-F238E27FC236}">
                    <a16:creationId xmlns:a16="http://schemas.microsoft.com/office/drawing/2014/main" id="{007F8989-592B-470D-9A9F-4C618C20FA35}"/>
                  </a:ext>
                </a:extLst>
              </p:cNvPr>
              <p:cNvGrpSpPr/>
              <p:nvPr/>
            </p:nvGrpSpPr>
            <p:grpSpPr>
              <a:xfrm>
                <a:off x="2886562" y="2288295"/>
                <a:ext cx="601248" cy="337049"/>
                <a:chOff x="3523102" y="1791568"/>
                <a:chExt cx="6746733" cy="3782104"/>
              </a:xfrm>
              <a:grpFill/>
            </p:grpSpPr>
            <p:sp>
              <p:nvSpPr>
                <p:cNvPr id="271" name="Rectangle 270">
                  <a:extLst>
                    <a:ext uri="{FF2B5EF4-FFF2-40B4-BE49-F238E27FC236}">
                      <a16:creationId xmlns:a16="http://schemas.microsoft.com/office/drawing/2014/main" id="{77C73035-5305-4ED8-97B0-6E239F08960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72" name="Freeform 108">
                  <a:extLst>
                    <a:ext uri="{FF2B5EF4-FFF2-40B4-BE49-F238E27FC236}">
                      <a16:creationId xmlns:a16="http://schemas.microsoft.com/office/drawing/2014/main" id="{F6DC6EF9-7202-4964-93C1-85FB92404E8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73" name="Freeform 109">
                  <a:extLst>
                    <a:ext uri="{FF2B5EF4-FFF2-40B4-BE49-F238E27FC236}">
                      <a16:creationId xmlns:a16="http://schemas.microsoft.com/office/drawing/2014/main" id="{C6097074-9DB2-4C9F-8938-A4BA3226CB8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70" name="Hexagon 269">
                <a:extLst>
                  <a:ext uri="{FF2B5EF4-FFF2-40B4-BE49-F238E27FC236}">
                    <a16:creationId xmlns:a16="http://schemas.microsoft.com/office/drawing/2014/main" id="{006F7EB8-A688-495C-92B8-5DBE4901D3D6}"/>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3" name="Group 232">
              <a:extLst>
                <a:ext uri="{FF2B5EF4-FFF2-40B4-BE49-F238E27FC236}">
                  <a16:creationId xmlns:a16="http://schemas.microsoft.com/office/drawing/2014/main" id="{81CC2AB1-D866-4C6D-ADFF-6C6ABB3BD4BF}"/>
                </a:ext>
              </a:extLst>
            </p:cNvPr>
            <p:cNvGrpSpPr/>
            <p:nvPr/>
          </p:nvGrpSpPr>
          <p:grpSpPr>
            <a:xfrm>
              <a:off x="13181689" y="7434388"/>
              <a:ext cx="589345" cy="330376"/>
              <a:chOff x="2886562" y="2288295"/>
              <a:chExt cx="601248" cy="337049"/>
            </a:xfrm>
          </p:grpSpPr>
          <p:grpSp>
            <p:nvGrpSpPr>
              <p:cNvPr id="264" name="Group 263">
                <a:extLst>
                  <a:ext uri="{FF2B5EF4-FFF2-40B4-BE49-F238E27FC236}">
                    <a16:creationId xmlns:a16="http://schemas.microsoft.com/office/drawing/2014/main" id="{0195B156-E267-4AA2-91DD-DD512D2AD894}"/>
                  </a:ext>
                </a:extLst>
              </p:cNvPr>
              <p:cNvGrpSpPr/>
              <p:nvPr/>
            </p:nvGrpSpPr>
            <p:grpSpPr>
              <a:xfrm>
                <a:off x="2886562" y="2288295"/>
                <a:ext cx="601248" cy="337049"/>
                <a:chOff x="3523102" y="1791568"/>
                <a:chExt cx="6746733" cy="3782104"/>
              </a:xfrm>
              <a:solidFill>
                <a:srgbClr val="7030A0"/>
              </a:solidFill>
            </p:grpSpPr>
            <p:sp>
              <p:nvSpPr>
                <p:cNvPr id="266" name="Rectangle 265">
                  <a:extLst>
                    <a:ext uri="{FF2B5EF4-FFF2-40B4-BE49-F238E27FC236}">
                      <a16:creationId xmlns:a16="http://schemas.microsoft.com/office/drawing/2014/main" id="{AA8246F1-02D1-4D72-99A7-32F41095C231}"/>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67" name="Freeform 108">
                  <a:extLst>
                    <a:ext uri="{FF2B5EF4-FFF2-40B4-BE49-F238E27FC236}">
                      <a16:creationId xmlns:a16="http://schemas.microsoft.com/office/drawing/2014/main" id="{EBF1C9FE-4A45-4AEE-83D3-050EFD5CCD2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68" name="Freeform 109">
                  <a:extLst>
                    <a:ext uri="{FF2B5EF4-FFF2-40B4-BE49-F238E27FC236}">
                      <a16:creationId xmlns:a16="http://schemas.microsoft.com/office/drawing/2014/main" id="{94D79055-7D72-4548-AB21-EB83B70D262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65" name="Hexagon 264">
                <a:extLst>
                  <a:ext uri="{FF2B5EF4-FFF2-40B4-BE49-F238E27FC236}">
                    <a16:creationId xmlns:a16="http://schemas.microsoft.com/office/drawing/2014/main" id="{52561560-E18F-40DA-8855-808218FE9420}"/>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4" name="Group 233">
              <a:extLst>
                <a:ext uri="{FF2B5EF4-FFF2-40B4-BE49-F238E27FC236}">
                  <a16:creationId xmlns:a16="http://schemas.microsoft.com/office/drawing/2014/main" id="{CB127087-05B5-4403-8B38-0B089BFCE630}"/>
                </a:ext>
              </a:extLst>
            </p:cNvPr>
            <p:cNvGrpSpPr/>
            <p:nvPr/>
          </p:nvGrpSpPr>
          <p:grpSpPr>
            <a:xfrm>
              <a:off x="13186241" y="8474987"/>
              <a:ext cx="589345" cy="330376"/>
              <a:chOff x="2886562" y="2288295"/>
              <a:chExt cx="601248" cy="337049"/>
            </a:xfrm>
            <a:solidFill>
              <a:srgbClr val="505050"/>
            </a:solidFill>
          </p:grpSpPr>
          <p:grpSp>
            <p:nvGrpSpPr>
              <p:cNvPr id="259" name="Group 258">
                <a:extLst>
                  <a:ext uri="{FF2B5EF4-FFF2-40B4-BE49-F238E27FC236}">
                    <a16:creationId xmlns:a16="http://schemas.microsoft.com/office/drawing/2014/main" id="{7A74EE4F-6E87-4F2A-B8C9-EFB90F5458DF}"/>
                  </a:ext>
                </a:extLst>
              </p:cNvPr>
              <p:cNvGrpSpPr/>
              <p:nvPr/>
            </p:nvGrpSpPr>
            <p:grpSpPr>
              <a:xfrm>
                <a:off x="2886562" y="2288295"/>
                <a:ext cx="601248" cy="337049"/>
                <a:chOff x="3523102" y="1791568"/>
                <a:chExt cx="6746733" cy="3782104"/>
              </a:xfrm>
              <a:grpFill/>
            </p:grpSpPr>
            <p:sp>
              <p:nvSpPr>
                <p:cNvPr id="261" name="Rectangle 260">
                  <a:extLst>
                    <a:ext uri="{FF2B5EF4-FFF2-40B4-BE49-F238E27FC236}">
                      <a16:creationId xmlns:a16="http://schemas.microsoft.com/office/drawing/2014/main" id="{B4FCB8CE-215E-4D09-B3CC-4552D363AB6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62" name="Freeform 108">
                  <a:extLst>
                    <a:ext uri="{FF2B5EF4-FFF2-40B4-BE49-F238E27FC236}">
                      <a16:creationId xmlns:a16="http://schemas.microsoft.com/office/drawing/2014/main" id="{E84E9339-C140-4B62-8F5C-16095DD243E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63" name="Freeform 109">
                  <a:extLst>
                    <a:ext uri="{FF2B5EF4-FFF2-40B4-BE49-F238E27FC236}">
                      <a16:creationId xmlns:a16="http://schemas.microsoft.com/office/drawing/2014/main" id="{633BA794-E6B1-4397-826B-2F151CD0760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60" name="Hexagon 259">
                <a:extLst>
                  <a:ext uri="{FF2B5EF4-FFF2-40B4-BE49-F238E27FC236}">
                    <a16:creationId xmlns:a16="http://schemas.microsoft.com/office/drawing/2014/main" id="{C8D78F36-7604-48CB-9D8D-7846B927296A}"/>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5" name="Group 234">
              <a:extLst>
                <a:ext uri="{FF2B5EF4-FFF2-40B4-BE49-F238E27FC236}">
                  <a16:creationId xmlns:a16="http://schemas.microsoft.com/office/drawing/2014/main" id="{40FD6141-2425-4FA9-908F-35258B71331F}"/>
                </a:ext>
              </a:extLst>
            </p:cNvPr>
            <p:cNvGrpSpPr/>
            <p:nvPr/>
          </p:nvGrpSpPr>
          <p:grpSpPr>
            <a:xfrm>
              <a:off x="13334089" y="7586788"/>
              <a:ext cx="589345" cy="330376"/>
              <a:chOff x="2886562" y="2288295"/>
              <a:chExt cx="601248" cy="337049"/>
            </a:xfrm>
          </p:grpSpPr>
          <p:grpSp>
            <p:nvGrpSpPr>
              <p:cNvPr id="254" name="Group 253">
                <a:extLst>
                  <a:ext uri="{FF2B5EF4-FFF2-40B4-BE49-F238E27FC236}">
                    <a16:creationId xmlns:a16="http://schemas.microsoft.com/office/drawing/2014/main" id="{F38D8309-EA2B-4CB0-BB28-47F12A574847}"/>
                  </a:ext>
                </a:extLst>
              </p:cNvPr>
              <p:cNvGrpSpPr/>
              <p:nvPr/>
            </p:nvGrpSpPr>
            <p:grpSpPr>
              <a:xfrm>
                <a:off x="2886562" y="2288295"/>
                <a:ext cx="601248" cy="337049"/>
                <a:chOff x="3523102" y="1791568"/>
                <a:chExt cx="6746733" cy="3782104"/>
              </a:xfrm>
              <a:solidFill>
                <a:srgbClr val="7030A0"/>
              </a:solidFill>
            </p:grpSpPr>
            <p:sp>
              <p:nvSpPr>
                <p:cNvPr id="256" name="Rectangle 255">
                  <a:extLst>
                    <a:ext uri="{FF2B5EF4-FFF2-40B4-BE49-F238E27FC236}">
                      <a16:creationId xmlns:a16="http://schemas.microsoft.com/office/drawing/2014/main" id="{893C2BE0-4D5E-48FA-8309-48969E6FFB98}"/>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57" name="Freeform 108">
                  <a:extLst>
                    <a:ext uri="{FF2B5EF4-FFF2-40B4-BE49-F238E27FC236}">
                      <a16:creationId xmlns:a16="http://schemas.microsoft.com/office/drawing/2014/main" id="{21C2522C-921C-4767-885E-4D4BAF3DB24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58" name="Freeform 109">
                  <a:extLst>
                    <a:ext uri="{FF2B5EF4-FFF2-40B4-BE49-F238E27FC236}">
                      <a16:creationId xmlns:a16="http://schemas.microsoft.com/office/drawing/2014/main" id="{BD8064F2-E409-4259-9224-3308C3CDD00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55" name="Hexagon 254">
                <a:extLst>
                  <a:ext uri="{FF2B5EF4-FFF2-40B4-BE49-F238E27FC236}">
                    <a16:creationId xmlns:a16="http://schemas.microsoft.com/office/drawing/2014/main" id="{397B11F0-C344-4CC1-BDAA-7A6D04BA528A}"/>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6" name="Group 235">
              <a:extLst>
                <a:ext uri="{FF2B5EF4-FFF2-40B4-BE49-F238E27FC236}">
                  <a16:creationId xmlns:a16="http://schemas.microsoft.com/office/drawing/2014/main" id="{8C6AB814-8FDA-4BB3-AA08-A6F23D81F5DD}"/>
                </a:ext>
              </a:extLst>
            </p:cNvPr>
            <p:cNvGrpSpPr/>
            <p:nvPr/>
          </p:nvGrpSpPr>
          <p:grpSpPr>
            <a:xfrm>
              <a:off x="13338641" y="8627387"/>
              <a:ext cx="589345" cy="330376"/>
              <a:chOff x="2886562" y="2288295"/>
              <a:chExt cx="601248" cy="337049"/>
            </a:xfrm>
            <a:solidFill>
              <a:srgbClr val="505050"/>
            </a:solidFill>
          </p:grpSpPr>
          <p:grpSp>
            <p:nvGrpSpPr>
              <p:cNvPr id="249" name="Group 248">
                <a:extLst>
                  <a:ext uri="{FF2B5EF4-FFF2-40B4-BE49-F238E27FC236}">
                    <a16:creationId xmlns:a16="http://schemas.microsoft.com/office/drawing/2014/main" id="{00D654D8-E4BE-48E0-BB18-115DCC765A02}"/>
                  </a:ext>
                </a:extLst>
              </p:cNvPr>
              <p:cNvGrpSpPr/>
              <p:nvPr/>
            </p:nvGrpSpPr>
            <p:grpSpPr>
              <a:xfrm>
                <a:off x="2886562" y="2288295"/>
                <a:ext cx="601248" cy="337049"/>
                <a:chOff x="3523102" y="1791568"/>
                <a:chExt cx="6746733" cy="3782104"/>
              </a:xfrm>
              <a:grpFill/>
            </p:grpSpPr>
            <p:sp>
              <p:nvSpPr>
                <p:cNvPr id="251" name="Rectangle 250">
                  <a:extLst>
                    <a:ext uri="{FF2B5EF4-FFF2-40B4-BE49-F238E27FC236}">
                      <a16:creationId xmlns:a16="http://schemas.microsoft.com/office/drawing/2014/main" id="{635AE7CB-6F73-40F0-8D32-584BC3AF663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52" name="Freeform 108">
                  <a:extLst>
                    <a:ext uri="{FF2B5EF4-FFF2-40B4-BE49-F238E27FC236}">
                      <a16:creationId xmlns:a16="http://schemas.microsoft.com/office/drawing/2014/main" id="{74C83011-032C-4A49-94E4-E208AE8717C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53" name="Freeform 109">
                  <a:extLst>
                    <a:ext uri="{FF2B5EF4-FFF2-40B4-BE49-F238E27FC236}">
                      <a16:creationId xmlns:a16="http://schemas.microsoft.com/office/drawing/2014/main" id="{3FBA415D-509B-4A02-996E-5BA66F969D6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50" name="Hexagon 249">
                <a:extLst>
                  <a:ext uri="{FF2B5EF4-FFF2-40B4-BE49-F238E27FC236}">
                    <a16:creationId xmlns:a16="http://schemas.microsoft.com/office/drawing/2014/main" id="{AF56137C-80DD-4D54-9BEE-57059CF28C8F}"/>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7" name="Group 236">
              <a:extLst>
                <a:ext uri="{FF2B5EF4-FFF2-40B4-BE49-F238E27FC236}">
                  <a16:creationId xmlns:a16="http://schemas.microsoft.com/office/drawing/2014/main" id="{5DB4144E-E4BA-401B-8BBB-45669ADBBD8F}"/>
                </a:ext>
              </a:extLst>
            </p:cNvPr>
            <p:cNvGrpSpPr/>
            <p:nvPr/>
          </p:nvGrpSpPr>
          <p:grpSpPr>
            <a:xfrm>
              <a:off x="12924193" y="9229318"/>
              <a:ext cx="589345" cy="330376"/>
              <a:chOff x="2886562" y="2288295"/>
              <a:chExt cx="601248" cy="337049"/>
            </a:xfrm>
            <a:solidFill>
              <a:srgbClr val="00BCF2"/>
            </a:solidFill>
          </p:grpSpPr>
          <p:grpSp>
            <p:nvGrpSpPr>
              <p:cNvPr id="244" name="Group 243">
                <a:extLst>
                  <a:ext uri="{FF2B5EF4-FFF2-40B4-BE49-F238E27FC236}">
                    <a16:creationId xmlns:a16="http://schemas.microsoft.com/office/drawing/2014/main" id="{D33536F2-2520-4904-BAAE-A944DA59BA8C}"/>
                  </a:ext>
                </a:extLst>
              </p:cNvPr>
              <p:cNvGrpSpPr/>
              <p:nvPr/>
            </p:nvGrpSpPr>
            <p:grpSpPr>
              <a:xfrm>
                <a:off x="2886562" y="2288295"/>
                <a:ext cx="601248" cy="337049"/>
                <a:chOff x="3523102" y="1791568"/>
                <a:chExt cx="6746733" cy="3782104"/>
              </a:xfrm>
              <a:grpFill/>
            </p:grpSpPr>
            <p:sp>
              <p:nvSpPr>
                <p:cNvPr id="246" name="Rectangle 245">
                  <a:extLst>
                    <a:ext uri="{FF2B5EF4-FFF2-40B4-BE49-F238E27FC236}">
                      <a16:creationId xmlns:a16="http://schemas.microsoft.com/office/drawing/2014/main" id="{9681E32E-2861-4115-ADE7-9443697FEE0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7" name="Freeform 108">
                  <a:extLst>
                    <a:ext uri="{FF2B5EF4-FFF2-40B4-BE49-F238E27FC236}">
                      <a16:creationId xmlns:a16="http://schemas.microsoft.com/office/drawing/2014/main" id="{37F2C900-83C0-4D26-8FA7-6257DABEF75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8" name="Freeform 109">
                  <a:extLst>
                    <a:ext uri="{FF2B5EF4-FFF2-40B4-BE49-F238E27FC236}">
                      <a16:creationId xmlns:a16="http://schemas.microsoft.com/office/drawing/2014/main" id="{FC914890-3E6B-43E6-880E-756046E5115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45" name="Hexagon 244">
                <a:extLst>
                  <a:ext uri="{FF2B5EF4-FFF2-40B4-BE49-F238E27FC236}">
                    <a16:creationId xmlns:a16="http://schemas.microsoft.com/office/drawing/2014/main" id="{CD1AB8CA-6629-46F5-ABE2-66C5A4E285DC}"/>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8" name="Group 237">
              <a:extLst>
                <a:ext uri="{FF2B5EF4-FFF2-40B4-BE49-F238E27FC236}">
                  <a16:creationId xmlns:a16="http://schemas.microsoft.com/office/drawing/2014/main" id="{ED8A5617-970A-4070-894D-7E7BA74BEC91}"/>
                </a:ext>
              </a:extLst>
            </p:cNvPr>
            <p:cNvGrpSpPr/>
            <p:nvPr/>
          </p:nvGrpSpPr>
          <p:grpSpPr>
            <a:xfrm>
              <a:off x="13076593" y="9381718"/>
              <a:ext cx="589345" cy="330376"/>
              <a:chOff x="2886562" y="2288295"/>
              <a:chExt cx="601248" cy="337049"/>
            </a:xfrm>
            <a:solidFill>
              <a:srgbClr val="00BCF2"/>
            </a:solidFill>
          </p:grpSpPr>
          <p:grpSp>
            <p:nvGrpSpPr>
              <p:cNvPr id="239" name="Group 238">
                <a:extLst>
                  <a:ext uri="{FF2B5EF4-FFF2-40B4-BE49-F238E27FC236}">
                    <a16:creationId xmlns:a16="http://schemas.microsoft.com/office/drawing/2014/main" id="{FED4AFD9-332F-465C-B6F8-1D974F10F9DF}"/>
                  </a:ext>
                </a:extLst>
              </p:cNvPr>
              <p:cNvGrpSpPr/>
              <p:nvPr/>
            </p:nvGrpSpPr>
            <p:grpSpPr>
              <a:xfrm>
                <a:off x="2886562" y="2288295"/>
                <a:ext cx="601248" cy="337049"/>
                <a:chOff x="3523102" y="1791568"/>
                <a:chExt cx="6746733" cy="3782104"/>
              </a:xfrm>
              <a:grpFill/>
            </p:grpSpPr>
            <p:sp>
              <p:nvSpPr>
                <p:cNvPr id="241" name="Rectangle 240">
                  <a:extLst>
                    <a:ext uri="{FF2B5EF4-FFF2-40B4-BE49-F238E27FC236}">
                      <a16:creationId xmlns:a16="http://schemas.microsoft.com/office/drawing/2014/main" id="{6FED9133-2729-4347-8EA5-AE71CDE2E1E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2" name="Freeform 108">
                  <a:extLst>
                    <a:ext uri="{FF2B5EF4-FFF2-40B4-BE49-F238E27FC236}">
                      <a16:creationId xmlns:a16="http://schemas.microsoft.com/office/drawing/2014/main" id="{7B674032-D610-4F30-B274-502B604037E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3" name="Freeform 109">
                  <a:extLst>
                    <a:ext uri="{FF2B5EF4-FFF2-40B4-BE49-F238E27FC236}">
                      <a16:creationId xmlns:a16="http://schemas.microsoft.com/office/drawing/2014/main" id="{B46041D0-FAD8-40E7-848C-F279E6AA7BE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40" name="Hexagon 239">
                <a:extLst>
                  <a:ext uri="{FF2B5EF4-FFF2-40B4-BE49-F238E27FC236}">
                    <a16:creationId xmlns:a16="http://schemas.microsoft.com/office/drawing/2014/main" id="{51767061-7F8C-400D-8DCA-4381998E8E11}"/>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493883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 calcmode="lin" valueType="num">
                                      <p:cBhvr>
                                        <p:cTn id="12" dur="1000" fill="hold"/>
                                        <p:tgtEl>
                                          <p:spTgt spid="177"/>
                                        </p:tgtEl>
                                        <p:attrNameLst>
                                          <p:attrName>ppt_w</p:attrName>
                                        </p:attrNameLst>
                                      </p:cBhvr>
                                      <p:tavLst>
                                        <p:tav tm="0">
                                          <p:val>
                                            <p:fltVal val="0"/>
                                          </p:val>
                                        </p:tav>
                                        <p:tav tm="100000">
                                          <p:val>
                                            <p:strVal val="#ppt_w"/>
                                          </p:val>
                                        </p:tav>
                                      </p:tavLst>
                                    </p:anim>
                                    <p:anim calcmode="lin" valueType="num">
                                      <p:cBhvr>
                                        <p:cTn id="13" dur="1000" fill="hold"/>
                                        <p:tgtEl>
                                          <p:spTgt spid="177"/>
                                        </p:tgtEl>
                                        <p:attrNameLst>
                                          <p:attrName>ppt_h</p:attrName>
                                        </p:attrNameLst>
                                      </p:cBhvr>
                                      <p:tavLst>
                                        <p:tav tm="0">
                                          <p:val>
                                            <p:fltVal val="0"/>
                                          </p:val>
                                        </p:tav>
                                        <p:tav tm="100000">
                                          <p:val>
                                            <p:strVal val="#ppt_h"/>
                                          </p:val>
                                        </p:tav>
                                      </p:tavLst>
                                    </p:anim>
                                    <p:anim calcmode="lin" valueType="num">
                                      <p:cBhvr>
                                        <p:cTn id="14" dur="1000" fill="hold"/>
                                        <p:tgtEl>
                                          <p:spTgt spid="177"/>
                                        </p:tgtEl>
                                        <p:attrNameLst>
                                          <p:attrName>style.rotation</p:attrName>
                                        </p:attrNameLst>
                                      </p:cBhvr>
                                      <p:tavLst>
                                        <p:tav tm="0">
                                          <p:val>
                                            <p:fltVal val="90"/>
                                          </p:val>
                                        </p:tav>
                                        <p:tav tm="100000">
                                          <p:val>
                                            <p:fltVal val="0"/>
                                          </p:val>
                                        </p:tav>
                                      </p:tavLst>
                                    </p:anim>
                                    <p:animEffect transition="in" filter="fade">
                                      <p:cBhvr>
                                        <p:cTn id="15" dur="1000"/>
                                        <p:tgtEl>
                                          <p:spTgt spid="177"/>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83"/>
                                        </p:tgtEl>
                                        <p:attrNameLst>
                                          <p:attrName>style.visibility</p:attrName>
                                        </p:attrNameLst>
                                      </p:cBhvr>
                                      <p:to>
                                        <p:strVal val="visible"/>
                                      </p:to>
                                    </p:set>
                                    <p:animEffect transition="in" filter="wipe(left)">
                                      <p:cBhvr>
                                        <p:cTn id="19" dur="3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308545" y="4955085"/>
            <a:ext cx="1867166" cy="1317139"/>
          </a:xfrm>
          <a:prstGeom prst="roundRect">
            <a:avLst/>
          </a:prstGeom>
          <a:solidFill>
            <a:schemeClr val="accent4">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sp>
        <p:nvSpPr>
          <p:cNvPr id="65" name="Oval 64"/>
          <p:cNvSpPr/>
          <p:nvPr/>
        </p:nvSpPr>
        <p:spPr bwMode="auto">
          <a:xfrm>
            <a:off x="3231740" y="3085563"/>
            <a:ext cx="3644397" cy="2831609"/>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6" tIns="146254" rIns="182816" bIns="146254" numCol="1" spcCol="0" rtlCol="0" fromWordArt="0" anchor="t" anchorCtr="0" forceAA="0" compatLnSpc="1">
            <a:prstTxWarp prst="textNoShape">
              <a:avLst/>
            </a:prstTxWarp>
            <a:noAutofit/>
          </a:bodyPr>
          <a:lstStyle/>
          <a:p>
            <a:pPr algn="ctr" defTabSz="932115" fontAlgn="base">
              <a:lnSpc>
                <a:spcPct val="90000"/>
              </a:lnSpc>
              <a:spcBef>
                <a:spcPct val="0"/>
              </a:spcBef>
              <a:spcAft>
                <a:spcPct val="0"/>
              </a:spcAft>
              <a:defRPr/>
            </a:pPr>
            <a:endParaRPr lang="en-US" sz="2400" kern="0" dirty="0" err="1">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59" name="Rounded Rectangle 58"/>
          <p:cNvSpPr/>
          <p:nvPr/>
        </p:nvSpPr>
        <p:spPr bwMode="auto">
          <a:xfrm>
            <a:off x="2540687" y="3565620"/>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0" name="Rounded Rectangle 59"/>
          <p:cNvSpPr/>
          <p:nvPr/>
        </p:nvSpPr>
        <p:spPr bwMode="auto">
          <a:xfrm>
            <a:off x="4115213" y="2730965"/>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1" name="Rounded Rectangle 60"/>
          <p:cNvSpPr/>
          <p:nvPr/>
        </p:nvSpPr>
        <p:spPr bwMode="auto">
          <a:xfrm>
            <a:off x="2540687" y="4614185"/>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2" name="Rounded Rectangle 61"/>
          <p:cNvSpPr/>
          <p:nvPr/>
        </p:nvSpPr>
        <p:spPr bwMode="auto">
          <a:xfrm>
            <a:off x="5697305" y="3561259"/>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3" name="Rounded Rectangle 62"/>
          <p:cNvSpPr/>
          <p:nvPr/>
        </p:nvSpPr>
        <p:spPr bwMode="auto">
          <a:xfrm>
            <a:off x="5686605" y="4579853"/>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4" name="Rounded Rectangle 63"/>
          <p:cNvSpPr/>
          <p:nvPr/>
        </p:nvSpPr>
        <p:spPr bwMode="auto">
          <a:xfrm>
            <a:off x="4115213" y="5433097"/>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0" name="Rectangle 9"/>
          <p:cNvSpPr/>
          <p:nvPr/>
        </p:nvSpPr>
        <p:spPr>
          <a:xfrm>
            <a:off x="589508" y="1186021"/>
            <a:ext cx="4722385" cy="984885"/>
          </a:xfrm>
          <a:prstGeom prst="rect">
            <a:avLst/>
          </a:prstGeom>
        </p:spPr>
        <p:txBody>
          <a:bodyPr wrap="square">
            <a:spAutoFit/>
          </a:bodyPr>
          <a:lstStyle/>
          <a:p>
            <a:pPr defTabSz="913873">
              <a:defRPr/>
            </a:pPr>
            <a:r>
              <a:rPr lang="en-US" sz="1600" i="1" kern="0" dirty="0">
                <a:gradFill>
                  <a:gsLst>
                    <a:gs pos="0">
                      <a:schemeClr val="tx1"/>
                    </a:gs>
                    <a:gs pos="100000">
                      <a:schemeClr val="tx1"/>
                    </a:gs>
                  </a:gsLst>
                  <a:lin ang="5400000" scaled="0"/>
                </a:gradFill>
                <a:latin typeface="Segoe UI"/>
              </a:rPr>
              <a:t>Clusters provide:</a:t>
            </a:r>
          </a:p>
          <a:p>
            <a:pPr marL="228600" indent="-228600" defTabSz="913873">
              <a:buFont typeface="Arial" panose="020B0604020202020204" pitchFamily="34" charset="0"/>
              <a:buChar char="•"/>
              <a:defRPr/>
            </a:pPr>
            <a:r>
              <a:rPr lang="en-US" sz="1400" i="1" kern="0" dirty="0">
                <a:gradFill>
                  <a:gsLst>
                    <a:gs pos="0">
                      <a:schemeClr val="tx1"/>
                    </a:gs>
                    <a:gs pos="100000">
                      <a:schemeClr val="tx1"/>
                    </a:gs>
                  </a:gsLst>
                  <a:lin ang="5400000" scaled="0"/>
                </a:gradFill>
                <a:latin typeface="Segoe UI"/>
              </a:rPr>
              <a:t>High scalability</a:t>
            </a:r>
          </a:p>
          <a:p>
            <a:pPr marL="228600" indent="-228600" defTabSz="913873">
              <a:buFont typeface="Arial" panose="020B0604020202020204" pitchFamily="34" charset="0"/>
              <a:buChar char="•"/>
              <a:defRPr/>
            </a:pPr>
            <a:r>
              <a:rPr lang="en-US" sz="1400" i="1" kern="0" dirty="0">
                <a:gradFill>
                  <a:gsLst>
                    <a:gs pos="0">
                      <a:schemeClr val="tx1"/>
                    </a:gs>
                    <a:gs pos="100000">
                      <a:schemeClr val="tx1"/>
                    </a:gs>
                  </a:gsLst>
                  <a:lin ang="5400000" scaled="0"/>
                </a:gradFill>
                <a:latin typeface="Segoe UI"/>
              </a:rPr>
              <a:t>Automatic High Availability and resiliency</a:t>
            </a:r>
          </a:p>
          <a:p>
            <a:pPr marL="228600" indent="-228600" defTabSz="913873">
              <a:buFont typeface="Arial" panose="020B0604020202020204" pitchFamily="34" charset="0"/>
              <a:buChar char="•"/>
              <a:defRPr/>
            </a:pPr>
            <a:r>
              <a:rPr lang="en-US" sz="1400" i="1" kern="0" dirty="0">
                <a:gradFill>
                  <a:gsLst>
                    <a:gs pos="0">
                      <a:schemeClr val="tx1"/>
                    </a:gs>
                    <a:gs pos="100000">
                      <a:schemeClr val="tx1"/>
                    </a:gs>
                  </a:gsLst>
                  <a:lin ang="5400000" scaled="0"/>
                </a:gradFill>
                <a:latin typeface="Segoe UI"/>
              </a:rPr>
              <a:t>High services density per host</a:t>
            </a:r>
          </a:p>
        </p:txBody>
      </p:sp>
      <p:pic>
        <p:nvPicPr>
          <p:cNvPr id="143"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0379" y="4178676"/>
            <a:ext cx="963426" cy="96342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0" descr="Image result for Node.j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7498" y="5911801"/>
            <a:ext cx="593012" cy="363683"/>
          </a:xfrm>
          <a:prstGeom prst="rect">
            <a:avLst/>
          </a:prstGeom>
          <a:extLst>
            <a:ext uri="{909E8E84-426E-40DD-AFC4-6F175D3DCCD1}">
              <a14:hiddenFill xmlns:a14="http://schemas.microsoft.com/office/drawing/2010/main">
                <a:solidFill>
                  <a:srgbClr val="FFFFFF"/>
                </a:solidFill>
              </a14:hiddenFill>
            </a:ext>
          </a:extLst>
        </p:spPr>
      </p:pic>
      <p:pic>
        <p:nvPicPr>
          <p:cNvPr id="8" name="Picture 2" descr="Image result for Java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7002" y="5805499"/>
            <a:ext cx="302526" cy="5551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a:stretch>
            <a:fillRect/>
          </a:stretch>
        </p:blipFill>
        <p:spPr>
          <a:xfrm>
            <a:off x="9404546" y="5857206"/>
            <a:ext cx="714662" cy="500264"/>
          </a:xfrm>
          <a:prstGeom prst="rect">
            <a:avLst/>
          </a:prstGeom>
        </p:spPr>
      </p:pic>
      <p:pic>
        <p:nvPicPr>
          <p:cNvPr id="122"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9858" y="5130400"/>
            <a:ext cx="524988" cy="524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33804" y="5169167"/>
            <a:ext cx="381082" cy="447455"/>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4232106" y="2750705"/>
            <a:ext cx="1229849" cy="672161"/>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29" name="Group 128"/>
              <p:cNvGrpSpPr/>
              <p:nvPr/>
            </p:nvGrpSpPr>
            <p:grpSpPr>
              <a:xfrm>
                <a:off x="1601399" y="2288295"/>
                <a:ext cx="601248" cy="337049"/>
                <a:chOff x="3523102" y="1791568"/>
                <a:chExt cx="6746733" cy="3782104"/>
              </a:xfrm>
              <a:solidFill>
                <a:srgbClr val="002060"/>
              </a:solidFill>
            </p:grpSpPr>
            <p:sp>
              <p:nvSpPr>
                <p:cNvPr id="131" name="Rectangle 1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32"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46"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30" name="Hexagon 12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50" name="Group 149"/>
            <p:cNvGrpSpPr/>
            <p:nvPr/>
          </p:nvGrpSpPr>
          <p:grpSpPr>
            <a:xfrm>
              <a:off x="4966685" y="2805221"/>
              <a:ext cx="601248" cy="337049"/>
              <a:chOff x="2886562" y="2288295"/>
              <a:chExt cx="601248" cy="337049"/>
            </a:xfrm>
          </p:grpSpPr>
          <p:grpSp>
            <p:nvGrpSpPr>
              <p:cNvPr id="151" name="Group 150"/>
              <p:cNvGrpSpPr/>
              <p:nvPr/>
            </p:nvGrpSpPr>
            <p:grpSpPr>
              <a:xfrm>
                <a:off x="2886562" y="2288295"/>
                <a:ext cx="601248" cy="337049"/>
                <a:chOff x="3523102" y="1791568"/>
                <a:chExt cx="6746733" cy="3782104"/>
              </a:xfrm>
              <a:solidFill>
                <a:srgbClr val="7030A0"/>
              </a:solidFill>
            </p:grpSpPr>
            <p:sp>
              <p:nvSpPr>
                <p:cNvPr id="155" name="Rectangle 1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56"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57"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54" name="Hexagon 1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60" name="Group 159"/>
            <p:cNvGrpSpPr/>
            <p:nvPr/>
          </p:nvGrpSpPr>
          <p:grpSpPr>
            <a:xfrm>
              <a:off x="4316582" y="3153953"/>
              <a:ext cx="601248" cy="337049"/>
              <a:chOff x="2240670" y="2657736"/>
              <a:chExt cx="601248" cy="337049"/>
            </a:xfrm>
          </p:grpSpPr>
          <p:grpSp>
            <p:nvGrpSpPr>
              <p:cNvPr id="163" name="Group 162"/>
              <p:cNvGrpSpPr/>
              <p:nvPr/>
            </p:nvGrpSpPr>
            <p:grpSpPr>
              <a:xfrm>
                <a:off x="2240670" y="2657736"/>
                <a:ext cx="601248" cy="337049"/>
                <a:chOff x="3523102" y="1791568"/>
                <a:chExt cx="6746733" cy="3782104"/>
              </a:xfrm>
              <a:solidFill>
                <a:srgbClr val="FFC000"/>
              </a:solidFill>
            </p:grpSpPr>
            <p:sp>
              <p:nvSpPr>
                <p:cNvPr id="165" name="Rectangle 1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66"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67"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64" name="Hexagon 16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68" name="Group 167"/>
            <p:cNvGrpSpPr/>
            <p:nvPr/>
          </p:nvGrpSpPr>
          <p:grpSpPr>
            <a:xfrm>
              <a:off x="4970094" y="3153953"/>
              <a:ext cx="601248" cy="337049"/>
              <a:chOff x="1596268" y="2657736"/>
              <a:chExt cx="601248" cy="337049"/>
            </a:xfrm>
          </p:grpSpPr>
          <p:grpSp>
            <p:nvGrpSpPr>
              <p:cNvPr id="169" name="Group 168"/>
              <p:cNvGrpSpPr/>
              <p:nvPr/>
            </p:nvGrpSpPr>
            <p:grpSpPr>
              <a:xfrm>
                <a:off x="1596268" y="2657736"/>
                <a:ext cx="601248" cy="337049"/>
                <a:chOff x="3523102" y="1791568"/>
                <a:chExt cx="6746733" cy="3782104"/>
              </a:xfrm>
              <a:solidFill>
                <a:srgbClr val="00B050"/>
              </a:solidFill>
            </p:grpSpPr>
            <p:sp>
              <p:nvSpPr>
                <p:cNvPr id="171" name="Rectangle 17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72"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73"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70" name="Hexagon 16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71" name="Group 70"/>
          <p:cNvGrpSpPr/>
          <p:nvPr/>
        </p:nvGrpSpPr>
        <p:grpSpPr>
          <a:xfrm>
            <a:off x="5804374" y="3578468"/>
            <a:ext cx="1238018" cy="682522"/>
            <a:chOff x="5920701" y="3649757"/>
            <a:chExt cx="1263104" cy="696352"/>
          </a:xfrm>
        </p:grpSpPr>
        <p:grpSp>
          <p:nvGrpSpPr>
            <p:cNvPr id="174" name="Group 173"/>
            <p:cNvGrpSpPr/>
            <p:nvPr/>
          </p:nvGrpSpPr>
          <p:grpSpPr>
            <a:xfrm>
              <a:off x="5924671" y="3655788"/>
              <a:ext cx="601248" cy="337049"/>
              <a:chOff x="1601399" y="2288295"/>
              <a:chExt cx="601248" cy="337049"/>
            </a:xfrm>
          </p:grpSpPr>
          <p:grpSp>
            <p:nvGrpSpPr>
              <p:cNvPr id="175" name="Group 174"/>
              <p:cNvGrpSpPr/>
              <p:nvPr/>
            </p:nvGrpSpPr>
            <p:grpSpPr>
              <a:xfrm>
                <a:off x="1601399" y="2288295"/>
                <a:ext cx="601248" cy="337049"/>
                <a:chOff x="3523102" y="1791568"/>
                <a:chExt cx="6746733" cy="3782104"/>
              </a:xfrm>
              <a:solidFill>
                <a:srgbClr val="002060"/>
              </a:solidFill>
            </p:grpSpPr>
            <p:sp>
              <p:nvSpPr>
                <p:cNvPr id="177" name="Rectangle 1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78"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79"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76" name="Hexagon 17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80" name="Group 179"/>
            <p:cNvGrpSpPr/>
            <p:nvPr/>
          </p:nvGrpSpPr>
          <p:grpSpPr>
            <a:xfrm>
              <a:off x="5920701" y="4009060"/>
              <a:ext cx="601248" cy="337049"/>
              <a:chOff x="2886562" y="2288295"/>
              <a:chExt cx="601248" cy="337049"/>
            </a:xfrm>
          </p:grpSpPr>
          <p:grpSp>
            <p:nvGrpSpPr>
              <p:cNvPr id="181" name="Group 180"/>
              <p:cNvGrpSpPr/>
              <p:nvPr/>
            </p:nvGrpSpPr>
            <p:grpSpPr>
              <a:xfrm>
                <a:off x="2886562" y="2288295"/>
                <a:ext cx="601248" cy="337049"/>
                <a:chOff x="3523102" y="1791568"/>
                <a:chExt cx="6746733" cy="3782104"/>
              </a:xfrm>
              <a:solidFill>
                <a:srgbClr val="7030A0"/>
              </a:solidFill>
            </p:grpSpPr>
            <p:sp>
              <p:nvSpPr>
                <p:cNvPr id="183" name="Rectangle 18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84"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85"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82" name="Hexagon 18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86" name="Group 185"/>
            <p:cNvGrpSpPr/>
            <p:nvPr/>
          </p:nvGrpSpPr>
          <p:grpSpPr>
            <a:xfrm>
              <a:off x="6582557" y="3649757"/>
              <a:ext cx="601248" cy="337049"/>
              <a:chOff x="2240670" y="2657736"/>
              <a:chExt cx="601248" cy="337049"/>
            </a:xfrm>
          </p:grpSpPr>
          <p:grpSp>
            <p:nvGrpSpPr>
              <p:cNvPr id="187" name="Group 186"/>
              <p:cNvGrpSpPr/>
              <p:nvPr/>
            </p:nvGrpSpPr>
            <p:grpSpPr>
              <a:xfrm>
                <a:off x="2240670" y="2657736"/>
                <a:ext cx="601248" cy="337049"/>
                <a:chOff x="3523102" y="1791568"/>
                <a:chExt cx="6746733" cy="3782104"/>
              </a:xfrm>
              <a:solidFill>
                <a:srgbClr val="FFC000"/>
              </a:solidFill>
            </p:grpSpPr>
            <p:sp>
              <p:nvSpPr>
                <p:cNvPr id="189" name="Rectangle 1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9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9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88" name="Hexagon 18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92" name="Group 191"/>
            <p:cNvGrpSpPr/>
            <p:nvPr/>
          </p:nvGrpSpPr>
          <p:grpSpPr>
            <a:xfrm>
              <a:off x="6578192" y="4004520"/>
              <a:ext cx="601248" cy="337049"/>
              <a:chOff x="1596268" y="2657736"/>
              <a:chExt cx="601248" cy="337049"/>
            </a:xfrm>
          </p:grpSpPr>
          <p:grpSp>
            <p:nvGrpSpPr>
              <p:cNvPr id="193" name="Group 192"/>
              <p:cNvGrpSpPr/>
              <p:nvPr/>
            </p:nvGrpSpPr>
            <p:grpSpPr>
              <a:xfrm>
                <a:off x="1596268" y="2657736"/>
                <a:ext cx="601248" cy="337049"/>
                <a:chOff x="3523102" y="1791568"/>
                <a:chExt cx="6746733" cy="3782104"/>
              </a:xfrm>
              <a:solidFill>
                <a:srgbClr val="00B050"/>
              </a:solidFill>
            </p:grpSpPr>
            <p:sp>
              <p:nvSpPr>
                <p:cNvPr id="195" name="Rectangle 19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96"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97"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94" name="Hexagon 19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70" name="Group 69"/>
          <p:cNvGrpSpPr/>
          <p:nvPr/>
        </p:nvGrpSpPr>
        <p:grpSpPr>
          <a:xfrm>
            <a:off x="5800535" y="4596073"/>
            <a:ext cx="1229849" cy="672161"/>
            <a:chOff x="5916784" y="4687983"/>
            <a:chExt cx="1254769" cy="685781"/>
          </a:xfrm>
        </p:grpSpPr>
        <p:grpSp>
          <p:nvGrpSpPr>
            <p:cNvPr id="198" name="Group 197"/>
            <p:cNvGrpSpPr/>
            <p:nvPr/>
          </p:nvGrpSpPr>
          <p:grpSpPr>
            <a:xfrm>
              <a:off x="5916784" y="4687983"/>
              <a:ext cx="601248" cy="337049"/>
              <a:chOff x="1601399" y="2288295"/>
              <a:chExt cx="601248" cy="337049"/>
            </a:xfrm>
          </p:grpSpPr>
          <p:grpSp>
            <p:nvGrpSpPr>
              <p:cNvPr id="199" name="Group 198"/>
              <p:cNvGrpSpPr/>
              <p:nvPr/>
            </p:nvGrpSpPr>
            <p:grpSpPr>
              <a:xfrm>
                <a:off x="1601399" y="2288295"/>
                <a:ext cx="601248" cy="337049"/>
                <a:chOff x="3523102" y="1791568"/>
                <a:chExt cx="6746733" cy="3782104"/>
              </a:xfrm>
              <a:solidFill>
                <a:srgbClr val="002060"/>
              </a:solidFill>
            </p:grpSpPr>
            <p:sp>
              <p:nvSpPr>
                <p:cNvPr id="201" name="Rectangle 2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02"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03"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00" name="Hexagon 19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04" name="Group 203"/>
            <p:cNvGrpSpPr/>
            <p:nvPr/>
          </p:nvGrpSpPr>
          <p:grpSpPr>
            <a:xfrm>
              <a:off x="6566896" y="4687983"/>
              <a:ext cx="601248" cy="337049"/>
              <a:chOff x="2886562" y="2288295"/>
              <a:chExt cx="601248" cy="337049"/>
            </a:xfrm>
          </p:grpSpPr>
          <p:grpSp>
            <p:nvGrpSpPr>
              <p:cNvPr id="205" name="Group 204"/>
              <p:cNvGrpSpPr/>
              <p:nvPr/>
            </p:nvGrpSpPr>
            <p:grpSpPr>
              <a:xfrm>
                <a:off x="2886562" y="2288295"/>
                <a:ext cx="601248" cy="337049"/>
                <a:chOff x="3523102" y="1791568"/>
                <a:chExt cx="6746733" cy="3782104"/>
              </a:xfrm>
              <a:solidFill>
                <a:srgbClr val="7030A0"/>
              </a:solidFill>
            </p:grpSpPr>
            <p:sp>
              <p:nvSpPr>
                <p:cNvPr id="207" name="Rectangle 20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08"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09"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06" name="Hexagon 205"/>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10" name="Group 209"/>
            <p:cNvGrpSpPr/>
            <p:nvPr/>
          </p:nvGrpSpPr>
          <p:grpSpPr>
            <a:xfrm>
              <a:off x="5916793" y="5036715"/>
              <a:ext cx="601248" cy="337049"/>
              <a:chOff x="2240670" y="2657736"/>
              <a:chExt cx="601248" cy="337049"/>
            </a:xfrm>
          </p:grpSpPr>
          <p:grpSp>
            <p:nvGrpSpPr>
              <p:cNvPr id="211" name="Group 210"/>
              <p:cNvGrpSpPr/>
              <p:nvPr/>
            </p:nvGrpSpPr>
            <p:grpSpPr>
              <a:xfrm>
                <a:off x="2240670" y="2657736"/>
                <a:ext cx="601248" cy="337049"/>
                <a:chOff x="3523102" y="1791568"/>
                <a:chExt cx="6746733" cy="3782104"/>
              </a:xfrm>
              <a:solidFill>
                <a:srgbClr val="FFC000"/>
              </a:solidFill>
            </p:grpSpPr>
            <p:sp>
              <p:nvSpPr>
                <p:cNvPr id="213" name="Rectangle 2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14"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15"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12" name="Hexagon 21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16" name="Group 215"/>
            <p:cNvGrpSpPr/>
            <p:nvPr/>
          </p:nvGrpSpPr>
          <p:grpSpPr>
            <a:xfrm>
              <a:off x="6570305" y="5036715"/>
              <a:ext cx="601248" cy="337049"/>
              <a:chOff x="1596268" y="2657736"/>
              <a:chExt cx="601248" cy="337049"/>
            </a:xfrm>
          </p:grpSpPr>
          <p:grpSp>
            <p:nvGrpSpPr>
              <p:cNvPr id="217" name="Group 216"/>
              <p:cNvGrpSpPr/>
              <p:nvPr/>
            </p:nvGrpSpPr>
            <p:grpSpPr>
              <a:xfrm>
                <a:off x="1596268" y="2657736"/>
                <a:ext cx="601248" cy="337049"/>
                <a:chOff x="3523102" y="1791568"/>
                <a:chExt cx="6746733" cy="3782104"/>
              </a:xfrm>
              <a:solidFill>
                <a:srgbClr val="00B05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20"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21"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18" name="Hexagon 21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67" name="Group 66"/>
          <p:cNvGrpSpPr/>
          <p:nvPr/>
        </p:nvGrpSpPr>
        <p:grpSpPr>
          <a:xfrm>
            <a:off x="2652029" y="3584961"/>
            <a:ext cx="1219970" cy="678415"/>
            <a:chOff x="2704478" y="3656382"/>
            <a:chExt cx="1244691" cy="692161"/>
          </a:xfrm>
        </p:grpSpPr>
        <p:grpSp>
          <p:nvGrpSpPr>
            <p:cNvPr id="252" name="Group 251"/>
            <p:cNvGrpSpPr/>
            <p:nvPr/>
          </p:nvGrpSpPr>
          <p:grpSpPr>
            <a:xfrm>
              <a:off x="2711483" y="3656382"/>
              <a:ext cx="601248" cy="337049"/>
              <a:chOff x="2886562" y="2288295"/>
              <a:chExt cx="601248" cy="337049"/>
            </a:xfrm>
          </p:grpSpPr>
          <p:grpSp>
            <p:nvGrpSpPr>
              <p:cNvPr id="253" name="Group 252"/>
              <p:cNvGrpSpPr/>
              <p:nvPr/>
            </p:nvGrpSpPr>
            <p:grpSpPr>
              <a:xfrm>
                <a:off x="2886562" y="2288295"/>
                <a:ext cx="601248" cy="337049"/>
                <a:chOff x="3523102" y="1791568"/>
                <a:chExt cx="6746733" cy="3782104"/>
              </a:xfrm>
              <a:solidFill>
                <a:srgbClr val="7030A0"/>
              </a:solidFill>
            </p:grpSpPr>
            <p:sp>
              <p:nvSpPr>
                <p:cNvPr id="255" name="Rectangle 2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56"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57"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54" name="Hexagon 2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82" name="Group 281"/>
            <p:cNvGrpSpPr/>
            <p:nvPr/>
          </p:nvGrpSpPr>
          <p:grpSpPr>
            <a:xfrm>
              <a:off x="2704478" y="4008867"/>
              <a:ext cx="601248" cy="337049"/>
              <a:chOff x="2240670" y="2657736"/>
              <a:chExt cx="601248" cy="337049"/>
            </a:xfrm>
          </p:grpSpPr>
          <p:grpSp>
            <p:nvGrpSpPr>
              <p:cNvPr id="283" name="Group 282"/>
              <p:cNvGrpSpPr/>
              <p:nvPr/>
            </p:nvGrpSpPr>
            <p:grpSpPr>
              <a:xfrm>
                <a:off x="2240670" y="2657736"/>
                <a:ext cx="601248" cy="337049"/>
                <a:chOff x="3523102" y="1791568"/>
                <a:chExt cx="6746733" cy="3782104"/>
              </a:xfrm>
              <a:solidFill>
                <a:srgbClr val="FFC000"/>
              </a:solidFill>
            </p:grpSpPr>
            <p:sp>
              <p:nvSpPr>
                <p:cNvPr id="285" name="Rectangle 2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86"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87"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84" name="Hexagon 28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88" name="Group 287"/>
            <p:cNvGrpSpPr/>
            <p:nvPr/>
          </p:nvGrpSpPr>
          <p:grpSpPr>
            <a:xfrm>
              <a:off x="3347921" y="3660280"/>
              <a:ext cx="601248" cy="337049"/>
              <a:chOff x="1596268" y="2657736"/>
              <a:chExt cx="601248" cy="337049"/>
            </a:xfrm>
          </p:grpSpPr>
          <p:grpSp>
            <p:nvGrpSpPr>
              <p:cNvPr id="289" name="Group 288"/>
              <p:cNvGrpSpPr/>
              <p:nvPr/>
            </p:nvGrpSpPr>
            <p:grpSpPr>
              <a:xfrm>
                <a:off x="1596268" y="2657736"/>
                <a:ext cx="601248" cy="337049"/>
                <a:chOff x="3523102" y="1791568"/>
                <a:chExt cx="6746733" cy="3782104"/>
              </a:xfrm>
              <a:solidFill>
                <a:srgbClr val="00B050"/>
              </a:solidFill>
            </p:grpSpPr>
            <p:sp>
              <p:nvSpPr>
                <p:cNvPr id="291" name="Rectangle 2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92"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93"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90" name="Hexagon 28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94" name="Group 293"/>
            <p:cNvGrpSpPr/>
            <p:nvPr/>
          </p:nvGrpSpPr>
          <p:grpSpPr>
            <a:xfrm>
              <a:off x="3344923" y="4011494"/>
              <a:ext cx="601248" cy="337049"/>
              <a:chOff x="1601399" y="2288295"/>
              <a:chExt cx="601248" cy="337049"/>
            </a:xfrm>
          </p:grpSpPr>
          <p:grpSp>
            <p:nvGrpSpPr>
              <p:cNvPr id="295" name="Group 294"/>
              <p:cNvGrpSpPr/>
              <p:nvPr/>
            </p:nvGrpSpPr>
            <p:grpSpPr>
              <a:xfrm>
                <a:off x="1601399" y="2288295"/>
                <a:ext cx="601248" cy="337049"/>
                <a:chOff x="3523102" y="1791568"/>
                <a:chExt cx="6746733" cy="3782104"/>
              </a:xfrm>
              <a:solidFill>
                <a:srgbClr val="002060"/>
              </a:solidFill>
            </p:grpSpPr>
            <p:sp>
              <p:nvSpPr>
                <p:cNvPr id="297" name="Rectangle 2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98"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99"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96" name="Hexagon 29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69" name="Group 68"/>
          <p:cNvGrpSpPr/>
          <p:nvPr/>
        </p:nvGrpSpPr>
        <p:grpSpPr>
          <a:xfrm>
            <a:off x="4206351" y="5444766"/>
            <a:ext cx="1235162" cy="680836"/>
            <a:chOff x="4290296" y="5553872"/>
            <a:chExt cx="1260190" cy="694632"/>
          </a:xfrm>
        </p:grpSpPr>
        <p:grpSp>
          <p:nvGrpSpPr>
            <p:cNvPr id="228" name="Group 227"/>
            <p:cNvGrpSpPr/>
            <p:nvPr/>
          </p:nvGrpSpPr>
          <p:grpSpPr>
            <a:xfrm>
              <a:off x="4290296" y="5554695"/>
              <a:ext cx="601248" cy="337049"/>
              <a:chOff x="2886562" y="2288295"/>
              <a:chExt cx="601248" cy="337049"/>
            </a:xfrm>
          </p:grpSpPr>
          <p:grpSp>
            <p:nvGrpSpPr>
              <p:cNvPr id="229" name="Group 228"/>
              <p:cNvGrpSpPr/>
              <p:nvPr/>
            </p:nvGrpSpPr>
            <p:grpSpPr>
              <a:xfrm>
                <a:off x="2886562" y="2288295"/>
                <a:ext cx="601248" cy="337049"/>
                <a:chOff x="3523102" y="1791568"/>
                <a:chExt cx="6746733" cy="3782104"/>
              </a:xfrm>
              <a:solidFill>
                <a:srgbClr val="7030A0"/>
              </a:solidFill>
            </p:grpSpPr>
            <p:sp>
              <p:nvSpPr>
                <p:cNvPr id="231" name="Rectangle 2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32"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33"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30" name="Hexagon 229"/>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34" name="Group 233"/>
            <p:cNvGrpSpPr/>
            <p:nvPr/>
          </p:nvGrpSpPr>
          <p:grpSpPr>
            <a:xfrm>
              <a:off x="4295726" y="5911455"/>
              <a:ext cx="601248" cy="337049"/>
              <a:chOff x="2240670" y="2657736"/>
              <a:chExt cx="601248" cy="337049"/>
            </a:xfrm>
          </p:grpSpPr>
          <p:grpSp>
            <p:nvGrpSpPr>
              <p:cNvPr id="235" name="Group 234"/>
              <p:cNvGrpSpPr/>
              <p:nvPr/>
            </p:nvGrpSpPr>
            <p:grpSpPr>
              <a:xfrm>
                <a:off x="2240670" y="2657736"/>
                <a:ext cx="601248" cy="337049"/>
                <a:chOff x="3523102" y="1791568"/>
                <a:chExt cx="6746733" cy="3782104"/>
              </a:xfrm>
              <a:solidFill>
                <a:srgbClr val="FFC000"/>
              </a:solidFill>
            </p:grpSpPr>
            <p:sp>
              <p:nvSpPr>
                <p:cNvPr id="237" name="Rectangle 2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38"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39"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36" name="Hexagon 23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1" name="Group 240"/>
              <p:cNvGrpSpPr/>
              <p:nvPr/>
            </p:nvGrpSpPr>
            <p:grpSpPr>
              <a:xfrm>
                <a:off x="1596268" y="2657736"/>
                <a:ext cx="601248" cy="337049"/>
                <a:chOff x="3523102" y="1791568"/>
                <a:chExt cx="6746733" cy="3782104"/>
              </a:xfrm>
              <a:solidFill>
                <a:srgbClr val="00B050"/>
              </a:solidFill>
            </p:grpSpPr>
            <p:sp>
              <p:nvSpPr>
                <p:cNvPr id="243" name="Rectangle 2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44"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45"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42" name="Hexagon 241"/>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00" name="Group 299"/>
            <p:cNvGrpSpPr/>
            <p:nvPr/>
          </p:nvGrpSpPr>
          <p:grpSpPr>
            <a:xfrm>
              <a:off x="4946351" y="5553872"/>
              <a:ext cx="601248" cy="337049"/>
              <a:chOff x="1601399" y="2288295"/>
              <a:chExt cx="601248" cy="337049"/>
            </a:xfrm>
          </p:grpSpPr>
          <p:grpSp>
            <p:nvGrpSpPr>
              <p:cNvPr id="301" name="Group 300"/>
              <p:cNvGrpSpPr/>
              <p:nvPr/>
            </p:nvGrpSpPr>
            <p:grpSpPr>
              <a:xfrm>
                <a:off x="1601399" y="2288295"/>
                <a:ext cx="601248" cy="337049"/>
                <a:chOff x="3523102" y="1791568"/>
                <a:chExt cx="6746733" cy="3782104"/>
              </a:xfrm>
              <a:solidFill>
                <a:srgbClr val="002060"/>
              </a:solidFill>
            </p:grpSpPr>
            <p:sp>
              <p:nvSpPr>
                <p:cNvPr id="303" name="Rectangle 30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04"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05"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02" name="Hexagon 301"/>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68" name="Group 67"/>
          <p:cNvGrpSpPr/>
          <p:nvPr/>
        </p:nvGrpSpPr>
        <p:grpSpPr>
          <a:xfrm>
            <a:off x="2643090" y="4628908"/>
            <a:ext cx="1228941" cy="678548"/>
            <a:chOff x="2695358" y="4721483"/>
            <a:chExt cx="1253843" cy="692297"/>
          </a:xfrm>
        </p:grpSpPr>
        <p:grpSp>
          <p:nvGrpSpPr>
            <p:cNvPr id="258" name="Group 257"/>
            <p:cNvGrpSpPr/>
            <p:nvPr/>
          </p:nvGrpSpPr>
          <p:grpSpPr>
            <a:xfrm>
              <a:off x="2701658" y="4721483"/>
              <a:ext cx="601248" cy="337049"/>
              <a:chOff x="2240670" y="2657736"/>
              <a:chExt cx="601248" cy="337049"/>
            </a:xfrm>
          </p:grpSpPr>
          <p:grpSp>
            <p:nvGrpSpPr>
              <p:cNvPr id="259" name="Group 258"/>
              <p:cNvGrpSpPr/>
              <p:nvPr/>
            </p:nvGrpSpPr>
            <p:grpSpPr>
              <a:xfrm>
                <a:off x="2240670" y="2657736"/>
                <a:ext cx="601248" cy="337049"/>
                <a:chOff x="3523102" y="1791568"/>
                <a:chExt cx="6746733" cy="3782104"/>
              </a:xfrm>
              <a:solidFill>
                <a:srgbClr val="FFC000"/>
              </a:solidFill>
            </p:grpSpPr>
            <p:sp>
              <p:nvSpPr>
                <p:cNvPr id="261" name="Rectangle 2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62"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63"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60" name="Hexagon 25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65" name="Group 264"/>
              <p:cNvGrpSpPr/>
              <p:nvPr/>
            </p:nvGrpSpPr>
            <p:grpSpPr>
              <a:xfrm>
                <a:off x="1596268" y="2657736"/>
                <a:ext cx="601248" cy="337049"/>
                <a:chOff x="3523102" y="1791568"/>
                <a:chExt cx="6746733" cy="3782104"/>
              </a:xfrm>
              <a:solidFill>
                <a:srgbClr val="00B050"/>
              </a:solidFill>
            </p:grpSpPr>
            <p:sp>
              <p:nvSpPr>
                <p:cNvPr id="267" name="Rectangle 26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68"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69"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66" name="Hexagon 265"/>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76" name="Group 275"/>
            <p:cNvGrpSpPr/>
            <p:nvPr/>
          </p:nvGrpSpPr>
          <p:grpSpPr>
            <a:xfrm>
              <a:off x="3347953" y="4728091"/>
              <a:ext cx="601248" cy="337049"/>
              <a:chOff x="2886562" y="2288295"/>
              <a:chExt cx="601248" cy="337049"/>
            </a:xfrm>
          </p:grpSpPr>
          <p:grpSp>
            <p:nvGrpSpPr>
              <p:cNvPr id="277" name="Group 276"/>
              <p:cNvGrpSpPr/>
              <p:nvPr/>
            </p:nvGrpSpPr>
            <p:grpSpPr>
              <a:xfrm>
                <a:off x="2886562" y="2288295"/>
                <a:ext cx="601248" cy="337049"/>
                <a:chOff x="3523102" y="1791568"/>
                <a:chExt cx="6746733" cy="3782104"/>
              </a:xfrm>
              <a:solidFill>
                <a:srgbClr val="7030A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80"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81"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78" name="Hexagon 2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06" name="Group 305"/>
            <p:cNvGrpSpPr/>
            <p:nvPr/>
          </p:nvGrpSpPr>
          <p:grpSpPr>
            <a:xfrm>
              <a:off x="3344923" y="5076729"/>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1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1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51" name="Group 50"/>
          <p:cNvGrpSpPr/>
          <p:nvPr/>
        </p:nvGrpSpPr>
        <p:grpSpPr>
          <a:xfrm>
            <a:off x="4126797" y="3715256"/>
            <a:ext cx="421858" cy="421858"/>
            <a:chOff x="4209130" y="3789317"/>
            <a:chExt cx="430406" cy="430406"/>
          </a:xfrm>
        </p:grpSpPr>
        <p:sp>
          <p:nvSpPr>
            <p:cNvPr id="49" name="Rectangle 48"/>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12" name="Picture 311"/>
            <p:cNvPicPr>
              <a:picLocks noChangeAspect="1"/>
            </p:cNvPicPr>
            <p:nvPr/>
          </p:nvPicPr>
          <p:blipFill>
            <a:blip r:embed="rId9"/>
            <a:stretch>
              <a:fillRect/>
            </a:stretch>
          </p:blipFill>
          <p:spPr>
            <a:xfrm>
              <a:off x="4209130" y="3789317"/>
              <a:ext cx="430406" cy="430406"/>
            </a:xfrm>
            <a:prstGeom prst="rect">
              <a:avLst/>
            </a:prstGeom>
          </p:spPr>
        </p:pic>
      </p:grpSp>
      <p:grpSp>
        <p:nvGrpSpPr>
          <p:cNvPr id="313" name="Group 312"/>
          <p:cNvGrpSpPr/>
          <p:nvPr/>
        </p:nvGrpSpPr>
        <p:grpSpPr>
          <a:xfrm>
            <a:off x="4117496" y="4754876"/>
            <a:ext cx="421858" cy="421858"/>
            <a:chOff x="4209130" y="3789317"/>
            <a:chExt cx="430406" cy="430406"/>
          </a:xfrm>
        </p:grpSpPr>
        <p:sp>
          <p:nvSpPr>
            <p:cNvPr id="314" name="Rectangle 31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15" name="Picture 314"/>
            <p:cNvPicPr>
              <a:picLocks noChangeAspect="1"/>
            </p:cNvPicPr>
            <p:nvPr/>
          </p:nvPicPr>
          <p:blipFill>
            <a:blip r:embed="rId9"/>
            <a:stretch>
              <a:fillRect/>
            </a:stretch>
          </p:blipFill>
          <p:spPr>
            <a:xfrm>
              <a:off x="4209130" y="3789317"/>
              <a:ext cx="430406" cy="430406"/>
            </a:xfrm>
            <a:prstGeom prst="rect">
              <a:avLst/>
            </a:prstGeom>
          </p:spPr>
        </p:pic>
      </p:grpSp>
      <p:grpSp>
        <p:nvGrpSpPr>
          <p:cNvPr id="316" name="Group 315"/>
          <p:cNvGrpSpPr/>
          <p:nvPr/>
        </p:nvGrpSpPr>
        <p:grpSpPr>
          <a:xfrm>
            <a:off x="5697077" y="5583944"/>
            <a:ext cx="421858" cy="421858"/>
            <a:chOff x="4209130" y="3789317"/>
            <a:chExt cx="430406" cy="430406"/>
          </a:xfrm>
        </p:grpSpPr>
        <p:sp>
          <p:nvSpPr>
            <p:cNvPr id="317" name="Rectangle 31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18" name="Picture 317"/>
            <p:cNvPicPr>
              <a:picLocks noChangeAspect="1"/>
            </p:cNvPicPr>
            <p:nvPr/>
          </p:nvPicPr>
          <p:blipFill>
            <a:blip r:embed="rId9"/>
            <a:stretch>
              <a:fillRect/>
            </a:stretch>
          </p:blipFill>
          <p:spPr>
            <a:xfrm>
              <a:off x="4209130" y="3789317"/>
              <a:ext cx="430406" cy="430406"/>
            </a:xfrm>
            <a:prstGeom prst="rect">
              <a:avLst/>
            </a:prstGeom>
          </p:spPr>
        </p:pic>
      </p:grpSp>
      <p:grpSp>
        <p:nvGrpSpPr>
          <p:cNvPr id="319" name="Group 318"/>
          <p:cNvGrpSpPr/>
          <p:nvPr/>
        </p:nvGrpSpPr>
        <p:grpSpPr>
          <a:xfrm>
            <a:off x="7253937" y="4708542"/>
            <a:ext cx="421858" cy="421858"/>
            <a:chOff x="4209130" y="3789317"/>
            <a:chExt cx="430406" cy="430406"/>
          </a:xfrm>
        </p:grpSpPr>
        <p:sp>
          <p:nvSpPr>
            <p:cNvPr id="320" name="Rectangle 31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21" name="Picture 320"/>
            <p:cNvPicPr>
              <a:picLocks noChangeAspect="1"/>
            </p:cNvPicPr>
            <p:nvPr/>
          </p:nvPicPr>
          <p:blipFill>
            <a:blip r:embed="rId9"/>
            <a:stretch>
              <a:fillRect/>
            </a:stretch>
          </p:blipFill>
          <p:spPr>
            <a:xfrm>
              <a:off x="4209130" y="3789317"/>
              <a:ext cx="430406" cy="430406"/>
            </a:xfrm>
            <a:prstGeom prst="rect">
              <a:avLst/>
            </a:prstGeom>
          </p:spPr>
        </p:pic>
      </p:grpSp>
      <p:grpSp>
        <p:nvGrpSpPr>
          <p:cNvPr id="322" name="Group 321"/>
          <p:cNvGrpSpPr/>
          <p:nvPr/>
        </p:nvGrpSpPr>
        <p:grpSpPr>
          <a:xfrm>
            <a:off x="7277323" y="3697893"/>
            <a:ext cx="421858" cy="421858"/>
            <a:chOff x="4209130" y="3789317"/>
            <a:chExt cx="430406" cy="430406"/>
          </a:xfrm>
        </p:grpSpPr>
        <p:sp>
          <p:nvSpPr>
            <p:cNvPr id="323" name="Rectangle 32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24" name="Picture 323"/>
            <p:cNvPicPr>
              <a:picLocks noChangeAspect="1"/>
            </p:cNvPicPr>
            <p:nvPr/>
          </p:nvPicPr>
          <p:blipFill>
            <a:blip r:embed="rId9"/>
            <a:stretch>
              <a:fillRect/>
            </a:stretch>
          </p:blipFill>
          <p:spPr>
            <a:xfrm>
              <a:off x="4209130" y="3789317"/>
              <a:ext cx="430406" cy="430406"/>
            </a:xfrm>
            <a:prstGeom prst="rect">
              <a:avLst/>
            </a:prstGeom>
          </p:spPr>
        </p:pic>
      </p:grpSp>
      <p:grpSp>
        <p:nvGrpSpPr>
          <p:cNvPr id="325" name="Group 324"/>
          <p:cNvGrpSpPr/>
          <p:nvPr/>
        </p:nvGrpSpPr>
        <p:grpSpPr>
          <a:xfrm>
            <a:off x="5677170" y="2857770"/>
            <a:ext cx="421858" cy="421858"/>
            <a:chOff x="4209130" y="3789317"/>
            <a:chExt cx="430406" cy="430406"/>
          </a:xfrm>
        </p:grpSpPr>
        <p:sp>
          <p:nvSpPr>
            <p:cNvPr id="326" name="Rectangle 32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27" name="Picture 326"/>
            <p:cNvPicPr>
              <a:picLocks noChangeAspect="1"/>
            </p:cNvPicPr>
            <p:nvPr/>
          </p:nvPicPr>
          <p:blipFill>
            <a:blip r:embed="rId9"/>
            <a:stretch>
              <a:fillRect/>
            </a:stretch>
          </p:blipFill>
          <p:spPr>
            <a:xfrm>
              <a:off x="4209130" y="3789317"/>
              <a:ext cx="430406" cy="430406"/>
            </a:xfrm>
            <a:prstGeom prst="rect">
              <a:avLst/>
            </a:prstGeom>
          </p:spPr>
        </p:pic>
      </p:grpSp>
      <p:grpSp>
        <p:nvGrpSpPr>
          <p:cNvPr id="48" name="Group 47"/>
          <p:cNvGrpSpPr/>
          <p:nvPr/>
        </p:nvGrpSpPr>
        <p:grpSpPr>
          <a:xfrm>
            <a:off x="9155582" y="2759504"/>
            <a:ext cx="2428870" cy="1346343"/>
            <a:chOff x="9339373" y="2814296"/>
            <a:chExt cx="2477735" cy="1373429"/>
          </a:xfrm>
        </p:grpSpPr>
        <p:grpSp>
          <p:nvGrpSpPr>
            <p:cNvPr id="133" name="Group 132"/>
            <p:cNvGrpSpPr/>
            <p:nvPr/>
          </p:nvGrpSpPr>
          <p:grpSpPr>
            <a:xfrm>
              <a:off x="9908512" y="3441897"/>
              <a:ext cx="601163" cy="337001"/>
              <a:chOff x="10393630" y="3075193"/>
              <a:chExt cx="601248" cy="337049"/>
            </a:xfrm>
          </p:grpSpPr>
          <p:sp>
            <p:nvSpPr>
              <p:cNvPr id="119" name="Rectangle 118"/>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20"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21"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grpSp>
          <p:nvGrpSpPr>
            <p:cNvPr id="123" name="Group 122"/>
            <p:cNvGrpSpPr/>
            <p:nvPr/>
          </p:nvGrpSpPr>
          <p:grpSpPr>
            <a:xfrm>
              <a:off x="10607320" y="3442663"/>
              <a:ext cx="601163" cy="337001"/>
              <a:chOff x="3523102" y="1791568"/>
              <a:chExt cx="6746733" cy="3782104"/>
            </a:xfrm>
            <a:solidFill>
              <a:schemeClr val="tx1">
                <a:lumMod val="50000"/>
              </a:schemeClr>
            </a:solidFill>
          </p:grpSpPr>
          <p:sp>
            <p:nvSpPr>
              <p:cNvPr id="125" name="Rectangle 124"/>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26"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27"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34" name="Rectangle 133"/>
            <p:cNvSpPr/>
            <p:nvPr/>
          </p:nvSpPr>
          <p:spPr>
            <a:xfrm>
              <a:off x="9339373" y="2814296"/>
              <a:ext cx="2477735" cy="371268"/>
            </a:xfrm>
            <a:prstGeom prst="rect">
              <a:avLst/>
            </a:prstGeom>
          </p:spPr>
          <p:txBody>
            <a:bodyPr wrap="none">
              <a:spAutoFit/>
            </a:bodyPr>
            <a:lstStyle/>
            <a:p>
              <a:pPr defTabSz="896214">
                <a:defRPr/>
              </a:pPr>
              <a:r>
                <a:rPr lang="en-US" kern="0" dirty="0">
                  <a:gradFill>
                    <a:gsLst>
                      <a:gs pos="0">
                        <a:schemeClr val="tx1"/>
                      </a:gs>
                      <a:gs pos="100000">
                        <a:schemeClr val="tx1"/>
                      </a:gs>
                    </a:gsLst>
                    <a:lin ang="5400000" scaled="0"/>
                  </a:gradFill>
                  <a:latin typeface="Segoe UI"/>
                </a:rPr>
                <a:t>Official Docker Images</a:t>
              </a:r>
            </a:p>
          </p:txBody>
        </p:sp>
        <p:grpSp>
          <p:nvGrpSpPr>
            <p:cNvPr id="135" name="Group 134"/>
            <p:cNvGrpSpPr/>
            <p:nvPr/>
          </p:nvGrpSpPr>
          <p:grpSpPr>
            <a:xfrm>
              <a:off x="9908512" y="3849958"/>
              <a:ext cx="601163" cy="337001"/>
              <a:chOff x="10393630" y="3075193"/>
              <a:chExt cx="601248" cy="337049"/>
            </a:xfrm>
          </p:grpSpPr>
          <p:sp>
            <p:nvSpPr>
              <p:cNvPr id="136" name="Rectangle 135"/>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37"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38"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grpSp>
          <p:nvGrpSpPr>
            <p:cNvPr id="139" name="Group 138"/>
            <p:cNvGrpSpPr/>
            <p:nvPr/>
          </p:nvGrpSpPr>
          <p:grpSpPr>
            <a:xfrm>
              <a:off x="10607320" y="3850724"/>
              <a:ext cx="601163" cy="337001"/>
              <a:chOff x="3523102" y="1791568"/>
              <a:chExt cx="6746733" cy="3782104"/>
            </a:xfrm>
            <a:solidFill>
              <a:schemeClr val="tx1">
                <a:lumMod val="50000"/>
              </a:schemeClr>
            </a:solidFill>
          </p:grpSpPr>
          <p:sp>
            <p:nvSpPr>
              <p:cNvPr id="140" name="Rectangle 139"/>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41"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42"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pic>
          <p:nvPicPr>
            <p:cNvPr id="147"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9971181"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2917" y="3468973"/>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10683363"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6668" y="3878002"/>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61389" y="3940292"/>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61"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84788" y="3943106"/>
              <a:ext cx="254909" cy="156330"/>
            </a:xfrm>
            <a:prstGeom prst="rect">
              <a:avLst/>
            </a:prstGeom>
            <a:extLst>
              <a:ext uri="{909E8E84-426E-40DD-AFC4-6F175D3DCCD1}">
                <a14:hiddenFill xmlns:a14="http://schemas.microsoft.com/office/drawing/2010/main">
                  <a:solidFill>
                    <a:srgbClr val="FFFFFF"/>
                  </a:solidFill>
                </a14:hiddenFill>
              </a:ext>
            </a:extLst>
          </p:spPr>
        </p:pic>
        <p:sp>
          <p:nvSpPr>
            <p:cNvPr id="30" name="Rectangle 29"/>
            <p:cNvSpPr/>
            <p:nvPr/>
          </p:nvSpPr>
          <p:spPr>
            <a:xfrm>
              <a:off x="9526357" y="3081651"/>
              <a:ext cx="2142509" cy="309586"/>
            </a:xfrm>
            <a:prstGeom prst="rect">
              <a:avLst/>
            </a:prstGeom>
          </p:spPr>
          <p:txBody>
            <a:bodyPr wrap="none">
              <a:spAutoFit/>
            </a:bodyPr>
            <a:lstStyle/>
            <a:p>
              <a:pPr defTabSz="896214">
                <a:defRPr/>
              </a:pPr>
              <a:r>
                <a:rPr lang="en-US" sz="1372" kern="0" dirty="0">
                  <a:gradFill>
                    <a:gsLst>
                      <a:gs pos="0">
                        <a:schemeClr val="tx1"/>
                      </a:gs>
                      <a:gs pos="100000">
                        <a:schemeClr val="tx1"/>
                      </a:gs>
                    </a:gsLst>
                    <a:lin ang="5400000" scaled="0"/>
                  </a:gradFill>
                  <a:latin typeface="Segoe UI"/>
                  <a:hlinkClick r:id="rId13"/>
                </a:rPr>
                <a:t>https://hub.docker.com</a:t>
              </a:r>
              <a:r>
                <a:rPr lang="en-US" sz="1372" kern="0" dirty="0">
                  <a:gradFill>
                    <a:gsLst>
                      <a:gs pos="0">
                        <a:schemeClr val="tx1"/>
                      </a:gs>
                      <a:gs pos="100000">
                        <a:schemeClr val="tx1"/>
                      </a:gs>
                    </a:gsLst>
                    <a:lin ang="5400000" scaled="0"/>
                  </a:gradFill>
                  <a:latin typeface="Segoe UI"/>
                </a:rPr>
                <a:t>  </a:t>
              </a:r>
            </a:p>
          </p:txBody>
        </p:sp>
        <p:pic>
          <p:nvPicPr>
            <p:cNvPr id="328"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1464" y="3508650"/>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7809" y="3913522"/>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8" name="Group 337"/>
          <p:cNvGrpSpPr>
            <a:grpSpLocks noChangeAspect="1"/>
          </p:cNvGrpSpPr>
          <p:nvPr/>
        </p:nvGrpSpPr>
        <p:grpSpPr>
          <a:xfrm>
            <a:off x="410294" y="5248925"/>
            <a:ext cx="686392" cy="686392"/>
            <a:chOff x="4209130" y="3789317"/>
            <a:chExt cx="430406" cy="430406"/>
          </a:xfrm>
        </p:grpSpPr>
        <p:sp>
          <p:nvSpPr>
            <p:cNvPr id="342" name="Rectangle 34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43" name="Picture 342"/>
            <p:cNvPicPr>
              <a:picLocks noChangeAspect="1"/>
            </p:cNvPicPr>
            <p:nvPr/>
          </p:nvPicPr>
          <p:blipFill>
            <a:blip r:embed="rId9"/>
            <a:stretch>
              <a:fillRect/>
            </a:stretch>
          </p:blipFill>
          <p:spPr>
            <a:xfrm>
              <a:off x="4209130" y="3789317"/>
              <a:ext cx="430406" cy="430406"/>
            </a:xfrm>
            <a:prstGeom prst="rect">
              <a:avLst/>
            </a:prstGeom>
          </p:spPr>
        </p:pic>
      </p:grpSp>
      <p:pic>
        <p:nvPicPr>
          <p:cNvPr id="344"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611" y="2460803"/>
            <a:ext cx="963426" cy="963426"/>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0569" y="5083976"/>
            <a:ext cx="381082" cy="447455"/>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6900" y="5669331"/>
            <a:ext cx="524988" cy="524988"/>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flipV="1">
            <a:off x="1096687" y="5276214"/>
            <a:ext cx="403078" cy="272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343" idx="3"/>
            <a:endCxn id="356" idx="1"/>
          </p:cNvCxnSpPr>
          <p:nvPr/>
        </p:nvCxnSpPr>
        <p:spPr>
          <a:xfrm>
            <a:off x="1096687" y="5592121"/>
            <a:ext cx="370215" cy="3397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231814" y="5419382"/>
            <a:ext cx="386644" cy="363946"/>
          </a:xfrm>
          <a:prstGeom prst="rect">
            <a:avLst/>
          </a:prstGeom>
        </p:spPr>
        <p:txBody>
          <a:bodyPr wrap="none">
            <a:spAutoFit/>
          </a:bodyPr>
          <a:lstStyle/>
          <a:p>
            <a:pPr defTabSz="896214">
              <a:defRPr/>
            </a:pPr>
            <a:r>
              <a:rPr lang="en-US" kern="0" dirty="0">
                <a:gradFill>
                  <a:gsLst>
                    <a:gs pos="0">
                      <a:schemeClr val="tx1"/>
                    </a:gs>
                    <a:gs pos="100000">
                      <a:schemeClr val="tx1"/>
                    </a:gs>
                  </a:gsLst>
                  <a:lin ang="5400000" scaled="0"/>
                </a:gradFill>
                <a:latin typeface="Segoe UI Light" pitchFamily="34" charset="0"/>
              </a:rPr>
              <a:t>or</a:t>
            </a:r>
            <a:endParaRPr lang="en-US" kern="0" dirty="0">
              <a:gradFill>
                <a:gsLst>
                  <a:gs pos="0">
                    <a:schemeClr val="tx1"/>
                  </a:gs>
                  <a:gs pos="100000">
                    <a:schemeClr val="tx1"/>
                  </a:gs>
                </a:gsLst>
                <a:lin ang="5400000" scaled="0"/>
              </a:gradFill>
              <a:latin typeface="Segoe UI"/>
            </a:endParaRPr>
          </a:p>
        </p:txBody>
      </p:sp>
      <p:pic>
        <p:nvPicPr>
          <p:cNvPr id="358"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43300" y="4815447"/>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66784" y="3774741"/>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71503" y="2931936"/>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96072" y="3779469"/>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90707" y="4840727"/>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78251" y="5644515"/>
            <a:ext cx="201907" cy="237072"/>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4450496" y="4180660"/>
            <a:ext cx="1255472" cy="514628"/>
          </a:xfrm>
          <a:prstGeom prst="rect">
            <a:avLst/>
          </a:prstGeom>
        </p:spPr>
        <p:txBody>
          <a:bodyPr wrap="none">
            <a:spAutoFit/>
          </a:bodyPr>
          <a:lstStyle/>
          <a:p>
            <a:pPr algn="ctr" defTabSz="896214">
              <a:defRPr/>
            </a:pPr>
            <a:r>
              <a:rPr lang="en-US" sz="1372" b="1" kern="0" dirty="0">
                <a:gradFill>
                  <a:gsLst>
                    <a:gs pos="0">
                      <a:schemeClr val="tx1"/>
                    </a:gs>
                    <a:gs pos="100000">
                      <a:schemeClr val="tx1"/>
                    </a:gs>
                  </a:gsLst>
                  <a:lin ang="5400000" scaled="0"/>
                </a:gradFill>
                <a:latin typeface="Segoe UI"/>
              </a:rPr>
              <a:t>Cluster of </a:t>
            </a:r>
          </a:p>
          <a:p>
            <a:pPr algn="ctr" defTabSz="896214">
              <a:defRPr/>
            </a:pPr>
            <a:r>
              <a:rPr lang="en-US" sz="1372" b="1" kern="0" dirty="0">
                <a:gradFill>
                  <a:gsLst>
                    <a:gs pos="0">
                      <a:schemeClr val="tx1"/>
                    </a:gs>
                    <a:gs pos="100000">
                      <a:schemeClr val="tx1"/>
                    </a:gs>
                  </a:gsLst>
                  <a:lin ang="5400000" scaled="0"/>
                </a:gradFill>
                <a:latin typeface="Segoe UI"/>
              </a:rPr>
              <a:t>Nodes/Hosts</a:t>
            </a:r>
          </a:p>
        </p:txBody>
      </p:sp>
      <p:sp>
        <p:nvSpPr>
          <p:cNvPr id="424" name="Rectangle 423"/>
          <p:cNvSpPr/>
          <p:nvPr/>
        </p:nvSpPr>
        <p:spPr>
          <a:xfrm>
            <a:off x="532605" y="4955094"/>
            <a:ext cx="510076" cy="363946"/>
          </a:xfrm>
          <a:prstGeom prst="rect">
            <a:avLst/>
          </a:prstGeom>
        </p:spPr>
        <p:txBody>
          <a:bodyPr wrap="none">
            <a:spAutoFit/>
          </a:bodyPr>
          <a:lstStyle/>
          <a:p>
            <a:pPr defTabSz="896214">
              <a:defRPr/>
            </a:pPr>
            <a:r>
              <a:rPr lang="en-US" kern="0" dirty="0">
                <a:gradFill>
                  <a:gsLst>
                    <a:gs pos="0">
                      <a:schemeClr val="tx1"/>
                    </a:gs>
                    <a:gs pos="100000">
                      <a:schemeClr val="tx1"/>
                    </a:gs>
                  </a:gsLst>
                  <a:lin ang="5400000" scaled="0"/>
                </a:gradFill>
                <a:latin typeface="Segoe UI Light" pitchFamily="34" charset="0"/>
              </a:rPr>
              <a:t>VM</a:t>
            </a:r>
            <a:endParaRPr lang="en-US" kern="0" dirty="0">
              <a:gradFill>
                <a:gsLst>
                  <a:gs pos="0">
                    <a:schemeClr val="tx1"/>
                  </a:gs>
                  <a:gs pos="100000">
                    <a:schemeClr val="tx1"/>
                  </a:gs>
                </a:gsLst>
                <a:lin ang="5400000" scaled="0"/>
              </a:gradFill>
              <a:latin typeface="Segoe UI"/>
            </a:endParaRPr>
          </a:p>
        </p:txBody>
      </p:sp>
      <p:grpSp>
        <p:nvGrpSpPr>
          <p:cNvPr id="72" name="Group 71"/>
          <p:cNvGrpSpPr/>
          <p:nvPr/>
        </p:nvGrpSpPr>
        <p:grpSpPr>
          <a:xfrm>
            <a:off x="6205293" y="862397"/>
            <a:ext cx="2509020" cy="1705258"/>
            <a:chOff x="6329729" y="879022"/>
            <a:chExt cx="2559498" cy="1739565"/>
          </a:xfrm>
        </p:grpSpPr>
        <p:grpSp>
          <p:nvGrpSpPr>
            <p:cNvPr id="2" name="Group 1"/>
            <p:cNvGrpSpPr/>
            <p:nvPr/>
          </p:nvGrpSpPr>
          <p:grpSpPr>
            <a:xfrm>
              <a:off x="6435096" y="893253"/>
              <a:ext cx="1043641" cy="1394623"/>
              <a:chOff x="6408519" y="912065"/>
              <a:chExt cx="1043789" cy="1394821"/>
            </a:xfrm>
          </p:grpSpPr>
          <p:sp>
            <p:nvSpPr>
              <p:cNvPr id="32" name="Hexagon 31"/>
              <p:cNvSpPr/>
              <p:nvPr/>
            </p:nvSpPr>
            <p:spPr bwMode="auto">
              <a:xfrm>
                <a:off x="6614545" y="1346247"/>
                <a:ext cx="373863" cy="315996"/>
              </a:xfrm>
              <a:prstGeom prst="hexagon">
                <a:avLst/>
              </a:prstGeom>
              <a:solidFill>
                <a:srgbClr val="FF0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5" name="Rounded Rectangle 34"/>
              <p:cNvSpPr/>
              <p:nvPr/>
            </p:nvSpPr>
            <p:spPr bwMode="auto">
              <a:xfrm>
                <a:off x="6408519" y="126730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6" name="Rectangle 35"/>
              <p:cNvSpPr/>
              <p:nvPr/>
            </p:nvSpPr>
            <p:spPr>
              <a:xfrm>
                <a:off x="6572713" y="912065"/>
                <a:ext cx="749379" cy="376816"/>
              </a:xfrm>
              <a:prstGeom prst="rect">
                <a:avLst/>
              </a:prstGeom>
              <a:ln>
                <a:noFill/>
              </a:ln>
            </p:spPr>
            <p:txBody>
              <a:bodyPr wrap="none">
                <a:spAutoFit/>
              </a:bodyPr>
              <a:lstStyle/>
              <a:p>
                <a:pPr defTabSz="913873">
                  <a:defRPr/>
                </a:pPr>
                <a:r>
                  <a:rPr lang="en-US" sz="1800" kern="0" dirty="0">
                    <a:gradFill>
                      <a:gsLst>
                        <a:gs pos="0">
                          <a:schemeClr val="tx1"/>
                        </a:gs>
                        <a:gs pos="100000">
                          <a:schemeClr val="tx1"/>
                        </a:gs>
                      </a:gsLst>
                      <a:lin ang="5400000" scaled="0"/>
                    </a:gradFill>
                    <a:latin typeface="Segoe UI Light"/>
                  </a:rPr>
                  <a:t>App 1</a:t>
                </a:r>
              </a:p>
            </p:txBody>
          </p:sp>
          <p:sp>
            <p:nvSpPr>
              <p:cNvPr id="33" name="Hexagon 32"/>
              <p:cNvSpPr/>
              <p:nvPr/>
            </p:nvSpPr>
            <p:spPr bwMode="auto">
              <a:xfrm>
                <a:off x="6614545" y="1921660"/>
                <a:ext cx="373863" cy="315996"/>
              </a:xfrm>
              <a:prstGeom prst="hexagon">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4" name="Hexagon 33"/>
              <p:cNvSpPr/>
              <p:nvPr/>
            </p:nvSpPr>
            <p:spPr bwMode="auto">
              <a:xfrm>
                <a:off x="7040212" y="1640859"/>
                <a:ext cx="373863" cy="315996"/>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 name="Group 2"/>
            <p:cNvGrpSpPr/>
            <p:nvPr/>
          </p:nvGrpSpPr>
          <p:grpSpPr>
            <a:xfrm>
              <a:off x="7680811" y="879022"/>
              <a:ext cx="1043641" cy="1408081"/>
              <a:chOff x="7668006" y="898606"/>
              <a:chExt cx="1043789" cy="1408281"/>
            </a:xfrm>
          </p:grpSpPr>
          <p:sp>
            <p:nvSpPr>
              <p:cNvPr id="26" name="Rounded Rectangle 25"/>
              <p:cNvSpPr/>
              <p:nvPr/>
            </p:nvSpPr>
            <p:spPr bwMode="auto">
              <a:xfrm>
                <a:off x="7668006" y="126730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7" name="Rectangle 36"/>
              <p:cNvSpPr/>
              <p:nvPr/>
            </p:nvSpPr>
            <p:spPr>
              <a:xfrm>
                <a:off x="7817030" y="898606"/>
                <a:ext cx="786995" cy="376816"/>
              </a:xfrm>
              <a:prstGeom prst="rect">
                <a:avLst/>
              </a:prstGeom>
            </p:spPr>
            <p:txBody>
              <a:bodyPr wrap="none">
                <a:spAutoFit/>
              </a:bodyPr>
              <a:lstStyle/>
              <a:p>
                <a:pPr defTabSz="913873">
                  <a:defRPr/>
                </a:pPr>
                <a:r>
                  <a:rPr lang="en-US" sz="1800" kern="0" dirty="0">
                    <a:gradFill>
                      <a:gsLst>
                        <a:gs pos="0">
                          <a:schemeClr val="tx1"/>
                        </a:gs>
                        <a:gs pos="100000">
                          <a:schemeClr val="tx1"/>
                        </a:gs>
                      </a:gsLst>
                      <a:lin ang="5400000" scaled="0"/>
                    </a:gradFill>
                    <a:latin typeface="Segoe UI Light"/>
                  </a:rPr>
                  <a:t>App 2</a:t>
                </a:r>
              </a:p>
            </p:txBody>
          </p:sp>
          <p:sp>
            <p:nvSpPr>
              <p:cNvPr id="23" name="Hexagon 22"/>
              <p:cNvSpPr/>
              <p:nvPr/>
            </p:nvSpPr>
            <p:spPr bwMode="auto">
              <a:xfrm>
                <a:off x="7836759" y="1338396"/>
                <a:ext cx="373863" cy="315996"/>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5" name="Hexagon 24"/>
              <p:cNvSpPr/>
              <p:nvPr/>
            </p:nvSpPr>
            <p:spPr bwMode="auto">
              <a:xfrm>
                <a:off x="8262426" y="1633009"/>
                <a:ext cx="373863" cy="315996"/>
              </a:xfrm>
              <a:prstGeom prst="hexagon">
                <a:avLst/>
              </a:prstGeom>
              <a:solidFill>
                <a:srgbClr val="7030A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4" name="Hexagon 23"/>
              <p:cNvSpPr/>
              <p:nvPr/>
            </p:nvSpPr>
            <p:spPr bwMode="auto">
              <a:xfrm>
                <a:off x="7836759" y="191381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12" name="Hexagon 11"/>
            <p:cNvSpPr/>
            <p:nvPr/>
          </p:nvSpPr>
          <p:spPr bwMode="auto">
            <a:xfrm>
              <a:off x="6700434" y="1367147"/>
              <a:ext cx="278203" cy="248890"/>
            </a:xfrm>
            <a:prstGeom prst="hexagon">
              <a:avLst/>
            </a:prstGeom>
            <a:solidFill>
              <a:srgbClr val="FF0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3" name="Hexagon 12"/>
            <p:cNvSpPr/>
            <p:nvPr/>
          </p:nvSpPr>
          <p:spPr bwMode="auto">
            <a:xfrm>
              <a:off x="7903597" y="1905507"/>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4" name="Hexagon 13"/>
            <p:cNvSpPr/>
            <p:nvPr/>
          </p:nvSpPr>
          <p:spPr bwMode="auto">
            <a:xfrm>
              <a:off x="8345031" y="1658389"/>
              <a:ext cx="278203" cy="248890"/>
            </a:xfrm>
            <a:prstGeom prst="hexagon">
              <a:avLst/>
            </a:prstGeom>
            <a:solidFill>
              <a:srgbClr val="7030A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5" name="Hexagon 14"/>
            <p:cNvSpPr/>
            <p:nvPr/>
          </p:nvSpPr>
          <p:spPr bwMode="auto">
            <a:xfrm>
              <a:off x="6679037" y="1389862"/>
              <a:ext cx="278203" cy="248890"/>
            </a:xfrm>
            <a:prstGeom prst="hexagon">
              <a:avLst/>
            </a:prstGeom>
            <a:solidFill>
              <a:srgbClr val="FF0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7" name="Hexagon 16"/>
            <p:cNvSpPr/>
            <p:nvPr/>
          </p:nvSpPr>
          <p:spPr bwMode="auto">
            <a:xfrm>
              <a:off x="6700013" y="1934026"/>
              <a:ext cx="278203" cy="248890"/>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8" name="Hexagon 17"/>
            <p:cNvSpPr/>
            <p:nvPr/>
          </p:nvSpPr>
          <p:spPr bwMode="auto">
            <a:xfrm>
              <a:off x="6668821" y="1905507"/>
              <a:ext cx="278203" cy="248890"/>
            </a:xfrm>
            <a:prstGeom prst="hexagon">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9" name="Hexagon 18"/>
            <p:cNvSpPr/>
            <p:nvPr/>
          </p:nvSpPr>
          <p:spPr bwMode="auto">
            <a:xfrm>
              <a:off x="6686385" y="1952750"/>
              <a:ext cx="278203" cy="248890"/>
            </a:xfrm>
            <a:prstGeom prst="hexagon">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0" name="Hexagon 19"/>
            <p:cNvSpPr/>
            <p:nvPr/>
          </p:nvSpPr>
          <p:spPr bwMode="auto">
            <a:xfrm>
              <a:off x="7107466" y="1692115"/>
              <a:ext cx="278203" cy="248890"/>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1" name="Hexagon 20"/>
            <p:cNvSpPr/>
            <p:nvPr/>
          </p:nvSpPr>
          <p:spPr bwMode="auto">
            <a:xfrm>
              <a:off x="7149599" y="1642095"/>
              <a:ext cx="278203" cy="248890"/>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2" name="Hexagon 21"/>
            <p:cNvSpPr/>
            <p:nvPr/>
          </p:nvSpPr>
          <p:spPr bwMode="auto">
            <a:xfrm>
              <a:off x="7105556" y="1656980"/>
              <a:ext cx="278203" cy="248890"/>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8" name="Hexagon 37"/>
            <p:cNvSpPr/>
            <p:nvPr/>
          </p:nvSpPr>
          <p:spPr bwMode="auto">
            <a:xfrm>
              <a:off x="7896943" y="1376520"/>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9" name="Hexagon 38"/>
            <p:cNvSpPr/>
            <p:nvPr/>
          </p:nvSpPr>
          <p:spPr bwMode="auto">
            <a:xfrm>
              <a:off x="7896943" y="1367147"/>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40" name="Hexagon 39"/>
            <p:cNvSpPr/>
            <p:nvPr/>
          </p:nvSpPr>
          <p:spPr bwMode="auto">
            <a:xfrm>
              <a:off x="7912227" y="1323136"/>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41" name="Hexagon 40"/>
            <p:cNvSpPr/>
            <p:nvPr/>
          </p:nvSpPr>
          <p:spPr bwMode="auto">
            <a:xfrm>
              <a:off x="7856896" y="1918729"/>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42" name="Hexagon 41"/>
            <p:cNvSpPr/>
            <p:nvPr/>
          </p:nvSpPr>
          <p:spPr bwMode="auto">
            <a:xfrm>
              <a:off x="8358533" y="1635276"/>
              <a:ext cx="278203" cy="248890"/>
            </a:xfrm>
            <a:prstGeom prst="hexagon">
              <a:avLst/>
            </a:prstGeom>
            <a:solidFill>
              <a:srgbClr val="7030A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44" name="Hexagon 43"/>
            <p:cNvSpPr/>
            <p:nvPr/>
          </p:nvSpPr>
          <p:spPr bwMode="auto">
            <a:xfrm>
              <a:off x="7941345" y="1915082"/>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52" name="Hexagon 51"/>
            <p:cNvSpPr/>
            <p:nvPr/>
          </p:nvSpPr>
          <p:spPr bwMode="auto">
            <a:xfrm>
              <a:off x="6668227" y="1943600"/>
              <a:ext cx="278203" cy="248890"/>
            </a:xfrm>
            <a:prstGeom prst="hexagon">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54" name="Hexagon 53"/>
            <p:cNvSpPr/>
            <p:nvPr/>
          </p:nvSpPr>
          <p:spPr bwMode="auto">
            <a:xfrm>
              <a:off x="7891123" y="1359493"/>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55" name="Hexagon 54"/>
            <p:cNvSpPr/>
            <p:nvPr/>
          </p:nvSpPr>
          <p:spPr bwMode="auto">
            <a:xfrm>
              <a:off x="7896991" y="1372583"/>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57" name="Hexagon 56"/>
            <p:cNvSpPr/>
            <p:nvPr/>
          </p:nvSpPr>
          <p:spPr bwMode="auto">
            <a:xfrm>
              <a:off x="7102754" y="1677613"/>
              <a:ext cx="278203" cy="248890"/>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31" name="Rectangle 330"/>
            <p:cNvSpPr/>
            <p:nvPr/>
          </p:nvSpPr>
          <p:spPr>
            <a:xfrm>
              <a:off x="6329729" y="2278062"/>
              <a:ext cx="2559498" cy="340525"/>
            </a:xfrm>
            <a:prstGeom prst="rect">
              <a:avLst/>
            </a:prstGeom>
          </p:spPr>
          <p:txBody>
            <a:bodyPr wrap="none">
              <a:spAutoFit/>
            </a:bodyPr>
            <a:lstStyle/>
            <a:p>
              <a:pPr defTabSz="896214">
                <a:defRPr/>
              </a:pPr>
              <a:r>
                <a:rPr lang="en-US" sz="1569" kern="0" dirty="0">
                  <a:gradFill>
                    <a:gsLst>
                      <a:gs pos="0">
                        <a:schemeClr val="tx1"/>
                      </a:gs>
                      <a:gs pos="100000">
                        <a:schemeClr val="tx1"/>
                      </a:gs>
                    </a:gsLst>
                    <a:lin ang="5400000" scaled="0"/>
                  </a:gradFill>
                  <a:latin typeface="Segoe UI"/>
                </a:rPr>
                <a:t>My ASP.NET Core Services</a:t>
              </a:r>
            </a:p>
          </p:txBody>
        </p:sp>
      </p:grpSp>
      <p:sp>
        <p:nvSpPr>
          <p:cNvPr id="45" name="Arrow: Down 44"/>
          <p:cNvSpPr/>
          <p:nvPr/>
        </p:nvSpPr>
        <p:spPr bwMode="auto">
          <a:xfrm rot="3178732">
            <a:off x="7932533" y="2422516"/>
            <a:ext cx="760178" cy="1144069"/>
          </a:xfrm>
          <a:prstGeom prst="downArrow">
            <a:avLst/>
          </a:prstGeom>
          <a:solidFill>
            <a:srgbClr val="3A8B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7" rIns="0" bIns="46627"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chemeClr val="tx1"/>
                  </a:gs>
                  <a:gs pos="100000">
                    <a:schemeClr val="tx1"/>
                  </a:gs>
                </a:gsLst>
                <a:lin ang="5400000" scaled="0"/>
              </a:gradFill>
              <a:latin typeface="Segoe UI"/>
            </a:endParaRPr>
          </a:p>
        </p:txBody>
      </p:sp>
      <p:grpSp>
        <p:nvGrpSpPr>
          <p:cNvPr id="76" name="Group 75"/>
          <p:cNvGrpSpPr/>
          <p:nvPr/>
        </p:nvGrpSpPr>
        <p:grpSpPr>
          <a:xfrm>
            <a:off x="8760027" y="1002739"/>
            <a:ext cx="2526581" cy="1705519"/>
            <a:chOff x="8935859" y="1022188"/>
            <a:chExt cx="2577412" cy="1739831"/>
          </a:xfrm>
        </p:grpSpPr>
        <p:grpSp>
          <p:nvGrpSpPr>
            <p:cNvPr id="74" name="Group 73"/>
            <p:cNvGrpSpPr/>
            <p:nvPr/>
          </p:nvGrpSpPr>
          <p:grpSpPr>
            <a:xfrm>
              <a:off x="8935859" y="1022188"/>
              <a:ext cx="2577412" cy="1739831"/>
              <a:chOff x="8935859" y="1022188"/>
              <a:chExt cx="2577412" cy="1739831"/>
            </a:xfrm>
          </p:grpSpPr>
          <p:grpSp>
            <p:nvGrpSpPr>
              <p:cNvPr id="6" name="Group 5"/>
              <p:cNvGrpSpPr/>
              <p:nvPr/>
            </p:nvGrpSpPr>
            <p:grpSpPr>
              <a:xfrm>
                <a:off x="10270555" y="1441460"/>
                <a:ext cx="601163" cy="337001"/>
                <a:chOff x="2244917" y="2288296"/>
                <a:chExt cx="601248" cy="337049"/>
              </a:xfrm>
            </p:grpSpPr>
            <p:grpSp>
              <p:nvGrpSpPr>
                <p:cNvPr id="99" name="Group 98"/>
                <p:cNvGrpSpPr/>
                <p:nvPr/>
              </p:nvGrpSpPr>
              <p:grpSpPr>
                <a:xfrm>
                  <a:off x="2244917" y="2288296"/>
                  <a:ext cx="601248" cy="337049"/>
                  <a:chOff x="3523102" y="1791568"/>
                  <a:chExt cx="6746733" cy="3782104"/>
                </a:xfrm>
                <a:solidFill>
                  <a:srgbClr val="C00000"/>
                </a:solidFill>
              </p:grpSpPr>
              <p:sp>
                <p:nvSpPr>
                  <p:cNvPr id="100" name="Rectangle 9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1"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2"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6" name="Hexagon 15"/>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1" name="Group 10"/>
              <p:cNvGrpSpPr/>
              <p:nvPr/>
            </p:nvGrpSpPr>
            <p:grpSpPr>
              <a:xfrm>
                <a:off x="10912108" y="1441459"/>
                <a:ext cx="601163" cy="337001"/>
                <a:chOff x="2886562" y="2288295"/>
                <a:chExt cx="601248" cy="337049"/>
              </a:xfrm>
            </p:grpSpPr>
            <p:grpSp>
              <p:nvGrpSpPr>
                <p:cNvPr id="107" name="Group 106"/>
                <p:cNvGrpSpPr/>
                <p:nvPr/>
              </p:nvGrpSpPr>
              <p:grpSpPr>
                <a:xfrm>
                  <a:off x="2886562" y="2288295"/>
                  <a:ext cx="601248" cy="337049"/>
                  <a:chOff x="3523102" y="1791568"/>
                  <a:chExt cx="6746733" cy="3782104"/>
                </a:xfrm>
                <a:solidFill>
                  <a:srgbClr val="7030A0"/>
                </a:solidFill>
              </p:grpSpPr>
              <p:sp>
                <p:nvSpPr>
                  <p:cNvPr id="108" name="Rectangle 10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9"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10"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43" name="Hexagon 4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7" name="Group 6"/>
              <p:cNvGrpSpPr/>
              <p:nvPr/>
            </p:nvGrpSpPr>
            <p:grpSpPr>
              <a:xfrm>
                <a:off x="10266308" y="1810848"/>
                <a:ext cx="601163" cy="337001"/>
                <a:chOff x="2240670" y="2657736"/>
                <a:chExt cx="601248" cy="337049"/>
              </a:xfrm>
            </p:grpSpPr>
            <p:grpSp>
              <p:nvGrpSpPr>
                <p:cNvPr id="103" name="Group 102"/>
                <p:cNvGrpSpPr/>
                <p:nvPr/>
              </p:nvGrpSpPr>
              <p:grpSpPr>
                <a:xfrm>
                  <a:off x="2240670" y="2657736"/>
                  <a:ext cx="601248" cy="337049"/>
                  <a:chOff x="3523102" y="1791568"/>
                  <a:chExt cx="6746733" cy="3782104"/>
                </a:xfrm>
                <a:solidFill>
                  <a:srgbClr val="FFC000"/>
                </a:solidFill>
              </p:grpSpPr>
              <p:sp>
                <p:nvSpPr>
                  <p:cNvPr id="104" name="Rectangle 1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5"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6"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53" name="Hexagon 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4" name="Group 3"/>
              <p:cNvGrpSpPr/>
              <p:nvPr/>
            </p:nvGrpSpPr>
            <p:grpSpPr>
              <a:xfrm>
                <a:off x="9627128" y="1441459"/>
                <a:ext cx="601163" cy="337001"/>
                <a:chOff x="1601399" y="2288295"/>
                <a:chExt cx="601248" cy="337049"/>
              </a:xfrm>
            </p:grpSpPr>
            <p:grpSp>
              <p:nvGrpSpPr>
                <p:cNvPr id="95" name="Group 94"/>
                <p:cNvGrpSpPr/>
                <p:nvPr/>
              </p:nvGrpSpPr>
              <p:grpSpPr>
                <a:xfrm>
                  <a:off x="1601399" y="2288295"/>
                  <a:ext cx="601248" cy="337049"/>
                  <a:chOff x="3523102" y="1791568"/>
                  <a:chExt cx="6746733" cy="3782104"/>
                </a:xfrm>
                <a:solidFill>
                  <a:srgbClr val="002060"/>
                </a:solidFill>
              </p:grpSpPr>
              <p:sp>
                <p:nvSpPr>
                  <p:cNvPr id="96" name="Rectangle 95"/>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7"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8"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56" name="Hexagon 5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5" name="Group 4"/>
              <p:cNvGrpSpPr/>
              <p:nvPr/>
            </p:nvGrpSpPr>
            <p:grpSpPr>
              <a:xfrm>
                <a:off x="9621998" y="1810848"/>
                <a:ext cx="601163" cy="337001"/>
                <a:chOff x="1596268" y="2657736"/>
                <a:chExt cx="601248" cy="337049"/>
              </a:xfrm>
            </p:grpSpPr>
            <p:grpSp>
              <p:nvGrpSpPr>
                <p:cNvPr id="91" name="Group 90"/>
                <p:cNvGrpSpPr/>
                <p:nvPr/>
              </p:nvGrpSpPr>
              <p:grpSpPr>
                <a:xfrm>
                  <a:off x="1596268" y="2657736"/>
                  <a:ext cx="601248" cy="337049"/>
                  <a:chOff x="3523102" y="1791568"/>
                  <a:chExt cx="6746733" cy="3782104"/>
                </a:xfrm>
                <a:solidFill>
                  <a:srgbClr val="00B050"/>
                </a:solidFill>
              </p:grpSpPr>
              <p:sp>
                <p:nvSpPr>
                  <p:cNvPr id="92" name="Rectangle 9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93"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4"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58" name="Hexagon 5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1" name="Group 30"/>
              <p:cNvGrpSpPr/>
              <p:nvPr/>
            </p:nvGrpSpPr>
            <p:grpSpPr>
              <a:xfrm>
                <a:off x="10912108" y="1804237"/>
                <a:ext cx="601163" cy="337001"/>
                <a:chOff x="2886562" y="2651124"/>
                <a:chExt cx="601248" cy="337049"/>
              </a:xfrm>
            </p:grpSpPr>
            <p:grpSp>
              <p:nvGrpSpPr>
                <p:cNvPr id="111" name="Group 110"/>
                <p:cNvGrpSpPr/>
                <p:nvPr/>
              </p:nvGrpSpPr>
              <p:grpSpPr>
                <a:xfrm>
                  <a:off x="2886562" y="2651124"/>
                  <a:ext cx="601248" cy="337049"/>
                  <a:chOff x="3523102" y="1791568"/>
                  <a:chExt cx="6746733" cy="3782104"/>
                </a:xfrm>
                <a:solidFill>
                  <a:schemeClr val="bg1">
                    <a:lumMod val="50000"/>
                  </a:schemeClr>
                </a:solidFill>
              </p:grpSpPr>
              <p:sp>
                <p:nvSpPr>
                  <p:cNvPr id="112" name="Rectangle 11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13" name="Freeform 11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14" name="Freeform 11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15" name="Hexagon 114"/>
                <p:cNvSpPr/>
                <p:nvPr/>
              </p:nvSpPr>
              <p:spPr bwMode="auto">
                <a:xfrm>
                  <a:off x="3051589" y="2695497"/>
                  <a:ext cx="278243" cy="248925"/>
                </a:xfrm>
                <a:prstGeom prst="hexagon">
                  <a:avLst/>
                </a:prstGeom>
                <a:solidFill>
                  <a:srgbClr val="7F7F7F"/>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81" name="Rectangle 80"/>
              <p:cNvSpPr/>
              <p:nvPr/>
            </p:nvSpPr>
            <p:spPr>
              <a:xfrm>
                <a:off x="9571037" y="1022188"/>
                <a:ext cx="1875962" cy="340525"/>
              </a:xfrm>
              <a:prstGeom prst="rect">
                <a:avLst/>
              </a:prstGeom>
            </p:spPr>
            <p:txBody>
              <a:bodyPr wrap="none">
                <a:spAutoFit/>
              </a:bodyPr>
              <a:lstStyle/>
              <a:p>
                <a:pPr defTabSz="896214">
                  <a:defRPr/>
                </a:pPr>
                <a:r>
                  <a:rPr lang="en-US" sz="1569" kern="0" dirty="0">
                    <a:gradFill>
                      <a:gsLst>
                        <a:gs pos="0">
                          <a:schemeClr val="tx1"/>
                        </a:gs>
                        <a:gs pos="100000">
                          <a:schemeClr val="tx1"/>
                        </a:gs>
                      </a:gsLst>
                      <a:lin ang="5400000" scaled="0"/>
                    </a:gradFill>
                    <a:latin typeface="Segoe UI"/>
                  </a:rPr>
                  <a:t>My Docker Images</a:t>
                </a:r>
              </a:p>
            </p:txBody>
          </p:sp>
          <p:sp>
            <p:nvSpPr>
              <p:cNvPr id="73" name="Arrow: Right 72"/>
              <p:cNvSpPr/>
              <p:nvPr/>
            </p:nvSpPr>
            <p:spPr bwMode="auto">
              <a:xfrm>
                <a:off x="8935859" y="1591666"/>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sp>
            <p:nvSpPr>
              <p:cNvPr id="330" name="Arrow: Right 329"/>
              <p:cNvSpPr/>
              <p:nvPr/>
            </p:nvSpPr>
            <p:spPr bwMode="auto">
              <a:xfrm rot="16200000">
                <a:off x="10292268" y="2328835"/>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grpSp>
        <p:grpSp>
          <p:nvGrpSpPr>
            <p:cNvPr id="75" name="Group 74"/>
            <p:cNvGrpSpPr/>
            <p:nvPr/>
          </p:nvGrpSpPr>
          <p:grpSpPr>
            <a:xfrm>
              <a:off x="10737582" y="2403125"/>
              <a:ext cx="601163" cy="337001"/>
              <a:chOff x="8411793" y="6096911"/>
              <a:chExt cx="601163" cy="337001"/>
            </a:xfrm>
          </p:grpSpPr>
          <p:grpSp>
            <p:nvGrpSpPr>
              <p:cNvPr id="334" name="Group 333"/>
              <p:cNvGrpSpPr/>
              <p:nvPr/>
            </p:nvGrpSpPr>
            <p:grpSpPr>
              <a:xfrm>
                <a:off x="8411793" y="6096911"/>
                <a:ext cx="601163" cy="337001"/>
                <a:chOff x="3523102" y="1791568"/>
                <a:chExt cx="6746733" cy="3782104"/>
              </a:xfrm>
              <a:solidFill>
                <a:schemeClr val="tx1">
                  <a:lumMod val="50000"/>
                </a:schemeClr>
              </a:solidFill>
            </p:grpSpPr>
            <p:sp>
              <p:nvSpPr>
                <p:cNvPr id="366" name="Rectangle 365"/>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7"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8"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pic>
            <p:nvPicPr>
              <p:cNvPr id="341"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8487836" y="615365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5937" y="6162898"/>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9" name="Title 28"/>
          <p:cNvSpPr>
            <a:spLocks noGrp="1"/>
          </p:cNvSpPr>
          <p:nvPr>
            <p:ph type="title"/>
          </p:nvPr>
        </p:nvSpPr>
        <p:spPr>
          <a:xfrm>
            <a:off x="588263" y="457200"/>
            <a:ext cx="11018520" cy="430887"/>
          </a:xfrm>
        </p:spPr>
        <p:txBody>
          <a:bodyPr/>
          <a:lstStyle/>
          <a:p>
            <a:r>
              <a:rPr lang="en-US" sz="2800" dirty="0"/>
              <a:t>Orchestrator’s Cluster managing </a:t>
            </a:r>
            <a:r>
              <a:rPr lang="en-US" sz="2800" dirty="0" err="1"/>
              <a:t>microservices</a:t>
            </a:r>
            <a:r>
              <a:rPr lang="en-US" sz="2800" dirty="0"/>
              <a:t>/containers</a:t>
            </a:r>
          </a:p>
        </p:txBody>
      </p:sp>
      <p:grpSp>
        <p:nvGrpSpPr>
          <p:cNvPr id="9" name="Group 8">
            <a:extLst>
              <a:ext uri="{FF2B5EF4-FFF2-40B4-BE49-F238E27FC236}">
                <a16:creationId xmlns:a16="http://schemas.microsoft.com/office/drawing/2014/main" id="{92BA833B-1AAE-49ED-B1A1-DEA1204CB260}"/>
              </a:ext>
            </a:extLst>
          </p:cNvPr>
          <p:cNvGrpSpPr/>
          <p:nvPr/>
        </p:nvGrpSpPr>
        <p:grpSpPr>
          <a:xfrm>
            <a:off x="161759" y="2443321"/>
            <a:ext cx="2035481" cy="1611409"/>
            <a:chOff x="161759" y="2443321"/>
            <a:chExt cx="2035481" cy="1611409"/>
          </a:xfrm>
        </p:grpSpPr>
        <p:sp>
          <p:nvSpPr>
            <p:cNvPr id="339" name="Rounded Rectangle 27">
              <a:extLst>
                <a:ext uri="{FF2B5EF4-FFF2-40B4-BE49-F238E27FC236}">
                  <a16:creationId xmlns:a16="http://schemas.microsoft.com/office/drawing/2014/main" id="{890D46FF-1A01-4E5B-B0D0-A82B609DAE1B}"/>
                </a:ext>
              </a:extLst>
            </p:cNvPr>
            <p:cNvSpPr/>
            <p:nvPr/>
          </p:nvSpPr>
          <p:spPr bwMode="auto">
            <a:xfrm>
              <a:off x="288217" y="2737591"/>
              <a:ext cx="1867166" cy="1317139"/>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32" name="Picture 331" descr="https://azure.microsoft.com/svghandler/service-fabric?width=600&amp;height=315">
              <a:extLst>
                <a:ext uri="{FF2B5EF4-FFF2-40B4-BE49-F238E27FC236}">
                  <a16:creationId xmlns:a16="http://schemas.microsoft.com/office/drawing/2014/main" id="{F7E6169E-28C2-495D-A3D1-629E0A4569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759" y="3402819"/>
              <a:ext cx="896239" cy="47665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Image result for Kubernetes logo">
              <a:extLst>
                <a:ext uri="{FF2B5EF4-FFF2-40B4-BE49-F238E27FC236}">
                  <a16:creationId xmlns:a16="http://schemas.microsoft.com/office/drawing/2014/main" id="{D4CA8664-D7D0-47C3-A2A9-05094842493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0294" y="2861120"/>
              <a:ext cx="429240" cy="418508"/>
            </a:xfrm>
            <a:prstGeom prst="rect">
              <a:avLst/>
            </a:prstGeom>
            <a:noFill/>
            <a:extLst>
              <a:ext uri="{909E8E84-426E-40DD-AFC4-6F175D3DCCD1}">
                <a14:hiddenFill xmlns:a14="http://schemas.microsoft.com/office/drawing/2010/main">
                  <a:solidFill>
                    <a:srgbClr val="FFFFFF"/>
                  </a:solidFill>
                </a14:hiddenFill>
              </a:ext>
            </a:extLst>
          </p:spPr>
        </p:pic>
        <p:sp>
          <p:nvSpPr>
            <p:cNvPr id="335" name="Rectangle 334">
              <a:extLst>
                <a:ext uri="{FF2B5EF4-FFF2-40B4-BE49-F238E27FC236}">
                  <a16:creationId xmlns:a16="http://schemas.microsoft.com/office/drawing/2014/main" id="{ACF45B23-08F1-402C-AB6D-ED92B8BEA4D9}"/>
                </a:ext>
              </a:extLst>
            </p:cNvPr>
            <p:cNvSpPr/>
            <p:nvPr/>
          </p:nvSpPr>
          <p:spPr>
            <a:xfrm>
              <a:off x="324051" y="2443321"/>
              <a:ext cx="1352479" cy="338554"/>
            </a:xfrm>
            <a:prstGeom prst="rect">
              <a:avLst/>
            </a:prstGeom>
          </p:spPr>
          <p:txBody>
            <a:bodyPr wrap="square">
              <a:spAutoFit/>
            </a:bodyPr>
            <a:lstStyle/>
            <a:p>
              <a:pPr defTabSz="913873">
                <a:defRPr/>
              </a:pPr>
              <a:r>
                <a:rPr lang="en-US" sz="1600" i="1" kern="0" dirty="0">
                  <a:gradFill>
                    <a:gsLst>
                      <a:gs pos="0">
                        <a:schemeClr val="tx1"/>
                      </a:gs>
                      <a:gs pos="100000">
                        <a:schemeClr val="tx1"/>
                      </a:gs>
                    </a:gsLst>
                    <a:lin ang="5400000" scaled="0"/>
                  </a:gradFill>
                  <a:latin typeface="Segoe UI"/>
                </a:rPr>
                <a:t>For example:</a:t>
              </a:r>
            </a:p>
          </p:txBody>
        </p:sp>
        <p:sp>
          <p:nvSpPr>
            <p:cNvPr id="336" name="Rectangle 335">
              <a:extLst>
                <a:ext uri="{FF2B5EF4-FFF2-40B4-BE49-F238E27FC236}">
                  <a16:creationId xmlns:a16="http://schemas.microsoft.com/office/drawing/2014/main" id="{1A9AD774-4103-4E50-AF71-6277F7CBAB04}"/>
                </a:ext>
              </a:extLst>
            </p:cNvPr>
            <p:cNvSpPr/>
            <p:nvPr/>
          </p:nvSpPr>
          <p:spPr>
            <a:xfrm>
              <a:off x="838105" y="2906429"/>
              <a:ext cx="1352479" cy="338554"/>
            </a:xfrm>
            <a:prstGeom prst="rect">
              <a:avLst/>
            </a:prstGeom>
          </p:spPr>
          <p:txBody>
            <a:bodyPr wrap="square">
              <a:spAutoFit/>
            </a:bodyPr>
            <a:lstStyle/>
            <a:p>
              <a:pPr defTabSz="913873">
                <a:defRPr/>
              </a:pPr>
              <a:r>
                <a:rPr lang="en-US" sz="1600" b="1" kern="0" dirty="0">
                  <a:gradFill>
                    <a:gsLst>
                      <a:gs pos="0">
                        <a:schemeClr val="tx1"/>
                      </a:gs>
                      <a:gs pos="100000">
                        <a:schemeClr val="tx1"/>
                      </a:gs>
                    </a:gsLst>
                    <a:lin ang="5400000" scaled="0"/>
                  </a:gradFill>
                  <a:latin typeface="Segoe UI"/>
                </a:rPr>
                <a:t>Kubernetes</a:t>
              </a:r>
            </a:p>
          </p:txBody>
        </p:sp>
        <p:sp>
          <p:nvSpPr>
            <p:cNvPr id="337" name="Rectangle 336">
              <a:extLst>
                <a:ext uri="{FF2B5EF4-FFF2-40B4-BE49-F238E27FC236}">
                  <a16:creationId xmlns:a16="http://schemas.microsoft.com/office/drawing/2014/main" id="{DB930ABF-26F6-4BD6-A557-1754CAB27A50}"/>
                </a:ext>
              </a:extLst>
            </p:cNvPr>
            <p:cNvSpPr/>
            <p:nvPr/>
          </p:nvSpPr>
          <p:spPr>
            <a:xfrm>
              <a:off x="844761" y="3388856"/>
              <a:ext cx="1352479" cy="584775"/>
            </a:xfrm>
            <a:prstGeom prst="rect">
              <a:avLst/>
            </a:prstGeom>
          </p:spPr>
          <p:txBody>
            <a:bodyPr wrap="square">
              <a:spAutoFit/>
            </a:bodyPr>
            <a:lstStyle/>
            <a:p>
              <a:pPr defTabSz="913873">
                <a:defRPr/>
              </a:pPr>
              <a:r>
                <a:rPr lang="en-US" sz="1600" b="1" kern="0" dirty="0">
                  <a:gradFill>
                    <a:gsLst>
                      <a:gs pos="0">
                        <a:schemeClr val="tx1"/>
                      </a:gs>
                      <a:gs pos="100000">
                        <a:schemeClr val="tx1"/>
                      </a:gs>
                    </a:gsLst>
                    <a:lin ang="5400000" scaled="0"/>
                  </a:gradFill>
                  <a:latin typeface="Segoe UI"/>
                </a:rPr>
                <a:t>Service Fabric</a:t>
              </a:r>
            </a:p>
          </p:txBody>
        </p:sp>
      </p:grpSp>
    </p:spTree>
    <p:extLst>
      <p:ext uri="{BB962C8B-B14F-4D97-AF65-F5344CB8AC3E}">
        <p14:creationId xmlns:p14="http://schemas.microsoft.com/office/powerpoint/2010/main" val="46563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down)">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0"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2178-4605-4E8F-AC38-D3B63D907342}"/>
              </a:ext>
            </a:extLst>
          </p:cNvPr>
          <p:cNvSpPr>
            <a:spLocks noGrp="1"/>
          </p:cNvSpPr>
          <p:nvPr>
            <p:ph type="title"/>
          </p:nvPr>
        </p:nvSpPr>
        <p:spPr>
          <a:xfrm>
            <a:off x="358723" y="170308"/>
            <a:ext cx="11018520" cy="553998"/>
          </a:xfrm>
        </p:spPr>
        <p:txBody>
          <a:bodyPr/>
          <a:lstStyle/>
          <a:p>
            <a:r>
              <a:rPr lang="en-US" dirty="0"/>
              <a:t>Kubernetes and Helm</a:t>
            </a:r>
          </a:p>
        </p:txBody>
      </p:sp>
      <p:pic>
        <p:nvPicPr>
          <p:cNvPr id="1026" name="Picture 2" descr="Image result for kubernetes helm">
            <a:extLst>
              <a:ext uri="{FF2B5EF4-FFF2-40B4-BE49-F238E27FC236}">
                <a16:creationId xmlns:a16="http://schemas.microsoft.com/office/drawing/2014/main" id="{63D4C70C-BAC9-40CB-B7EF-3DE884F6D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76"/>
          <a:stretch/>
        </p:blipFill>
        <p:spPr bwMode="auto">
          <a:xfrm>
            <a:off x="2997316" y="651634"/>
            <a:ext cx="5388431" cy="17419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460CDF-AABC-442D-B38C-2575AAE72CCF}"/>
              </a:ext>
            </a:extLst>
          </p:cNvPr>
          <p:cNvSpPr/>
          <p:nvPr/>
        </p:nvSpPr>
        <p:spPr>
          <a:xfrm>
            <a:off x="2997316" y="2169379"/>
            <a:ext cx="1429789"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Container</a:t>
            </a:r>
          </a:p>
          <a:p>
            <a:r>
              <a:rPr lang="en-US" sz="2000" dirty="0">
                <a:latin typeface="Segoe UI Light" panose="020B0502040204020203" pitchFamily="34" charset="0"/>
                <a:cs typeface="Segoe UI Light" panose="020B0502040204020203" pitchFamily="34" charset="0"/>
              </a:rPr>
              <a:t>Images</a:t>
            </a:r>
          </a:p>
        </p:txBody>
      </p:sp>
      <p:sp>
        <p:nvSpPr>
          <p:cNvPr id="6" name="Rectangle 5">
            <a:extLst>
              <a:ext uri="{FF2B5EF4-FFF2-40B4-BE49-F238E27FC236}">
                <a16:creationId xmlns:a16="http://schemas.microsoft.com/office/drawing/2014/main" id="{323A75F2-4099-41E8-A91E-C39B161CC732}"/>
              </a:ext>
            </a:extLst>
          </p:cNvPr>
          <p:cNvSpPr/>
          <p:nvPr/>
        </p:nvSpPr>
        <p:spPr>
          <a:xfrm>
            <a:off x="5122603" y="2171705"/>
            <a:ext cx="1429789"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Deploy</a:t>
            </a:r>
          </a:p>
          <a:p>
            <a:r>
              <a:rPr lang="en-US" sz="2000" dirty="0">
                <a:latin typeface="Segoe UI Light" panose="020B0502040204020203" pitchFamily="34" charset="0"/>
                <a:cs typeface="Segoe UI Light" panose="020B0502040204020203" pitchFamily="34" charset="0"/>
              </a:rPr>
              <a:t>with</a:t>
            </a:r>
          </a:p>
        </p:txBody>
      </p:sp>
      <p:sp>
        <p:nvSpPr>
          <p:cNvPr id="7" name="Rectangle 6">
            <a:extLst>
              <a:ext uri="{FF2B5EF4-FFF2-40B4-BE49-F238E27FC236}">
                <a16:creationId xmlns:a16="http://schemas.microsoft.com/office/drawing/2014/main" id="{3BCCD766-58D8-4B86-8C2A-64B6B0329851}"/>
              </a:ext>
            </a:extLst>
          </p:cNvPr>
          <p:cNvSpPr/>
          <p:nvPr/>
        </p:nvSpPr>
        <p:spPr>
          <a:xfrm>
            <a:off x="6422160" y="2169379"/>
            <a:ext cx="2039387" cy="707886"/>
          </a:xfrm>
          <a:prstGeom prst="rect">
            <a:avLst/>
          </a:prstGeom>
        </p:spPr>
        <p:txBody>
          <a:bodyPr wrap="square">
            <a:spAutoFit/>
          </a:bodyPr>
          <a:lstStyle/>
          <a:p>
            <a:pPr algn="ctr"/>
            <a:r>
              <a:rPr lang="en-US" sz="2000" dirty="0">
                <a:latin typeface="Segoe UI Light" panose="020B0502040204020203" pitchFamily="34" charset="0"/>
                <a:cs typeface="Segoe UI Light" panose="020B0502040204020203" pitchFamily="34" charset="0"/>
              </a:rPr>
              <a:t>Orchestrator’s</a:t>
            </a:r>
          </a:p>
          <a:p>
            <a:pPr algn="ctr"/>
            <a:r>
              <a:rPr lang="en-US" sz="2000" dirty="0">
                <a:latin typeface="Segoe UI Light" panose="020B0502040204020203" pitchFamily="34" charset="0"/>
                <a:cs typeface="Segoe UI Light" panose="020B0502040204020203" pitchFamily="34" charset="0"/>
              </a:rPr>
              <a:t>cluster</a:t>
            </a:r>
          </a:p>
        </p:txBody>
      </p:sp>
      <p:sp>
        <p:nvSpPr>
          <p:cNvPr id="8" name="Text Placeholder 5">
            <a:extLst>
              <a:ext uri="{FF2B5EF4-FFF2-40B4-BE49-F238E27FC236}">
                <a16:creationId xmlns:a16="http://schemas.microsoft.com/office/drawing/2014/main" id="{D3A03815-4C30-4F5D-BB2C-625064A45802}"/>
              </a:ext>
            </a:extLst>
          </p:cNvPr>
          <p:cNvSpPr txBox="1">
            <a:spLocks/>
          </p:cNvSpPr>
          <p:nvPr/>
        </p:nvSpPr>
        <p:spPr>
          <a:xfrm>
            <a:off x="922497" y="3185111"/>
            <a:ext cx="10618124" cy="31955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Helm is THE package manager for Kubernetes:</a:t>
            </a:r>
            <a:endParaRPr lang="en-US" b="1" dirty="0">
              <a:latin typeface="Segoe UI" panose="020B0502040204020203" pitchFamily="34" charset="0"/>
              <a:cs typeface="Segoe UI" panose="020B0502040204020203" pitchFamily="34" charset="0"/>
            </a:endParaRPr>
          </a:p>
          <a:p>
            <a:pPr marL="0" indent="0">
              <a:buNone/>
            </a:pPr>
            <a:r>
              <a:rPr lang="en-US" sz="1800" dirty="0">
                <a:gradFill>
                  <a:gsLst>
                    <a:gs pos="0">
                      <a:srgbClr val="1A1A1A"/>
                    </a:gs>
                    <a:gs pos="100000">
                      <a:srgbClr val="1A1A1A"/>
                    </a:gs>
                  </a:gsLst>
                  <a:lin ang="5400000" scaled="0"/>
                </a:gradFill>
                <a:cs typeface="Segoe UI Light" panose="020B0502040204020203" pitchFamily="34" charset="0"/>
              </a:rPr>
              <a:t>…Kubernetes deployments with just Kubectl.exe and .</a:t>
            </a:r>
            <a:r>
              <a:rPr lang="en-US" sz="1800" dirty="0" err="1">
                <a:gradFill>
                  <a:gsLst>
                    <a:gs pos="0">
                      <a:srgbClr val="1A1A1A"/>
                    </a:gs>
                    <a:gs pos="100000">
                      <a:srgbClr val="1A1A1A"/>
                    </a:gs>
                  </a:gsLst>
                  <a:lin ang="5400000" scaled="0"/>
                </a:gradFill>
                <a:cs typeface="Segoe UI Light" panose="020B0502040204020203" pitchFamily="34" charset="0"/>
              </a:rPr>
              <a:t>yml</a:t>
            </a:r>
            <a:r>
              <a:rPr lang="en-US" sz="1800" dirty="0">
                <a:gradFill>
                  <a:gsLst>
                    <a:gs pos="0">
                      <a:srgbClr val="1A1A1A"/>
                    </a:gs>
                    <a:gs pos="100000">
                      <a:srgbClr val="1A1A1A"/>
                    </a:gs>
                  </a:gsLst>
                  <a:lin ang="5400000" scaled="0"/>
                </a:gradFill>
                <a:cs typeface="Segoe UI Light" panose="020B0502040204020203" pitchFamily="34" charset="0"/>
              </a:rPr>
              <a:t> files are not standard but custom &amp; complex…</a:t>
            </a:r>
          </a:p>
          <a:p>
            <a:pPr marL="0" indent="0">
              <a:buNone/>
            </a:pPr>
            <a:r>
              <a:rPr lang="en-US" dirty="0"/>
              <a:t>Helm improves:</a:t>
            </a:r>
            <a:endParaRPr lang="en-US" sz="1800" dirty="0">
              <a:gradFill>
                <a:gsLst>
                  <a:gs pos="0">
                    <a:srgbClr val="1A1A1A"/>
                  </a:gs>
                  <a:gs pos="100000">
                    <a:srgbClr val="1A1A1A"/>
                  </a:gs>
                </a:gsLst>
                <a:lin ang="5400000" scaled="0"/>
              </a:gradFill>
              <a:cs typeface="Segoe UI Light" panose="020B0502040204020203" pitchFamily="34" charset="0"/>
            </a:endParaRPr>
          </a:p>
          <a:p>
            <a:pPr marL="34290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Makes application deployment easy, </a:t>
            </a:r>
            <a:r>
              <a:rPr lang="en-US" sz="1800" u="sng" dirty="0" err="1">
                <a:gradFill>
                  <a:gsLst>
                    <a:gs pos="0">
                      <a:srgbClr val="1A1A1A"/>
                    </a:gs>
                    <a:gs pos="100000">
                      <a:srgbClr val="1A1A1A"/>
                    </a:gs>
                  </a:gsLst>
                  <a:lin ang="5400000" scaled="0"/>
                </a:gradFill>
                <a:cs typeface="Segoe UI Light" panose="020B0502040204020203" pitchFamily="34" charset="0"/>
              </a:rPr>
              <a:t>standar</a:t>
            </a:r>
            <a:r>
              <a:rPr lang="en-US" sz="1800" u="sng" dirty="0">
                <a:gradFill>
                  <a:gsLst>
                    <a:gs pos="0">
                      <a:srgbClr val="1A1A1A"/>
                    </a:gs>
                    <a:gs pos="100000">
                      <a:srgbClr val="1A1A1A"/>
                    </a:gs>
                  </a:gsLst>
                  <a:lin ang="5400000" scaled="0"/>
                </a:gradFill>
                <a:cs typeface="Segoe UI Light" panose="020B0502040204020203" pitchFamily="34" charset="0"/>
              </a:rPr>
              <a:t> and reusable</a:t>
            </a:r>
          </a:p>
          <a:p>
            <a:pPr marL="34290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Easy application </a:t>
            </a:r>
            <a:r>
              <a:rPr lang="en-US" sz="1800" i="1" dirty="0">
                <a:gradFill>
                  <a:gsLst>
                    <a:gs pos="0">
                      <a:srgbClr val="1A1A1A"/>
                    </a:gs>
                    <a:gs pos="100000">
                      <a:srgbClr val="1A1A1A"/>
                    </a:gs>
                  </a:gsLst>
                  <a:lin ang="5400000" scaled="0"/>
                </a:gradFill>
                <a:cs typeface="Segoe UI Light" panose="020B0502040204020203" pitchFamily="34" charset="0"/>
              </a:rPr>
              <a:t>install, update, rollback &amp; removal</a:t>
            </a:r>
            <a:r>
              <a:rPr lang="en-US" sz="1800" dirty="0">
                <a:gradFill>
                  <a:gsLst>
                    <a:gs pos="0">
                      <a:srgbClr val="1A1A1A"/>
                    </a:gs>
                    <a:gs pos="100000">
                      <a:srgbClr val="1A1A1A"/>
                    </a:gs>
                  </a:gsLst>
                  <a:lin ang="5400000" scaled="0"/>
                </a:gradFill>
                <a:cs typeface="Segoe UI Light" panose="020B0502040204020203" pitchFamily="34" charset="0"/>
              </a:rPr>
              <a:t>. Packages are declaratively defined in </a:t>
            </a:r>
            <a:r>
              <a:rPr lang="en-US" sz="1800" i="1" dirty="0">
                <a:gradFill>
                  <a:gsLst>
                    <a:gs pos="0">
                      <a:srgbClr val="1A1A1A"/>
                    </a:gs>
                    <a:gs pos="100000">
                      <a:srgbClr val="1A1A1A"/>
                    </a:gs>
                  </a:gsLst>
                  <a:lin ang="5400000" scaled="0"/>
                </a:gradFill>
                <a:cs typeface="Segoe UI Light" panose="020B0502040204020203" pitchFamily="34" charset="0"/>
              </a:rPr>
              <a:t>Helm Charts</a:t>
            </a:r>
          </a:p>
          <a:p>
            <a:pPr marL="34290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Charts can be </a:t>
            </a:r>
            <a:r>
              <a:rPr lang="en-US" sz="1800" i="1" dirty="0">
                <a:gradFill>
                  <a:gsLst>
                    <a:gs pos="0">
                      <a:srgbClr val="1A1A1A"/>
                    </a:gs>
                    <a:gs pos="100000">
                      <a:srgbClr val="1A1A1A"/>
                    </a:gs>
                  </a:gsLst>
                  <a:lin ang="5400000" scaled="0"/>
                </a:gradFill>
                <a:cs typeface="Segoe UI Light" panose="020B0502040204020203" pitchFamily="34" charset="0"/>
              </a:rPr>
              <a:t>shared</a:t>
            </a:r>
            <a:r>
              <a:rPr lang="en-US" sz="1800" dirty="0">
                <a:gradFill>
                  <a:gsLst>
                    <a:gs pos="0">
                      <a:srgbClr val="1A1A1A"/>
                    </a:gs>
                    <a:gs pos="100000">
                      <a:srgbClr val="1A1A1A"/>
                    </a:gs>
                  </a:gsLst>
                  <a:lin ang="5400000" scaled="0"/>
                </a:gradFill>
                <a:cs typeface="Segoe UI Light" panose="020B0502040204020203" pitchFamily="34" charset="0"/>
              </a:rPr>
              <a:t> and publicly published (</a:t>
            </a:r>
            <a:r>
              <a:rPr lang="en-US" sz="1800" dirty="0">
                <a:gradFill>
                  <a:gsLst>
                    <a:gs pos="0">
                      <a:srgbClr val="1A1A1A"/>
                    </a:gs>
                    <a:gs pos="100000">
                      <a:srgbClr val="1A1A1A"/>
                    </a:gs>
                  </a:gsLst>
                  <a:lin ang="5400000" scaled="0"/>
                </a:gradFill>
                <a:cs typeface="Segoe UI Light" panose="020B0502040204020203" pitchFamily="34" charset="0"/>
                <a:hlinkClick r:id="rId4"/>
              </a:rPr>
              <a:t>https://github.com/helm/charts/tree/master/stable</a:t>
            </a:r>
            <a:r>
              <a:rPr lang="en-US" sz="1800" dirty="0">
                <a:gradFill>
                  <a:gsLst>
                    <a:gs pos="0">
                      <a:srgbClr val="1A1A1A"/>
                    </a:gs>
                    <a:gs pos="100000">
                      <a:srgbClr val="1A1A1A"/>
                    </a:gs>
                  </a:gsLst>
                  <a:lin ang="5400000" scaled="0"/>
                </a:gradFill>
                <a:cs typeface="Segoe UI Light" panose="020B0502040204020203" pitchFamily="34" charset="0"/>
              </a:rPr>
              <a:t>)</a:t>
            </a:r>
          </a:p>
          <a:p>
            <a:pPr marL="34290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Designed with </a:t>
            </a:r>
            <a:r>
              <a:rPr lang="en-US" sz="1800" i="1" dirty="0">
                <a:gradFill>
                  <a:gsLst>
                    <a:gs pos="0">
                      <a:srgbClr val="1A1A1A"/>
                    </a:gs>
                    <a:gs pos="100000">
                      <a:srgbClr val="1A1A1A"/>
                    </a:gs>
                  </a:gsLst>
                  <a:lin ang="5400000" scaled="0"/>
                </a:gradFill>
                <a:cs typeface="Segoe UI Light" panose="020B0502040204020203" pitchFamily="34" charset="0"/>
              </a:rPr>
              <a:t>versioning </a:t>
            </a:r>
            <a:r>
              <a:rPr lang="en-US" sz="1800" dirty="0">
                <a:gradFill>
                  <a:gsLst>
                    <a:gs pos="0">
                      <a:srgbClr val="1A1A1A"/>
                    </a:gs>
                    <a:gs pos="100000">
                      <a:srgbClr val="1A1A1A"/>
                    </a:gs>
                  </a:gsLst>
                  <a:lin ang="5400000" scaled="0"/>
                </a:gradFill>
                <a:cs typeface="Segoe UI Light" panose="020B0502040204020203" pitchFamily="34" charset="0"/>
              </a:rPr>
              <a:t>of packages in mind</a:t>
            </a:r>
          </a:p>
          <a:p>
            <a:pPr marL="34290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You need Helm if you want to use </a:t>
            </a:r>
            <a:r>
              <a:rPr lang="en-US" sz="1800" i="1" dirty="0">
                <a:gradFill>
                  <a:gsLst>
                    <a:gs pos="0">
                      <a:srgbClr val="1A1A1A"/>
                    </a:gs>
                    <a:gs pos="100000">
                      <a:srgbClr val="1A1A1A"/>
                    </a:gs>
                  </a:gsLst>
                  <a:lin ang="5400000" scaled="0"/>
                </a:gradFill>
                <a:cs typeface="Segoe UI Light" panose="020B0502040204020203" pitchFamily="34" charset="0"/>
              </a:rPr>
              <a:t>Azure DevSpaces</a:t>
            </a:r>
            <a:r>
              <a:rPr lang="en-US" sz="1800" dirty="0">
                <a:gradFill>
                  <a:gsLst>
                    <a:gs pos="0">
                      <a:srgbClr val="1A1A1A"/>
                    </a:gs>
                    <a:gs pos="100000">
                      <a:srgbClr val="1A1A1A"/>
                    </a:gs>
                  </a:gsLst>
                  <a:lin ang="5400000" scaled="0"/>
                </a:gradFill>
                <a:cs typeface="Segoe UI Light" panose="020B0502040204020203" pitchFamily="34" charset="0"/>
              </a:rPr>
              <a:t>! :) </a:t>
            </a:r>
          </a:p>
          <a:p>
            <a:pPr marL="342900" indent="-342900" defTabSz="914367">
              <a:buSzTx/>
              <a:buFont typeface="Arial" panose="020B0604020202020204" pitchFamily="34" charset="0"/>
              <a:buChar char="•"/>
              <a:defRPr/>
            </a:pPr>
            <a:endParaRPr lang="en-US" sz="1800" dirty="0">
              <a:gradFill>
                <a:gsLst>
                  <a:gs pos="0">
                    <a:srgbClr val="1A1A1A"/>
                  </a:gs>
                  <a:gs pos="100000">
                    <a:srgbClr val="1A1A1A"/>
                  </a:gs>
                </a:gsLst>
                <a:lin ang="5400000" scaled="0"/>
              </a:gradFill>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4EB253EF-7988-44BB-BEB7-EEE8B0DFE649}"/>
              </a:ext>
            </a:extLst>
          </p:cNvPr>
          <p:cNvCxnSpPr>
            <a:cxnSpLocks/>
          </p:cNvCxnSpPr>
          <p:nvPr/>
        </p:nvCxnSpPr>
        <p:spPr>
          <a:xfrm>
            <a:off x="4388311" y="2523322"/>
            <a:ext cx="511631" cy="0"/>
          </a:xfrm>
          <a:prstGeom prst="straightConnector1">
            <a:avLst/>
          </a:prstGeom>
          <a:ln>
            <a:solidFill>
              <a:srgbClr val="FFB57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9BC2CE-FF10-4224-84E2-AFCCFBE694AC}"/>
              </a:ext>
            </a:extLst>
          </p:cNvPr>
          <p:cNvCxnSpPr>
            <a:cxnSpLocks/>
          </p:cNvCxnSpPr>
          <p:nvPr/>
        </p:nvCxnSpPr>
        <p:spPr>
          <a:xfrm>
            <a:off x="6134972" y="2523322"/>
            <a:ext cx="511631" cy="0"/>
          </a:xfrm>
          <a:prstGeom prst="straightConnector1">
            <a:avLst/>
          </a:prstGeom>
          <a:ln>
            <a:solidFill>
              <a:srgbClr val="FFB57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29D6834-B4A1-4E53-A3C3-5AFDA42CD649}"/>
              </a:ext>
            </a:extLst>
          </p:cNvPr>
          <p:cNvPicPr>
            <a:picLocks noChangeAspect="1"/>
          </p:cNvPicPr>
          <p:nvPr/>
        </p:nvPicPr>
        <p:blipFill rotWithShape="1">
          <a:blip r:embed="rId5"/>
          <a:srcRect l="52018"/>
          <a:stretch/>
        </p:blipFill>
        <p:spPr>
          <a:xfrm>
            <a:off x="8941407" y="3185111"/>
            <a:ext cx="2599213" cy="403424"/>
          </a:xfrm>
          <a:prstGeom prst="rect">
            <a:avLst/>
          </a:prstGeom>
        </p:spPr>
      </p:pic>
      <p:pic>
        <p:nvPicPr>
          <p:cNvPr id="13" name="Picture 12">
            <a:extLst>
              <a:ext uri="{FF2B5EF4-FFF2-40B4-BE49-F238E27FC236}">
                <a16:creationId xmlns:a16="http://schemas.microsoft.com/office/drawing/2014/main" id="{12C49762-EE23-42EA-A35B-512FBBC16A0D}"/>
              </a:ext>
            </a:extLst>
          </p:cNvPr>
          <p:cNvPicPr>
            <a:picLocks noChangeAspect="1"/>
          </p:cNvPicPr>
          <p:nvPr/>
        </p:nvPicPr>
        <p:blipFill rotWithShape="1">
          <a:blip r:embed="rId5"/>
          <a:srcRect t="1" r="49091" b="1703"/>
          <a:stretch/>
        </p:blipFill>
        <p:spPr>
          <a:xfrm>
            <a:off x="8941408" y="2811355"/>
            <a:ext cx="2599213" cy="373756"/>
          </a:xfrm>
          <a:prstGeom prst="rect">
            <a:avLst/>
          </a:prstGeom>
        </p:spPr>
      </p:pic>
    </p:spTree>
    <p:extLst>
      <p:ext uri="{BB962C8B-B14F-4D97-AF65-F5344CB8AC3E}">
        <p14:creationId xmlns:p14="http://schemas.microsoft.com/office/powerpoint/2010/main" val="32882139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descr="https://github.com/dotnet-architecture/eShopOnContainers/wiki/img/kubernetes/kubernetes-admin-ui-01.png">
            <a:extLst>
              <a:ext uri="{FF2B5EF4-FFF2-40B4-BE49-F238E27FC236}">
                <a16:creationId xmlns:a16="http://schemas.microsoft.com/office/drawing/2014/main" id="{C78895B2-9D49-4F93-8A2D-F1CD3E1B8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6" y="3146425"/>
            <a:ext cx="4672584" cy="259157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7EDDC19-C12D-4D0B-8B30-82132FB95F33}"/>
              </a:ext>
            </a:extLst>
          </p:cNvPr>
          <p:cNvSpPr/>
          <p:nvPr/>
        </p:nvSpPr>
        <p:spPr>
          <a:xfrm>
            <a:off x="11757266" y="0"/>
            <a:ext cx="434734" cy="363946"/>
          </a:xfrm>
          <a:prstGeom prst="rect">
            <a:avLst/>
          </a:prstGeom>
        </p:spPr>
        <p:txBody>
          <a:bodyPr wrap="none">
            <a:spAutoFit/>
          </a:bodyPr>
          <a:lstStyle/>
          <a:p>
            <a:pPr defTabSz="896387">
              <a:defRPr/>
            </a:pPr>
            <a:r>
              <a:rPr lang="en-US" kern="0" dirty="0">
                <a:gradFill>
                  <a:gsLst>
                    <a:gs pos="0">
                      <a:schemeClr val="tx1"/>
                    </a:gs>
                    <a:gs pos="100000">
                      <a:schemeClr val="tx1"/>
                    </a:gs>
                  </a:gsLst>
                  <a:lin ang="5400000" scaled="0"/>
                </a:gradFill>
                <a:latin typeface="Segoe UI Semilight"/>
              </a:rPr>
              <a:t>(5)</a:t>
            </a:r>
          </a:p>
        </p:txBody>
      </p:sp>
      <p:sp>
        <p:nvSpPr>
          <p:cNvPr id="3" name="Title 2">
            <a:extLst>
              <a:ext uri="{FF2B5EF4-FFF2-40B4-BE49-F238E27FC236}">
                <a16:creationId xmlns:a16="http://schemas.microsoft.com/office/drawing/2014/main" id="{72EE60C3-9880-4646-8023-1602A5355026}"/>
              </a:ext>
            </a:extLst>
          </p:cNvPr>
          <p:cNvSpPr>
            <a:spLocks noGrp="1"/>
          </p:cNvSpPr>
          <p:nvPr>
            <p:ph type="title"/>
          </p:nvPr>
        </p:nvSpPr>
        <p:spPr>
          <a:xfrm>
            <a:off x="585216" y="585788"/>
            <a:ext cx="6400800" cy="498598"/>
          </a:xfrm>
        </p:spPr>
        <p:txBody>
          <a:bodyPr/>
          <a:lstStyle/>
          <a:p>
            <a:r>
              <a:rPr lang="en-US" dirty="0"/>
              <a:t>Demo 4</a:t>
            </a:r>
          </a:p>
        </p:txBody>
      </p:sp>
      <p:sp>
        <p:nvSpPr>
          <p:cNvPr id="6" name="Text Placeholder 5">
            <a:extLst>
              <a:ext uri="{FF2B5EF4-FFF2-40B4-BE49-F238E27FC236}">
                <a16:creationId xmlns:a16="http://schemas.microsoft.com/office/drawing/2014/main" id="{ED909240-4F24-4384-BFF7-DE6563AEEB49}"/>
              </a:ext>
            </a:extLst>
          </p:cNvPr>
          <p:cNvSpPr>
            <a:spLocks noGrp="1"/>
          </p:cNvSpPr>
          <p:nvPr>
            <p:ph type="body" sz="quarter" idx="12"/>
          </p:nvPr>
        </p:nvSpPr>
        <p:spPr>
          <a:xfrm>
            <a:off x="585216" y="1529884"/>
            <a:ext cx="4672584" cy="1477328"/>
          </a:xfrm>
        </p:spPr>
        <p:txBody>
          <a:bodyPr/>
          <a:lstStyle/>
          <a:p>
            <a:r>
              <a:rPr lang="en-US" dirty="0"/>
              <a:t>Scaling out with Orchestrators</a:t>
            </a:r>
          </a:p>
          <a:p>
            <a:pPr lvl="0" defTabSz="914367">
              <a:buSzTx/>
              <a:defRPr/>
            </a:pPr>
            <a:endParaRPr lang="en-US" dirty="0">
              <a:gradFill>
                <a:gsLst>
                  <a:gs pos="0">
                    <a:srgbClr val="1A1A1A"/>
                  </a:gs>
                  <a:gs pos="100000">
                    <a:srgbClr val="1A1A1A"/>
                  </a:gs>
                </a:gsLst>
                <a:lin ang="5400000" scaled="0"/>
              </a:gradFill>
              <a:cs typeface="Segoe UI" panose="020B0502040204020203" pitchFamily="34" charset="0"/>
            </a:endParaRPr>
          </a:p>
          <a:p>
            <a:pPr lvl="0" defTabSz="914367">
              <a:buSzTx/>
              <a:defRPr/>
            </a:pPr>
            <a:r>
              <a:rPr lang="en-US" dirty="0">
                <a:gradFill>
                  <a:gsLst>
                    <a:gs pos="0">
                      <a:srgbClr val="1A1A1A"/>
                    </a:gs>
                    <a:gs pos="100000">
                      <a:srgbClr val="1A1A1A"/>
                    </a:gs>
                  </a:gsLst>
                  <a:lin ang="5400000" scaled="0"/>
                </a:gradFill>
                <a:cs typeface="Segoe UI" panose="020B0502040204020203" pitchFamily="34" charset="0"/>
              </a:rPr>
              <a:t>AKS-Kubernetes</a:t>
            </a:r>
          </a:p>
          <a:p>
            <a:pPr marL="342900" lvl="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Overview</a:t>
            </a:r>
          </a:p>
          <a:p>
            <a:pPr marL="342900" lvl="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Scaling out</a:t>
            </a:r>
          </a:p>
        </p:txBody>
      </p:sp>
      <p:sp>
        <p:nvSpPr>
          <p:cNvPr id="19" name="Text Placeholder 5">
            <a:extLst>
              <a:ext uri="{FF2B5EF4-FFF2-40B4-BE49-F238E27FC236}">
                <a16:creationId xmlns:a16="http://schemas.microsoft.com/office/drawing/2014/main" id="{CB46BBD3-7A0C-4466-BC8A-1301795E5D1B}"/>
              </a:ext>
            </a:extLst>
          </p:cNvPr>
          <p:cNvSpPr txBox="1">
            <a:spLocks/>
          </p:cNvSpPr>
          <p:nvPr/>
        </p:nvSpPr>
        <p:spPr>
          <a:xfrm>
            <a:off x="5448300" y="3146425"/>
            <a:ext cx="2819400" cy="172354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t>AKS step-by-step</a:t>
            </a:r>
          </a:p>
          <a:p>
            <a:pPr>
              <a:defRPr/>
            </a:pPr>
            <a:r>
              <a:rPr lang="en-US" sz="1600" dirty="0"/>
              <a:t>Setup for </a:t>
            </a:r>
            <a:r>
              <a:rPr lang="en-US" sz="1600" dirty="0" err="1"/>
              <a:t>eShopOnContainers</a:t>
            </a:r>
            <a:r>
              <a:rPr lang="en-US" sz="1600" dirty="0"/>
              <a:t>:</a:t>
            </a:r>
          </a:p>
          <a:p>
            <a:pPr>
              <a:defRPr/>
            </a:pPr>
            <a:r>
              <a:rPr lang="en-US" sz="1600" dirty="0">
                <a:gradFill>
                  <a:gsLst>
                    <a:gs pos="0">
                      <a:schemeClr val="accent1"/>
                    </a:gs>
                    <a:gs pos="100000">
                      <a:schemeClr val="accent1"/>
                    </a:gs>
                  </a:gsLst>
                  <a:lin ang="5400000" scaled="0"/>
                </a:gradFill>
                <a:hlinkClick r:id="rId4">
                  <a:extLst>
                    <a:ext uri="{A12FA001-AC4F-418D-AE19-62706E023703}">
                      <ahyp:hlinkClr xmlns:ahyp="http://schemas.microsoft.com/office/drawing/2018/hyperlinkcolor" xmlns="" val="tx"/>
                    </a:ext>
                  </a:extLst>
                </a:hlinkClick>
              </a:rPr>
              <a:t>https://github.com/dotnet-architecture/eShopOnContainers/wiki/10.-Setting-the-solution-up-in-AKS-(Azure-Kubernetes-Service)</a:t>
            </a:r>
            <a:endParaRPr lang="en-US" sz="1600" dirty="0">
              <a:gradFill>
                <a:gsLst>
                  <a:gs pos="0">
                    <a:schemeClr val="accent1"/>
                  </a:gs>
                  <a:gs pos="100000">
                    <a:schemeClr val="accent1"/>
                  </a:gs>
                </a:gsLst>
                <a:lin ang="5400000" scaled="0"/>
              </a:gradFill>
            </a:endParaRPr>
          </a:p>
        </p:txBody>
      </p:sp>
    </p:spTree>
    <p:extLst>
      <p:ext uri="{BB962C8B-B14F-4D97-AF65-F5344CB8AC3E}">
        <p14:creationId xmlns:p14="http://schemas.microsoft.com/office/powerpoint/2010/main" val="244891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742228087"/>
              </p:ext>
            </p:extLst>
          </p:nvPr>
        </p:nvGraphicFramePr>
        <p:xfrm>
          <a:off x="2510534" y="2295265"/>
          <a:ext cx="9261140" cy="3398273"/>
        </p:xfrm>
        <a:graphic>
          <a:graphicData uri="http://schemas.openxmlformats.org/drawingml/2006/table">
            <a:tbl>
              <a:tblPr firstRow="1" bandRow="1">
                <a:tableStyleId>{073A0DAA-6AF3-43AB-8588-CEC1D06C72B9}</a:tableStyleId>
              </a:tblPr>
              <a:tblGrid>
                <a:gridCol w="1836920">
                  <a:extLst>
                    <a:ext uri="{9D8B030D-6E8A-4147-A177-3AD203B41FA5}">
                      <a16:colId xmlns:a16="http://schemas.microsoft.com/office/drawing/2014/main" val="1731072896"/>
                    </a:ext>
                  </a:extLst>
                </a:gridCol>
                <a:gridCol w="2793650">
                  <a:extLst>
                    <a:ext uri="{9D8B030D-6E8A-4147-A177-3AD203B41FA5}">
                      <a16:colId xmlns:a16="http://schemas.microsoft.com/office/drawing/2014/main" val="1384903516"/>
                    </a:ext>
                  </a:extLst>
                </a:gridCol>
                <a:gridCol w="2315285">
                  <a:extLst>
                    <a:ext uri="{9D8B030D-6E8A-4147-A177-3AD203B41FA5}">
                      <a16:colId xmlns:a16="http://schemas.microsoft.com/office/drawing/2014/main" val="4172087379"/>
                    </a:ext>
                  </a:extLst>
                </a:gridCol>
                <a:gridCol w="2315285">
                  <a:extLst>
                    <a:ext uri="{9D8B030D-6E8A-4147-A177-3AD203B41FA5}">
                      <a16:colId xmlns:a16="http://schemas.microsoft.com/office/drawing/2014/main" val="2438914358"/>
                    </a:ext>
                  </a:extLst>
                </a:gridCol>
              </a:tblGrid>
              <a:tr h="445345">
                <a:tc>
                  <a:txBody>
                    <a:bodyPr/>
                    <a:lstStyle/>
                    <a:p>
                      <a:pPr algn="ctr"/>
                      <a:r>
                        <a:rPr lang="en-US" sz="1250" dirty="0">
                          <a:gradFill>
                            <a:gsLst>
                              <a:gs pos="0">
                                <a:schemeClr val="bg1"/>
                              </a:gs>
                              <a:gs pos="100000">
                                <a:schemeClr val="bg1"/>
                              </a:gs>
                            </a:gsLst>
                            <a:lin ang="5400000" scaled="0"/>
                          </a:gradFill>
                        </a:rPr>
                        <a:t>Orchestrator / Engine</a:t>
                      </a:r>
                    </a:p>
                  </a:txBody>
                  <a:tcPr marL="89624" marR="89624" marT="44812" marB="44812"/>
                </a:tc>
                <a:tc>
                  <a:txBody>
                    <a:bodyPr/>
                    <a:lstStyle/>
                    <a:p>
                      <a:pPr algn="ctr"/>
                      <a:r>
                        <a:rPr lang="en-US" sz="1250" dirty="0">
                          <a:gradFill>
                            <a:gsLst>
                              <a:gs pos="0">
                                <a:schemeClr val="bg1"/>
                              </a:gs>
                              <a:gs pos="100000">
                                <a:schemeClr val="bg1"/>
                              </a:gs>
                            </a:gsLst>
                            <a:lin ang="5400000" scaled="0"/>
                          </a:gradFill>
                        </a:rPr>
                        <a:t>Description</a:t>
                      </a:r>
                    </a:p>
                  </a:txBody>
                  <a:tcPr marL="89624" marR="89624" marT="44812" marB="44812"/>
                </a:tc>
                <a:tc>
                  <a:txBody>
                    <a:bodyPr/>
                    <a:lstStyle/>
                    <a:p>
                      <a:pPr algn="ctr"/>
                      <a:r>
                        <a:rPr lang="en-US" sz="1250" dirty="0">
                          <a:gradFill>
                            <a:gsLst>
                              <a:gs pos="0">
                                <a:schemeClr val="bg1"/>
                              </a:gs>
                              <a:gs pos="100000">
                                <a:schemeClr val="bg1"/>
                              </a:gs>
                            </a:gsLst>
                            <a:lin ang="5400000" scaled="0"/>
                          </a:gradFill>
                        </a:rPr>
                        <a:t>Good for</a:t>
                      </a:r>
                    </a:p>
                  </a:txBody>
                  <a:tcPr marL="89624" marR="89624" marT="44812" marB="44812"/>
                </a:tc>
                <a:tc>
                  <a:txBody>
                    <a:bodyPr/>
                    <a:lstStyle/>
                    <a:p>
                      <a:pPr algn="ctr"/>
                      <a:r>
                        <a:rPr lang="en-US" sz="1250" dirty="0">
                          <a:gradFill>
                            <a:gsLst>
                              <a:gs pos="0">
                                <a:schemeClr val="bg1"/>
                              </a:gs>
                              <a:gs pos="100000">
                                <a:schemeClr val="bg1"/>
                              </a:gs>
                            </a:gsLst>
                            <a:lin ang="5400000" scaled="0"/>
                          </a:gradFill>
                        </a:rPr>
                        <a:t>Common workloads</a:t>
                      </a:r>
                    </a:p>
                  </a:txBody>
                  <a:tcPr marL="89624" marR="89624" marT="44812" marB="44812"/>
                </a:tc>
                <a:extLst>
                  <a:ext uri="{0D108BD9-81ED-4DB2-BD59-A6C34878D82A}">
                    <a16:rowId xmlns:a16="http://schemas.microsoft.com/office/drawing/2014/main" val="276489895"/>
                  </a:ext>
                </a:extLst>
              </a:tr>
              <a:tr h="1575523">
                <a:tc>
                  <a:txBody>
                    <a:bodyPr/>
                    <a:lstStyle/>
                    <a:p>
                      <a:endParaRPr lang="en-US" sz="1400" b="1" dirty="0"/>
                    </a:p>
                  </a:txBody>
                  <a:tcPr marL="89624" marR="89624" marT="44812" marB="44812">
                    <a:solidFill>
                      <a:schemeClr val="bg1"/>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i="1" kern="1200" dirty="0">
                          <a:gradFill>
                            <a:gsLst>
                              <a:gs pos="0">
                                <a:schemeClr val="tx1"/>
                              </a:gs>
                              <a:gs pos="100000">
                                <a:schemeClr val="tx1"/>
                              </a:gs>
                            </a:gsLst>
                            <a:lin ang="5400000" scaled="0"/>
                          </a:gradFill>
                          <a:effectLst/>
                          <a:latin typeface="+mn-lt"/>
                          <a:ea typeface="+mn-ea"/>
                          <a:cs typeface="+mn-cs"/>
                        </a:rPr>
                        <a:t>Kubernetes</a:t>
                      </a:r>
                      <a:r>
                        <a:rPr lang="en-US" sz="1200" kern="1200" dirty="0">
                          <a:gradFill>
                            <a:gsLst>
                              <a:gs pos="0">
                                <a:schemeClr val="tx1"/>
                              </a:gs>
                              <a:gs pos="100000">
                                <a:schemeClr val="tx1"/>
                              </a:gs>
                            </a:gsLst>
                            <a:lin ang="5400000" scaled="0"/>
                          </a:gradFill>
                          <a:effectLst/>
                          <a:latin typeface="+mn-lt"/>
                          <a:ea typeface="+mn-ea"/>
                          <a:cs typeface="+mn-cs"/>
                        </a:rPr>
                        <a:t> is an open-source platform for automating deployment, scaling, and operations of application containers across clusters of hosts.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chemeClr val="tx1"/>
                              </a:gs>
                              <a:gs pos="100000">
                                <a:schemeClr val="tx1"/>
                              </a:gs>
                            </a:gsLst>
                            <a:lin ang="5400000" scaled="0"/>
                          </a:gradFill>
                          <a:effectLst/>
                        </a:rPr>
                        <a:t>AKS</a:t>
                      </a:r>
                      <a:r>
                        <a:rPr lang="en-US" sz="1200" b="1" kern="1200" dirty="0">
                          <a:gradFill>
                            <a:gsLst>
                              <a:gs pos="0">
                                <a:schemeClr val="tx1"/>
                              </a:gs>
                              <a:gs pos="100000">
                                <a:schemeClr val="tx1"/>
                              </a:gs>
                            </a:gsLst>
                            <a:lin ang="5400000" scaled="0"/>
                          </a:gradFill>
                          <a:effectLst/>
                        </a:rPr>
                        <a:t>: You pay for VMs in cluster</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chemeClr val="tx1"/>
                              </a:gs>
                              <a:gs pos="100000">
                                <a:schemeClr val="tx1"/>
                              </a:gs>
                            </a:gsLst>
                            <a:lin ang="5400000" scaled="0"/>
                          </a:gradFill>
                          <a:effectLst/>
                        </a:rPr>
                        <a:t>ACS Engine</a:t>
                      </a:r>
                      <a:r>
                        <a:rPr lang="en-US" sz="1200" b="1" kern="1200" dirty="0">
                          <a:gradFill>
                            <a:gsLst>
                              <a:gs pos="0">
                                <a:schemeClr val="tx1"/>
                              </a:gs>
                              <a:gs pos="100000">
                                <a:schemeClr val="tx1"/>
                              </a:gs>
                            </a:gsLst>
                            <a:lin ang="5400000" scaled="0"/>
                          </a:gradFill>
                          <a:effectLst/>
                        </a:rPr>
                        <a:t>: IaaS container infrastructure </a:t>
                      </a:r>
                      <a:endParaRPr lang="en-US" sz="1400" b="1" dirty="0">
                        <a:gradFill>
                          <a:gsLst>
                            <a:gs pos="0">
                              <a:schemeClr val="tx1"/>
                            </a:gs>
                            <a:gs pos="100000">
                              <a:schemeClr val="tx1"/>
                            </a:gs>
                          </a:gsLst>
                          <a:lin ang="5400000" scaled="0"/>
                        </a:gradFill>
                      </a:endParaRPr>
                    </a:p>
                    <a:p>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pPr marL="0" marR="0" lvl="0" indent="0" algn="l" defTabSz="685845" rtl="0" eaLnBrk="1" fontAlgn="auto" latinLnBrk="0" hangingPunct="1">
                        <a:lnSpc>
                          <a:spcPct val="100000"/>
                        </a:lnSpc>
                        <a:spcBef>
                          <a:spcPts val="0"/>
                        </a:spcBef>
                        <a:spcAft>
                          <a:spcPts val="0"/>
                        </a:spcAft>
                        <a:buClrTx/>
                        <a:buSzTx/>
                        <a:buFont typeface="+mj-lt"/>
                        <a:buNone/>
                        <a:tabLst/>
                        <a:defRPr/>
                      </a:pPr>
                      <a:r>
                        <a:rPr lang="en-US" sz="1400" dirty="0">
                          <a:gradFill>
                            <a:gsLst>
                              <a:gs pos="0">
                                <a:schemeClr val="tx1"/>
                              </a:gs>
                              <a:gs pos="100000">
                                <a:schemeClr val="tx1"/>
                              </a:gs>
                            </a:gsLst>
                            <a:lin ang="5400000" scaled="0"/>
                          </a:gradFill>
                        </a:rPr>
                        <a:t>Microservices based</a:t>
                      </a:r>
                      <a:br>
                        <a:rPr lang="en-US" sz="1400" dirty="0">
                          <a:gradFill>
                            <a:gsLst>
                              <a:gs pos="0">
                                <a:schemeClr val="tx1"/>
                              </a:gs>
                              <a:gs pos="100000">
                                <a:schemeClr val="tx1"/>
                              </a:gs>
                            </a:gsLst>
                            <a:lin ang="5400000" scaled="0"/>
                          </a:gradFill>
                        </a:rPr>
                      </a:br>
                      <a:r>
                        <a:rPr lang="en-US" sz="1400" dirty="0">
                          <a:gradFill>
                            <a:gsLst>
                              <a:gs pos="0">
                                <a:schemeClr val="tx1"/>
                              </a:gs>
                              <a:gs pos="100000">
                                <a:schemeClr val="tx1"/>
                              </a:gs>
                            </a:gsLst>
                            <a:lin ang="5400000" scaled="0"/>
                          </a:gradFill>
                        </a:rPr>
                        <a:t>on containers</a:t>
                      </a:r>
                    </a:p>
                    <a:p>
                      <a:pPr marL="0" marR="0" lvl="0" indent="0" algn="l" defTabSz="685845" rtl="0" eaLnBrk="1" fontAlgn="auto" latinLnBrk="0" hangingPunct="1">
                        <a:lnSpc>
                          <a:spcPct val="100000"/>
                        </a:lnSpc>
                        <a:spcBef>
                          <a:spcPts val="0"/>
                        </a:spcBef>
                        <a:spcAft>
                          <a:spcPts val="0"/>
                        </a:spcAft>
                        <a:buClrTx/>
                        <a:buSzTx/>
                        <a:buFont typeface="+mj-lt"/>
                        <a:buNone/>
                        <a:tabLst/>
                        <a:defRPr/>
                      </a:pPr>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extLst>
                  <a:ext uri="{0D108BD9-81ED-4DB2-BD59-A6C34878D82A}">
                    <a16:rowId xmlns:a16="http://schemas.microsoft.com/office/drawing/2014/main" val="3911308282"/>
                  </a:ext>
                </a:extLst>
              </a:tr>
              <a:tr h="134453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marL="89624" marR="89624" marT="44812" marB="44812">
                    <a:solidFill>
                      <a:schemeClr val="bg1"/>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i="1" kern="1200" dirty="0">
                          <a:gradFill>
                            <a:gsLst>
                              <a:gs pos="0">
                                <a:schemeClr val="tx1"/>
                              </a:gs>
                              <a:gs pos="100000">
                                <a:schemeClr val="tx1"/>
                              </a:gs>
                            </a:gsLst>
                            <a:lin ang="5400000" scaled="0"/>
                          </a:gradFill>
                          <a:effectLst/>
                          <a:latin typeface="+mn-lt"/>
                          <a:ea typeface="+mn-ea"/>
                          <a:cs typeface="+mn-cs"/>
                        </a:rPr>
                        <a:t>Azure Service </a:t>
                      </a:r>
                      <a:r>
                        <a:rPr lang="en-US" sz="1200" i="1" kern="1200" dirty="0">
                          <a:gradFill>
                            <a:gsLst>
                              <a:gs pos="0">
                                <a:schemeClr val="tx1"/>
                              </a:gs>
                              <a:gs pos="100000">
                                <a:schemeClr val="tx1"/>
                              </a:gs>
                            </a:gsLst>
                            <a:lin ang="5400000" scaled="0"/>
                          </a:gradFill>
                          <a:effectLst/>
                        </a:rPr>
                        <a:t>Fabric </a:t>
                      </a:r>
                      <a:r>
                        <a:rPr lang="en-US" sz="1200" kern="1200" dirty="0">
                          <a:gradFill>
                            <a:gsLst>
                              <a:gs pos="0">
                                <a:schemeClr val="tx1"/>
                              </a:gs>
                              <a:gs pos="100000">
                                <a:schemeClr val="tx1"/>
                              </a:gs>
                            </a:gsLst>
                            <a:lin ang="5400000" scaled="0"/>
                          </a:gradFill>
                          <a:effectLst/>
                        </a:rPr>
                        <a:t>is a distributed systems platform that makes it easy to package, deploy, and manage scalable and reliable microservices.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rgbClr val="00B050"/>
                              </a:gs>
                              <a:gs pos="100000">
                                <a:srgbClr val="00B050"/>
                              </a:gs>
                            </a:gsLst>
                            <a:lin ang="5400000" scaled="0"/>
                          </a:gradFill>
                          <a:effectLst/>
                        </a:rPr>
                        <a:t>Mesh</a:t>
                      </a:r>
                      <a:r>
                        <a:rPr lang="en-US" sz="1200" b="1" kern="1200" dirty="0">
                          <a:gradFill>
                            <a:gsLst>
                              <a:gs pos="0">
                                <a:srgbClr val="00B050"/>
                              </a:gs>
                              <a:gs pos="100000">
                                <a:srgbClr val="00B050"/>
                              </a:gs>
                            </a:gsLst>
                            <a:lin ang="5400000" scaled="0"/>
                          </a:gradFill>
                          <a:effectLst/>
                        </a:rPr>
                        <a:t>: PaaS/Serverless platform</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chemeClr val="tx1"/>
                              </a:gs>
                              <a:gs pos="100000">
                                <a:schemeClr val="tx1"/>
                              </a:gs>
                            </a:gsLst>
                            <a:lin ang="5400000" scaled="0"/>
                          </a:gradFill>
                          <a:effectLst/>
                        </a:rPr>
                        <a:t>Cluster</a:t>
                      </a:r>
                      <a:r>
                        <a:rPr lang="en-US" sz="1200" b="1" kern="1200" dirty="0">
                          <a:gradFill>
                            <a:gsLst>
                              <a:gs pos="0">
                                <a:schemeClr val="tx1"/>
                              </a:gs>
                              <a:gs pos="100000">
                                <a:schemeClr val="tx1"/>
                              </a:gs>
                            </a:gsLst>
                            <a:lin ang="5400000" scaled="0"/>
                          </a:gradFill>
                          <a:effectLst/>
                        </a:rPr>
                        <a:t>: You pay for VMs in cluster</a:t>
                      </a:r>
                      <a:endParaRPr lang="en-US" sz="1200" b="1"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gradFill>
                            <a:gsLst>
                              <a:gs pos="0">
                                <a:schemeClr val="tx1"/>
                              </a:gs>
                              <a:gs pos="100000">
                                <a:schemeClr val="tx1"/>
                              </a:gs>
                            </a:gsLst>
                            <a:lin ang="5400000" scaled="0"/>
                          </a:gradFill>
                        </a:rPr>
                        <a:t>Microservices based on containers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gradFill>
                            <a:gsLst>
                              <a:gs pos="0">
                                <a:schemeClr val="tx1"/>
                              </a:gs>
                              <a:gs pos="100000">
                                <a:schemeClr val="tx1"/>
                              </a:gs>
                            </a:gsLst>
                            <a:lin ang="5400000" scaled="0"/>
                          </a:gradFill>
                        </a:rPr>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i="1" kern="1200" dirty="0">
                          <a:gradFill>
                            <a:gsLst>
                              <a:gs pos="0">
                                <a:schemeClr val="tx1"/>
                              </a:gs>
                              <a:gs pos="100000">
                                <a:schemeClr val="tx1"/>
                              </a:gs>
                            </a:gsLst>
                            <a:lin ang="5400000" scaled="0"/>
                          </a:gradFill>
                          <a:latin typeface="+mn-lt"/>
                          <a:ea typeface="+mn-ea"/>
                          <a:cs typeface="+mn-cs"/>
                        </a:rPr>
                        <a:t>Stateful services</a:t>
                      </a:r>
                    </a:p>
                    <a:p>
                      <a:endParaRPr lang="en-US" sz="1400" b="1" dirty="0">
                        <a:gradFill>
                          <a:gsLst>
                            <a:gs pos="0">
                              <a:schemeClr val="tx1"/>
                            </a:gs>
                            <a:gs pos="100000">
                              <a:schemeClr val="tx1"/>
                            </a:gs>
                          </a:gsLst>
                          <a:lin ang="5400000" scaled="0"/>
                        </a:gradFill>
                      </a:endParaRPr>
                    </a:p>
                  </a:txBody>
                  <a:tcPr marL="89624" marR="89624" marT="44812" marB="44812">
                    <a:solidFill>
                      <a:schemeClr val="bg1"/>
                    </a:solidFill>
                  </a:tcPr>
                </a:tc>
                <a:extLst>
                  <a:ext uri="{0D108BD9-81ED-4DB2-BD59-A6C34878D82A}">
                    <a16:rowId xmlns:a16="http://schemas.microsoft.com/office/drawing/2014/main" val="3683704449"/>
                  </a:ext>
                </a:extLst>
              </a:tr>
            </a:tbl>
          </a:graphicData>
        </a:graphic>
      </p:graphicFrame>
      <p:pic>
        <p:nvPicPr>
          <p:cNvPr id="8"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6708" y="5228909"/>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5881" y="4835423"/>
            <a:ext cx="334395" cy="3343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7075" y="3229060"/>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7954" y="3602988"/>
            <a:ext cx="334395" cy="33439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589223" y="3273780"/>
            <a:ext cx="1087157" cy="273280"/>
          </a:xfrm>
          <a:prstGeom prst="rect">
            <a:avLst/>
          </a:prstGeom>
        </p:spPr>
        <p:txBody>
          <a:bodyPr wrap="none">
            <a:spAutoFit/>
          </a:bodyPr>
          <a:lstStyle/>
          <a:p>
            <a:pPr defTabSz="914192">
              <a:defRPr/>
            </a:pPr>
            <a:r>
              <a:rPr lang="en-US" sz="1176" dirty="0">
                <a:gradFill>
                  <a:gsLst>
                    <a:gs pos="0">
                      <a:schemeClr val="tx1"/>
                    </a:gs>
                    <a:gs pos="100000">
                      <a:schemeClr val="tx1"/>
                    </a:gs>
                  </a:gsLst>
                  <a:lin ang="5400000" scaled="0"/>
                </a:gradFill>
                <a:latin typeface="Segoe UI"/>
              </a:rPr>
              <a:t>More mature:</a:t>
            </a:r>
          </a:p>
        </p:txBody>
      </p:sp>
      <p:sp>
        <p:nvSpPr>
          <p:cNvPr id="17" name="Rectangle 16"/>
          <p:cNvSpPr/>
          <p:nvPr/>
        </p:nvSpPr>
        <p:spPr>
          <a:xfrm>
            <a:off x="7589223" y="3654124"/>
            <a:ext cx="1010213" cy="273280"/>
          </a:xfrm>
          <a:prstGeom prst="rect">
            <a:avLst/>
          </a:prstGeom>
        </p:spPr>
        <p:txBody>
          <a:bodyPr wrap="none">
            <a:spAutoFit/>
          </a:bodyPr>
          <a:lstStyle/>
          <a:p>
            <a:pPr defTabSz="914192">
              <a:defRPr/>
            </a:pPr>
            <a:r>
              <a:rPr lang="en-US" sz="1176" dirty="0">
                <a:gradFill>
                  <a:gsLst>
                    <a:gs pos="0">
                      <a:schemeClr val="tx1"/>
                    </a:gs>
                    <a:gs pos="100000">
                      <a:schemeClr val="tx1"/>
                    </a:gs>
                  </a:gsLst>
                  <a:lin ang="5400000" scaled="0"/>
                </a:gradFill>
                <a:latin typeface="Segoe UI"/>
              </a:rPr>
              <a:t>Less mature:</a:t>
            </a:r>
          </a:p>
        </p:txBody>
      </p:sp>
      <p:sp>
        <p:nvSpPr>
          <p:cNvPr id="18" name="Rectangle 17"/>
          <p:cNvSpPr/>
          <p:nvPr/>
        </p:nvSpPr>
        <p:spPr>
          <a:xfrm>
            <a:off x="7589223" y="4864515"/>
            <a:ext cx="1087157" cy="273280"/>
          </a:xfrm>
          <a:prstGeom prst="rect">
            <a:avLst/>
          </a:prstGeom>
        </p:spPr>
        <p:txBody>
          <a:bodyPr wrap="none">
            <a:spAutoFit/>
          </a:bodyPr>
          <a:lstStyle/>
          <a:p>
            <a:pPr defTabSz="914192">
              <a:defRPr/>
            </a:pPr>
            <a:r>
              <a:rPr lang="en-US" sz="1176" dirty="0">
                <a:gradFill>
                  <a:gsLst>
                    <a:gs pos="0">
                      <a:schemeClr val="tx1"/>
                    </a:gs>
                    <a:gs pos="100000">
                      <a:schemeClr val="tx1"/>
                    </a:gs>
                  </a:gsLst>
                  <a:lin ang="5400000" scaled="0"/>
                </a:gradFill>
                <a:latin typeface="Segoe UI"/>
              </a:rPr>
              <a:t>More mature:</a:t>
            </a:r>
          </a:p>
        </p:txBody>
      </p:sp>
      <p:sp>
        <p:nvSpPr>
          <p:cNvPr id="19" name="Rectangle 18"/>
          <p:cNvSpPr/>
          <p:nvPr/>
        </p:nvSpPr>
        <p:spPr>
          <a:xfrm>
            <a:off x="7589223" y="5244859"/>
            <a:ext cx="1010213" cy="273280"/>
          </a:xfrm>
          <a:prstGeom prst="rect">
            <a:avLst/>
          </a:prstGeom>
        </p:spPr>
        <p:txBody>
          <a:bodyPr wrap="none">
            <a:spAutoFit/>
          </a:bodyPr>
          <a:lstStyle/>
          <a:p>
            <a:pPr defTabSz="914192">
              <a:defRPr/>
            </a:pPr>
            <a:r>
              <a:rPr lang="en-US" sz="1176" dirty="0">
                <a:gradFill>
                  <a:gsLst>
                    <a:gs pos="0">
                      <a:schemeClr val="tx1"/>
                    </a:gs>
                    <a:gs pos="100000">
                      <a:schemeClr val="tx1"/>
                    </a:gs>
                  </a:gsLst>
                  <a:lin ang="5400000" scaled="0"/>
                </a:gradFill>
                <a:latin typeface="Segoe UI"/>
              </a:rPr>
              <a:t>Less mature:</a:t>
            </a:r>
          </a:p>
        </p:txBody>
      </p:sp>
      <p:sp>
        <p:nvSpPr>
          <p:cNvPr id="24" name="Rectangle 23"/>
          <p:cNvSpPr/>
          <p:nvPr/>
        </p:nvSpPr>
        <p:spPr>
          <a:xfrm>
            <a:off x="362829" y="2295264"/>
            <a:ext cx="2091225" cy="43723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914050">
              <a:defRPr/>
            </a:pPr>
            <a:r>
              <a:rPr lang="en-US" b="1" dirty="0">
                <a:gradFill>
                  <a:gsLst>
                    <a:gs pos="0">
                      <a:schemeClr val="bg1"/>
                    </a:gs>
                    <a:gs pos="100000">
                      <a:schemeClr val="bg1"/>
                    </a:gs>
                  </a:gsLst>
                  <a:lin ang="5400000" scaled="0"/>
                </a:gradFill>
                <a:latin typeface="Segoe UI"/>
              </a:rPr>
              <a:t>Azure Product</a:t>
            </a:r>
          </a:p>
        </p:txBody>
      </p:sp>
      <p:sp>
        <p:nvSpPr>
          <p:cNvPr id="25" name="Rectangle 24"/>
          <p:cNvSpPr/>
          <p:nvPr/>
        </p:nvSpPr>
        <p:spPr>
          <a:xfrm>
            <a:off x="362829" y="2753175"/>
            <a:ext cx="2091225" cy="1259881"/>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914050">
              <a:defRPr/>
            </a:pPr>
            <a:endParaRPr lang="en-US" sz="2000" kern="0" dirty="0">
              <a:solidFill>
                <a:srgbClr val="FFFFFF"/>
              </a:solidFill>
              <a:latin typeface="Segoe UI"/>
            </a:endParaRPr>
          </a:p>
        </p:txBody>
      </p:sp>
      <p:sp>
        <p:nvSpPr>
          <p:cNvPr id="26" name="Rectangle 25"/>
          <p:cNvSpPr/>
          <p:nvPr/>
        </p:nvSpPr>
        <p:spPr>
          <a:xfrm>
            <a:off x="362829" y="4033737"/>
            <a:ext cx="2091225" cy="1659801"/>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914050">
              <a:defRPr/>
            </a:pPr>
            <a:endParaRPr lang="en-US" sz="2000" kern="0" dirty="0">
              <a:solidFill>
                <a:srgbClr val="FFFFFF"/>
              </a:solidFill>
              <a:latin typeface="Segoe UI"/>
            </a:endParaRPr>
          </a:p>
        </p:txBody>
      </p:sp>
      <p:sp>
        <p:nvSpPr>
          <p:cNvPr id="27" name="Rectangle 26"/>
          <p:cNvSpPr/>
          <p:nvPr/>
        </p:nvSpPr>
        <p:spPr>
          <a:xfrm>
            <a:off x="554881" y="4078003"/>
            <a:ext cx="1673856" cy="658257"/>
          </a:xfrm>
          <a:prstGeom prst="rect">
            <a:avLst/>
          </a:prstGeom>
        </p:spPr>
        <p:txBody>
          <a:bodyPr wrap="none">
            <a:spAutoFit/>
          </a:bodyPr>
          <a:lstStyle/>
          <a:p>
            <a:pPr algn="ctr" defTabSz="672205">
              <a:defRPr/>
            </a:pPr>
            <a:r>
              <a:rPr lang="en-US" sz="1226" b="1" dirty="0">
                <a:gradFill>
                  <a:gsLst>
                    <a:gs pos="0">
                      <a:schemeClr val="bg1"/>
                    </a:gs>
                    <a:gs pos="100000">
                      <a:schemeClr val="bg1"/>
                    </a:gs>
                  </a:gsLst>
                  <a:lin ang="5400000" scaled="0"/>
                </a:gradFill>
                <a:latin typeface="Segoe UI"/>
              </a:rPr>
              <a:t>Azure Service Fabric</a:t>
            </a:r>
          </a:p>
          <a:p>
            <a:pPr algn="ctr" defTabSz="672205">
              <a:defRPr/>
            </a:pPr>
            <a:r>
              <a:rPr lang="en-US" sz="1226" dirty="0">
                <a:gradFill>
                  <a:gsLst>
                    <a:gs pos="0">
                      <a:schemeClr val="bg1"/>
                    </a:gs>
                    <a:gs pos="100000">
                      <a:schemeClr val="bg1"/>
                    </a:gs>
                  </a:gsLst>
                  <a:lin ang="5400000" scaled="0"/>
                </a:gradFill>
                <a:latin typeface="Segoe UI Light"/>
              </a:rPr>
              <a:t>(Mesh and cluster)</a:t>
            </a:r>
          </a:p>
          <a:p>
            <a:pPr algn="ctr" defTabSz="672205">
              <a:defRPr/>
            </a:pPr>
            <a:endParaRPr lang="en-US" sz="1226" b="1" dirty="0">
              <a:gradFill>
                <a:gsLst>
                  <a:gs pos="0">
                    <a:schemeClr val="bg1"/>
                  </a:gs>
                  <a:gs pos="100000">
                    <a:schemeClr val="bg1"/>
                  </a:gs>
                </a:gsLst>
                <a:lin ang="5400000" scaled="0"/>
              </a:gradFill>
              <a:latin typeface="Segoe UI"/>
            </a:endParaRPr>
          </a:p>
        </p:txBody>
      </p:sp>
      <p:sp>
        <p:nvSpPr>
          <p:cNvPr id="33" name="Freeform 359"/>
          <p:cNvSpPr>
            <a:spLocks noChangeAspect="1"/>
          </p:cNvSpPr>
          <p:nvPr/>
        </p:nvSpPr>
        <p:spPr bwMode="auto">
          <a:xfrm>
            <a:off x="1536030" y="4586849"/>
            <a:ext cx="397560" cy="382109"/>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36" name="Rectangle 35"/>
          <p:cNvSpPr/>
          <p:nvPr/>
        </p:nvSpPr>
        <p:spPr bwMode="auto">
          <a:xfrm>
            <a:off x="2577263" y="2818072"/>
            <a:ext cx="1717793" cy="11483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29" descr="https://azure.microsoft.com/svghandler/service-fabric?width=600&amp;height=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9" y="4597584"/>
            <a:ext cx="896239" cy="47665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2761635" y="4260647"/>
            <a:ext cx="1323696" cy="303481"/>
          </a:xfrm>
          <a:prstGeom prst="rect">
            <a:avLst/>
          </a:prstGeom>
        </p:spPr>
        <p:txBody>
          <a:bodyPr wrap="none">
            <a:spAutoFit/>
          </a:bodyPr>
          <a:lstStyle/>
          <a:p>
            <a:pPr defTabSz="672205">
              <a:defRPr/>
            </a:pPr>
            <a:r>
              <a:rPr lang="en-US" sz="1372" b="1" dirty="0">
                <a:solidFill>
                  <a:srgbClr val="505050"/>
                </a:solidFill>
                <a:latin typeface="Segoe UI"/>
              </a:rPr>
              <a:t>Service Fabric</a:t>
            </a:r>
          </a:p>
        </p:txBody>
      </p:sp>
      <p:sp>
        <p:nvSpPr>
          <p:cNvPr id="45" name="Rectangle 44"/>
          <p:cNvSpPr/>
          <p:nvPr/>
        </p:nvSpPr>
        <p:spPr>
          <a:xfrm>
            <a:off x="7589223" y="2815171"/>
            <a:ext cx="1516762" cy="258212"/>
          </a:xfrm>
          <a:prstGeom prst="rect">
            <a:avLst/>
          </a:prstGeom>
        </p:spPr>
        <p:txBody>
          <a:bodyPr wrap="none">
            <a:spAutoFit/>
          </a:bodyPr>
          <a:lstStyle/>
          <a:p>
            <a:pPr defTabSz="914192">
              <a:defRPr/>
            </a:pPr>
            <a:r>
              <a:rPr lang="en-US" sz="1078" dirty="0">
                <a:gradFill>
                  <a:gsLst>
                    <a:gs pos="0">
                      <a:schemeClr val="tx1"/>
                    </a:gs>
                    <a:gs pos="100000">
                      <a:schemeClr val="tx1"/>
                    </a:gs>
                  </a:gsLst>
                  <a:lin ang="5400000" scaled="0"/>
                </a:gradFill>
                <a:latin typeface="Segoe UI"/>
              </a:rPr>
              <a:t>It’s an OSS ecosystem</a:t>
            </a:r>
          </a:p>
        </p:txBody>
      </p:sp>
      <p:sp>
        <p:nvSpPr>
          <p:cNvPr id="56" name="Rectangle 55"/>
          <p:cNvSpPr/>
          <p:nvPr/>
        </p:nvSpPr>
        <p:spPr>
          <a:xfrm>
            <a:off x="7589223" y="4397952"/>
            <a:ext cx="1768433" cy="424090"/>
          </a:xfrm>
          <a:prstGeom prst="rect">
            <a:avLst/>
          </a:prstGeom>
        </p:spPr>
        <p:txBody>
          <a:bodyPr wrap="none">
            <a:spAutoFit/>
          </a:bodyPr>
          <a:lstStyle/>
          <a:p>
            <a:pPr defTabSz="914192">
              <a:defRPr/>
            </a:pPr>
            <a:r>
              <a:rPr lang="en-US" sz="1078" dirty="0">
                <a:gradFill>
                  <a:gsLst>
                    <a:gs pos="0">
                      <a:schemeClr val="tx1"/>
                    </a:gs>
                    <a:gs pos="100000">
                      <a:schemeClr val="tx1"/>
                    </a:gs>
                  </a:gsLst>
                  <a:lin ang="5400000" scaled="0"/>
                </a:gradFill>
                <a:latin typeface="Segoe UI"/>
              </a:rPr>
              <a:t>It’s a Microsoft ecosystem</a:t>
            </a:r>
          </a:p>
          <a:p>
            <a:pPr defTabSz="914192">
              <a:defRPr/>
            </a:pPr>
            <a:r>
              <a:rPr lang="en-US" sz="1078" dirty="0">
                <a:gradFill>
                  <a:gsLst>
                    <a:gs pos="0">
                      <a:schemeClr val="tx1"/>
                    </a:gs>
                    <a:gs pos="100000">
                      <a:schemeClr val="tx1"/>
                    </a:gs>
                  </a:gsLst>
                  <a:lin ang="5400000" scaled="0"/>
                </a:gradFill>
                <a:latin typeface="Segoe UI"/>
              </a:rPr>
              <a:t>and OSS</a:t>
            </a:r>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2554" y="6415171"/>
            <a:ext cx="986669" cy="362888"/>
          </a:xfrm>
          <a:prstGeom prst="rect">
            <a:avLst/>
          </a:prstGeom>
        </p:spPr>
      </p:pic>
      <p:sp>
        <p:nvSpPr>
          <p:cNvPr id="49" name="Rectangle 48"/>
          <p:cNvSpPr/>
          <p:nvPr/>
        </p:nvSpPr>
        <p:spPr>
          <a:xfrm>
            <a:off x="397" y="711"/>
            <a:ext cx="12191207" cy="1271052"/>
          </a:xfrm>
          <a:prstGeom prst="rect">
            <a:avLst/>
          </a:prstGeom>
          <a:solidFill>
            <a:schemeClr val="accent3"/>
          </a:solidFill>
          <a:ln w="10795" cap="flat" cmpd="sng" algn="ctr">
            <a:noFill/>
            <a:prstDash val="solid"/>
          </a:ln>
          <a:effectLst/>
        </p:spPr>
        <p:txBody>
          <a:bodyPr rtlCol="0" anchor="ctr"/>
          <a:lstStyle/>
          <a:p>
            <a:pPr algn="ctr" defTabSz="896387">
              <a:defRPr/>
            </a:pPr>
            <a:endParaRPr lang="en-US" kern="0">
              <a:solidFill>
                <a:srgbClr val="FFFFFF"/>
              </a:solidFill>
              <a:latin typeface="Segoe UI"/>
              <a:ea typeface=""/>
              <a:cs typeface=""/>
            </a:endParaRPr>
          </a:p>
        </p:txBody>
      </p:sp>
      <p:sp>
        <p:nvSpPr>
          <p:cNvPr id="29" name="Rectangle 28">
            <a:extLst>
              <a:ext uri="{FF2B5EF4-FFF2-40B4-BE49-F238E27FC236}">
                <a16:creationId xmlns:a16="http://schemas.microsoft.com/office/drawing/2014/main" id="{A905193C-8FF7-4D6C-83DB-0DFF6F7FA8FA}"/>
              </a:ext>
            </a:extLst>
          </p:cNvPr>
          <p:cNvSpPr/>
          <p:nvPr/>
        </p:nvSpPr>
        <p:spPr>
          <a:xfrm>
            <a:off x="399083" y="2785907"/>
            <a:ext cx="2067233" cy="469616"/>
          </a:xfrm>
          <a:prstGeom prst="rect">
            <a:avLst/>
          </a:prstGeom>
        </p:spPr>
        <p:txBody>
          <a:bodyPr wrap="none">
            <a:spAutoFit/>
          </a:bodyPr>
          <a:lstStyle/>
          <a:p>
            <a:pPr defTabSz="672205">
              <a:defRPr/>
            </a:pPr>
            <a:r>
              <a:rPr lang="en-US" sz="1226" b="1" dirty="0">
                <a:gradFill>
                  <a:gsLst>
                    <a:gs pos="0">
                      <a:schemeClr val="bg1"/>
                    </a:gs>
                    <a:gs pos="100000">
                      <a:schemeClr val="bg1"/>
                    </a:gs>
                  </a:gsLst>
                  <a:lin ang="5400000" scaled="0"/>
                </a:gradFill>
                <a:latin typeface="Segoe UI"/>
              </a:rPr>
              <a:t>Azure Kubernetes Service</a:t>
            </a:r>
          </a:p>
          <a:p>
            <a:pPr defTabSz="672205">
              <a:defRPr/>
            </a:pPr>
            <a:r>
              <a:rPr lang="en-US" sz="1226" b="1" dirty="0">
                <a:gradFill>
                  <a:gsLst>
                    <a:gs pos="0">
                      <a:schemeClr val="bg1"/>
                    </a:gs>
                    <a:gs pos="100000">
                      <a:schemeClr val="bg1"/>
                    </a:gs>
                  </a:gsLst>
                  <a:lin ang="5400000" scaled="0"/>
                </a:gradFill>
                <a:latin typeface="Segoe UI"/>
              </a:rPr>
              <a:t>	(AKS)</a:t>
            </a:r>
          </a:p>
        </p:txBody>
      </p:sp>
      <p:pic>
        <p:nvPicPr>
          <p:cNvPr id="31" name="Picture 30">
            <a:extLst>
              <a:ext uri="{FF2B5EF4-FFF2-40B4-BE49-F238E27FC236}">
                <a16:creationId xmlns:a16="http://schemas.microsoft.com/office/drawing/2014/main" id="{CD1C48C6-EAAE-455E-9563-F108C8EC2330}"/>
              </a:ext>
            </a:extLst>
          </p:cNvPr>
          <p:cNvPicPr>
            <a:picLocks noChangeAspect="1"/>
          </p:cNvPicPr>
          <p:nvPr/>
        </p:nvPicPr>
        <p:blipFill>
          <a:blip r:embed="rId7">
            <a:clrChange>
              <a:clrFrom>
                <a:srgbClr val="8E9CFF"/>
              </a:clrFrom>
              <a:clrTo>
                <a:srgbClr val="8E9CFF">
                  <a:alpha val="0"/>
                </a:srgbClr>
              </a:clrTo>
            </a:clrChange>
          </a:blip>
          <a:stretch>
            <a:fillRect/>
          </a:stretch>
        </p:blipFill>
        <p:spPr>
          <a:xfrm>
            <a:off x="1091288" y="3178960"/>
            <a:ext cx="555450" cy="544867"/>
          </a:xfrm>
          <a:prstGeom prst="rect">
            <a:avLst/>
          </a:prstGeom>
        </p:spPr>
      </p:pic>
      <p:pic>
        <p:nvPicPr>
          <p:cNvPr id="32" name="Picture 2" descr="Image result for Kubernetes logo">
            <a:extLst>
              <a:ext uri="{FF2B5EF4-FFF2-40B4-BE49-F238E27FC236}">
                <a16:creationId xmlns:a16="http://schemas.microsoft.com/office/drawing/2014/main" id="{149D11D1-B673-414C-BDBE-CAAA7610BF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5531" y="3219746"/>
            <a:ext cx="429240" cy="41850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3EC48880-5EEE-4F3A-AA76-01DC2C521D3B}"/>
              </a:ext>
            </a:extLst>
          </p:cNvPr>
          <p:cNvSpPr/>
          <p:nvPr/>
        </p:nvSpPr>
        <p:spPr>
          <a:xfrm>
            <a:off x="2881706" y="2887531"/>
            <a:ext cx="1119024" cy="303481"/>
          </a:xfrm>
          <a:prstGeom prst="rect">
            <a:avLst/>
          </a:prstGeom>
        </p:spPr>
        <p:txBody>
          <a:bodyPr wrap="none">
            <a:spAutoFit/>
          </a:bodyPr>
          <a:lstStyle/>
          <a:p>
            <a:pPr defTabSz="672205">
              <a:defRPr/>
            </a:pPr>
            <a:r>
              <a:rPr lang="en-US" sz="1372" b="1" dirty="0">
                <a:solidFill>
                  <a:srgbClr val="505050"/>
                </a:solidFill>
                <a:latin typeface="Segoe UI"/>
              </a:rPr>
              <a:t>Kubernetes</a:t>
            </a:r>
          </a:p>
        </p:txBody>
      </p:sp>
      <p:pic>
        <p:nvPicPr>
          <p:cNvPr id="28" name="Picture 18">
            <a:extLst>
              <a:ext uri="{FF2B5EF4-FFF2-40B4-BE49-F238E27FC236}">
                <a16:creationId xmlns:a16="http://schemas.microsoft.com/office/drawing/2014/main" id="{8E95CC8C-89AB-4DA7-AAE8-93D24E186047}"/>
              </a:ext>
            </a:extLst>
          </p:cNvPr>
          <p:cNvPicPr>
            <a:picLocks noChangeAspect="1" noChangeArrowheads="1"/>
          </p:cNvPicPr>
          <p:nvPr/>
        </p:nvPicPr>
        <p:blipFill rotWithShape="1">
          <a:blip r:embed="rId9">
            <a:biLevel thresh="25000"/>
          </a:blip>
          <a:srcRect r="60799"/>
          <a:stretch/>
        </p:blipFill>
        <p:spPr bwMode="auto">
          <a:xfrm>
            <a:off x="825384" y="4541321"/>
            <a:ext cx="506409" cy="4745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gradFill>
                  <a:gsLst>
                    <a:gs pos="0">
                      <a:schemeClr val="bg1"/>
                    </a:gs>
                    <a:gs pos="100000">
                      <a:schemeClr val="bg1"/>
                    </a:gs>
                  </a:gsLst>
                  <a:lin ang="5400000" scaled="0"/>
                </a:gradFill>
              </a:rPr>
              <a:t>Choosing orchestrators in Azure</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15902049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Collaborative development environments for microservices</a:t>
            </a:r>
            <a:endParaRPr lang="en-US" dirty="0"/>
          </a:p>
        </p:txBody>
      </p:sp>
    </p:spTree>
    <p:extLst>
      <p:ext uri="{BB962C8B-B14F-4D97-AF65-F5344CB8AC3E}">
        <p14:creationId xmlns:p14="http://schemas.microsoft.com/office/powerpoint/2010/main" val="88893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7066-D584-440F-ABC6-18A47FBAD025}"/>
              </a:ext>
            </a:extLst>
          </p:cNvPr>
          <p:cNvSpPr>
            <a:spLocks noGrp="1"/>
          </p:cNvSpPr>
          <p:nvPr>
            <p:ph type="title"/>
          </p:nvPr>
        </p:nvSpPr>
        <p:spPr>
          <a:xfrm>
            <a:off x="588263" y="457200"/>
            <a:ext cx="11018520" cy="492443"/>
          </a:xfrm>
        </p:spPr>
        <p:txBody>
          <a:bodyPr/>
          <a:lstStyle/>
          <a:p>
            <a:r>
              <a:rPr lang="en-US" sz="3200" dirty="0"/>
              <a:t>Challenges with developing </a:t>
            </a:r>
            <a:r>
              <a:rPr lang="en-US" sz="3200" dirty="0" err="1"/>
              <a:t>microservices</a:t>
            </a:r>
            <a:endParaRPr lang="en-US" sz="3200" dirty="0"/>
          </a:p>
        </p:txBody>
      </p:sp>
      <p:pic>
        <p:nvPicPr>
          <p:cNvPr id="4" name="Picture 3">
            <a:extLst>
              <a:ext uri="{FF2B5EF4-FFF2-40B4-BE49-F238E27FC236}">
                <a16:creationId xmlns:a16="http://schemas.microsoft.com/office/drawing/2014/main" id="{B8816772-C045-4E22-A6BE-56DAACB20640}"/>
              </a:ext>
            </a:extLst>
          </p:cNvPr>
          <p:cNvPicPr>
            <a:picLocks noChangeAspect="1"/>
          </p:cNvPicPr>
          <p:nvPr/>
        </p:nvPicPr>
        <p:blipFill>
          <a:blip r:embed="rId3"/>
          <a:stretch>
            <a:fillRect/>
          </a:stretch>
        </p:blipFill>
        <p:spPr>
          <a:xfrm>
            <a:off x="3425049" y="2060357"/>
            <a:ext cx="4780885" cy="4159319"/>
          </a:xfrm>
          <a:prstGeom prst="rect">
            <a:avLst/>
          </a:prstGeom>
        </p:spPr>
      </p:pic>
      <p:sp>
        <p:nvSpPr>
          <p:cNvPr id="8" name="Rectangle 7">
            <a:extLst>
              <a:ext uri="{FF2B5EF4-FFF2-40B4-BE49-F238E27FC236}">
                <a16:creationId xmlns:a16="http://schemas.microsoft.com/office/drawing/2014/main" id="{913BEFFA-A27F-4909-90B1-1E13AD581786}"/>
              </a:ext>
            </a:extLst>
          </p:cNvPr>
          <p:cNvSpPr/>
          <p:nvPr/>
        </p:nvSpPr>
        <p:spPr>
          <a:xfrm>
            <a:off x="740654" y="3441025"/>
            <a:ext cx="2464136" cy="1569660"/>
          </a:xfrm>
          <a:prstGeom prst="rect">
            <a:avLst/>
          </a:prstGeom>
        </p:spPr>
        <p:txBody>
          <a:bodyPr wrap="none">
            <a:spAutoFit/>
          </a:bodyPr>
          <a:lstStyle/>
          <a:p>
            <a:pPr defTabSz="456937">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Single Docker Host?</a:t>
            </a:r>
          </a:p>
          <a:p>
            <a:pPr defTabSz="456937">
              <a:defRPr/>
            </a:pPr>
            <a:endPar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456937">
              <a:defRPr/>
            </a:pPr>
            <a:endPar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456937">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Orchestrator?</a:t>
            </a:r>
          </a:p>
          <a:p>
            <a:pPr defTabSz="456937">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Local env. with “all”?</a:t>
            </a:r>
          </a:p>
          <a:p>
            <a:pPr defTabSz="456937">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Cloud environment?</a:t>
            </a:r>
          </a:p>
        </p:txBody>
      </p:sp>
      <p:sp>
        <p:nvSpPr>
          <p:cNvPr id="11" name="Rectangle 10">
            <a:extLst>
              <a:ext uri="{FF2B5EF4-FFF2-40B4-BE49-F238E27FC236}">
                <a16:creationId xmlns:a16="http://schemas.microsoft.com/office/drawing/2014/main" id="{0785CC4C-1C3B-46D5-BEB5-B7330DA814EC}"/>
              </a:ext>
            </a:extLst>
          </p:cNvPr>
          <p:cNvSpPr/>
          <p:nvPr/>
        </p:nvSpPr>
        <p:spPr>
          <a:xfrm>
            <a:off x="8458598" y="224"/>
            <a:ext cx="3733006" cy="6857554"/>
          </a:xfrm>
          <a:prstGeom prst="rect">
            <a:avLst/>
          </a:prstGeom>
          <a:solidFill>
            <a:srgbClr val="E6E6E6"/>
          </a:solidFill>
          <a:ln>
            <a:noFill/>
          </a:ln>
        </p:spPr>
        <p:style>
          <a:lnRef idx="2">
            <a:schemeClr val="accent2">
              <a:shade val="50000"/>
            </a:schemeClr>
          </a:lnRef>
          <a:fillRef idx="1">
            <a:schemeClr val="accent2"/>
          </a:fillRef>
          <a:effectRef idx="0">
            <a:schemeClr val="accent2"/>
          </a:effectRef>
          <a:fontRef idx="minor">
            <a:schemeClr val="lt1"/>
          </a:fontRef>
        </p:style>
        <p:txBody>
          <a:bodyPr lIns="274302" rIns="182868" rtlCol="0" anchor="t"/>
          <a:lstStyle/>
          <a:p>
            <a:pPr defTabSz="914322">
              <a:defRPr/>
            </a:pPr>
            <a:endParaRPr lang="en-US" sz="1800" dirty="0">
              <a:gradFill>
                <a:gsLst>
                  <a:gs pos="0">
                    <a:schemeClr val="tx1"/>
                  </a:gs>
                  <a:gs pos="100000">
                    <a:schemeClr val="tx1"/>
                  </a:gs>
                </a:gsLst>
                <a:lin ang="5400000" scaled="0"/>
              </a:gradFill>
              <a:latin typeface="Segoe UI"/>
            </a:endParaRPr>
          </a:p>
          <a:p>
            <a:pPr defTabSz="914322">
              <a:defRPr/>
            </a:pPr>
            <a:endParaRPr lang="en-US" sz="1800" dirty="0">
              <a:gradFill>
                <a:gsLst>
                  <a:gs pos="0">
                    <a:schemeClr val="tx1"/>
                  </a:gs>
                  <a:gs pos="100000">
                    <a:schemeClr val="tx1"/>
                  </a:gs>
                </a:gsLst>
                <a:lin ang="5400000" scaled="0"/>
              </a:gradFill>
              <a:latin typeface="Segoe UI"/>
            </a:endParaRPr>
          </a:p>
          <a:p>
            <a:pPr defTabSz="914322">
              <a:defRPr/>
            </a:pPr>
            <a:endParaRPr lang="en-US" sz="1800" dirty="0">
              <a:gradFill>
                <a:gsLst>
                  <a:gs pos="0">
                    <a:schemeClr val="tx1"/>
                  </a:gs>
                  <a:gs pos="100000">
                    <a:schemeClr val="tx1"/>
                  </a:gs>
                </a:gsLst>
                <a:lin ang="5400000" scaled="0"/>
              </a:gradFill>
              <a:latin typeface="Segoe UI"/>
            </a:endParaRPr>
          </a:p>
          <a:p>
            <a:pPr defTabSz="914322">
              <a:defRPr/>
            </a:pPr>
            <a:endParaRPr lang="en-US" sz="1800" dirty="0">
              <a:gradFill>
                <a:gsLst>
                  <a:gs pos="0">
                    <a:schemeClr val="tx1"/>
                  </a:gs>
                  <a:gs pos="100000">
                    <a:schemeClr val="tx1"/>
                  </a:gs>
                </a:gsLst>
                <a:lin ang="5400000" scaled="0"/>
              </a:gradFill>
              <a:latin typeface="Segoe UI"/>
            </a:endParaRPr>
          </a:p>
          <a:p>
            <a:pPr defTabSz="914322">
              <a:defRPr/>
            </a:pPr>
            <a:r>
              <a:rPr lang="en-US" sz="2800" dirty="0">
                <a:gradFill>
                  <a:gsLst>
                    <a:gs pos="0">
                      <a:schemeClr val="tx1"/>
                    </a:gs>
                    <a:gs pos="100000">
                      <a:schemeClr val="tx1"/>
                    </a:gs>
                  </a:gsLst>
                  <a:lin ang="5400000" scaled="0"/>
                </a:gradFill>
                <a:latin typeface="Segoe UI"/>
              </a:rPr>
              <a:t>Challenges</a:t>
            </a:r>
            <a:endParaRPr lang="en-US" sz="1800" dirty="0">
              <a:gradFill>
                <a:gsLst>
                  <a:gs pos="0">
                    <a:schemeClr val="tx1"/>
                  </a:gs>
                  <a:gs pos="100000">
                    <a:schemeClr val="tx1"/>
                  </a:gs>
                </a:gsLst>
                <a:lin ang="5400000" scaled="0"/>
              </a:gradFill>
              <a:latin typeface="Segoe UI"/>
            </a:endParaRPr>
          </a:p>
          <a:p>
            <a:pPr defTabSz="914322">
              <a:defRPr/>
            </a:pPr>
            <a:endParaRPr lang="en-US" sz="1800" dirty="0">
              <a:gradFill>
                <a:gsLst>
                  <a:gs pos="0">
                    <a:schemeClr val="tx1"/>
                  </a:gs>
                  <a:gs pos="100000">
                    <a:schemeClr val="tx1"/>
                  </a:gs>
                </a:gsLst>
                <a:lin ang="5400000" scaled="0"/>
              </a:gradFill>
              <a:latin typeface="Segoe UI"/>
            </a:endParaRPr>
          </a:p>
          <a:p>
            <a:pPr marL="342883" indent="-342883" defTabSz="914322">
              <a:buFont typeface="+mj-lt"/>
              <a:buAutoNum type="arabicPeriod"/>
              <a:defRPr/>
            </a:pPr>
            <a:r>
              <a:rPr lang="en-US" sz="1800" dirty="0">
                <a:gradFill>
                  <a:gsLst>
                    <a:gs pos="0">
                      <a:schemeClr val="tx1"/>
                    </a:gs>
                    <a:gs pos="100000">
                      <a:schemeClr val="tx1"/>
                    </a:gs>
                  </a:gsLst>
                  <a:lin ang="5400000" scaled="0"/>
                </a:gradFill>
                <a:latin typeface="Segoe UI"/>
              </a:rPr>
              <a:t>Do I need to run ALL the microservices in my PC?</a:t>
            </a:r>
          </a:p>
          <a:p>
            <a:pPr marL="828647" lvl="1" indent="-371475" defTabSz="914322">
              <a:buFont typeface="+mj-lt"/>
              <a:buAutoNum type="alphaLcParenR"/>
            </a:pPr>
            <a:r>
              <a:rPr lang="en-US" sz="1800" dirty="0">
                <a:gradFill>
                  <a:gsLst>
                    <a:gs pos="0">
                      <a:schemeClr val="tx1"/>
                    </a:gs>
                    <a:gs pos="100000">
                      <a:schemeClr val="tx1"/>
                    </a:gs>
                  </a:gsLst>
                  <a:lin ang="5400000" scaled="0"/>
                </a:gradFill>
                <a:latin typeface="Segoe UI"/>
              </a:rPr>
              <a:t>I can run it all on my laptop…</a:t>
            </a:r>
          </a:p>
          <a:p>
            <a:pPr marL="828647" lvl="1" indent="-371475" defTabSz="914322">
              <a:buFont typeface="+mj-lt"/>
              <a:buAutoNum type="alphaLcParenR"/>
            </a:pPr>
            <a:r>
              <a:rPr lang="en-US" sz="1800" dirty="0">
                <a:gradFill>
                  <a:gsLst>
                    <a:gs pos="0">
                      <a:schemeClr val="tx1"/>
                    </a:gs>
                    <a:gs pos="100000">
                      <a:schemeClr val="tx1"/>
                    </a:gs>
                  </a:gsLst>
                  <a:lin ang="5400000" scaled="0"/>
                </a:gradFill>
                <a:latin typeface="Segoe UI"/>
              </a:rPr>
              <a:t>Or, create mocks?</a:t>
            </a:r>
          </a:p>
          <a:p>
            <a:pPr marL="342883" indent="-342883" defTabSz="914322">
              <a:buFont typeface="+mj-lt"/>
              <a:buAutoNum type="arabicPeriod"/>
              <a:defRPr/>
            </a:pPr>
            <a:endParaRPr lang="en-US" sz="1800" dirty="0">
              <a:gradFill>
                <a:gsLst>
                  <a:gs pos="0">
                    <a:schemeClr val="tx1"/>
                  </a:gs>
                  <a:gs pos="100000">
                    <a:schemeClr val="tx1"/>
                  </a:gs>
                </a:gsLst>
                <a:lin ang="5400000" scaled="0"/>
              </a:gradFill>
              <a:latin typeface="Segoe UI"/>
            </a:endParaRPr>
          </a:p>
          <a:p>
            <a:pPr marL="342883" indent="-342883" defTabSz="914322">
              <a:buFont typeface="+mj-lt"/>
              <a:buAutoNum type="arabicPeriod"/>
              <a:defRPr/>
            </a:pPr>
            <a:r>
              <a:rPr lang="en-US" sz="1800" dirty="0">
                <a:gradFill>
                  <a:gsLst>
                    <a:gs pos="0">
                      <a:schemeClr val="tx1"/>
                    </a:gs>
                    <a:gs pos="100000">
                      <a:schemeClr val="tx1"/>
                    </a:gs>
                  </a:gsLst>
                  <a:lin ang="5400000" scaled="0"/>
                </a:gradFill>
                <a:latin typeface="Segoe UI"/>
              </a:rPr>
              <a:t>How do I iteratively develop and deploy my service to an orchestrator cluster easily (from VS, CLI, etc.) </a:t>
            </a:r>
          </a:p>
          <a:p>
            <a:pPr marL="342883" indent="-342883" defTabSz="914322">
              <a:buFont typeface="+mj-lt"/>
              <a:buAutoNum type="arabicPeriod"/>
              <a:defRPr/>
            </a:pPr>
            <a:endParaRPr lang="en-US" sz="1800" dirty="0">
              <a:gradFill>
                <a:gsLst>
                  <a:gs pos="0">
                    <a:schemeClr val="tx1"/>
                  </a:gs>
                  <a:gs pos="100000">
                    <a:schemeClr val="tx1"/>
                  </a:gs>
                </a:gsLst>
                <a:lin ang="5400000" scaled="0"/>
              </a:gradFill>
              <a:latin typeface="Segoe UI"/>
            </a:endParaRPr>
          </a:p>
          <a:p>
            <a:pPr marL="342883" indent="-342883" defTabSz="914322">
              <a:buFont typeface="+mj-lt"/>
              <a:buAutoNum type="arabicPeriod"/>
              <a:defRPr/>
            </a:pPr>
            <a:r>
              <a:rPr lang="en-US" sz="1800" dirty="0">
                <a:gradFill>
                  <a:gsLst>
                    <a:gs pos="0">
                      <a:schemeClr val="tx1"/>
                    </a:gs>
                    <a:gs pos="100000">
                      <a:schemeClr val="tx1"/>
                    </a:gs>
                  </a:gsLst>
                  <a:lin ang="5400000" scaled="0"/>
                </a:gradFill>
                <a:latin typeface="Segoe UI"/>
              </a:rPr>
              <a:t>How do I </a:t>
            </a:r>
            <a:r>
              <a:rPr lang="en-US" sz="1800" b="1" dirty="0">
                <a:gradFill>
                  <a:gsLst>
                    <a:gs pos="0">
                      <a:schemeClr val="tx1"/>
                    </a:gs>
                    <a:gs pos="100000">
                      <a:schemeClr val="tx1"/>
                    </a:gs>
                  </a:gsLst>
                  <a:lin ang="5400000" scaled="0"/>
                </a:gradFill>
                <a:latin typeface="Segoe UI"/>
              </a:rPr>
              <a:t>run/test</a:t>
            </a:r>
            <a:r>
              <a:rPr lang="en-US" sz="1800" dirty="0">
                <a:gradFill>
                  <a:gsLst>
                    <a:gs pos="0">
                      <a:schemeClr val="tx1"/>
                    </a:gs>
                    <a:gs pos="100000">
                      <a:schemeClr val="tx1"/>
                    </a:gs>
                  </a:gsLst>
                  <a:lin ang="5400000" scaled="0"/>
                </a:gradFill>
                <a:latin typeface="Segoe UI"/>
              </a:rPr>
              <a:t> my updated service in a final orchestrator </a:t>
            </a:r>
            <a:r>
              <a:rPr lang="en-US" sz="1800" b="1" dirty="0">
                <a:gradFill>
                  <a:gsLst>
                    <a:gs pos="0">
                      <a:schemeClr val="tx1"/>
                    </a:gs>
                    <a:gs pos="100000">
                      <a:schemeClr val="tx1"/>
                    </a:gs>
                  </a:gsLst>
                  <a:lin ang="5400000" scaled="0"/>
                </a:gradFill>
                <a:latin typeface="Segoe UI"/>
              </a:rPr>
              <a:t>with no risk of breaking the rest of the app in the orchestrator?</a:t>
            </a:r>
          </a:p>
          <a:p>
            <a:pPr marL="342883" indent="-342883" defTabSz="914322">
              <a:buFont typeface="+mj-lt"/>
              <a:buAutoNum type="arabicPeriod"/>
              <a:defRPr/>
            </a:pPr>
            <a:endParaRPr lang="en-US" sz="1800" dirty="0">
              <a:gradFill>
                <a:gsLst>
                  <a:gs pos="0">
                    <a:schemeClr val="tx1"/>
                  </a:gs>
                  <a:gs pos="100000">
                    <a:schemeClr val="tx1"/>
                  </a:gs>
                </a:gsLst>
                <a:lin ang="5400000" scaled="0"/>
              </a:gradFill>
              <a:latin typeface="Segoe UI"/>
            </a:endParaRPr>
          </a:p>
        </p:txBody>
      </p:sp>
    </p:spTree>
    <p:extLst>
      <p:ext uri="{BB962C8B-B14F-4D97-AF65-F5344CB8AC3E}">
        <p14:creationId xmlns:p14="http://schemas.microsoft.com/office/powerpoint/2010/main" val="4118637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 calcmode="lin" valueType="num">
                                      <p:cBhvr additive="base">
                                        <p:cTn id="7" dur="500" fill="hold"/>
                                        <p:tgtEl>
                                          <p:spTgt spid="11">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11">
                                            <p:bg/>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anim calcmode="lin" valueType="num">
                                      <p:cBhvr additive="base">
                                        <p:cTn id="11" dur="500" fill="hold"/>
                                        <p:tgtEl>
                                          <p:spTgt spid="11">
                                            <p:txEl>
                                              <p:pRg st="4" end="4"/>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1">
                                            <p:txEl>
                                              <p:pRg st="4" end="4"/>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anim calcmode="lin" valueType="num">
                                      <p:cBhvr additive="base">
                                        <p:cTn id="15" dur="500" fill="hold"/>
                                        <p:tgtEl>
                                          <p:spTgt spid="11">
                                            <p:txEl>
                                              <p:pRg st="6" end="6"/>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6" end="6"/>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anim calcmode="lin" valueType="num">
                                      <p:cBhvr additive="base">
                                        <p:cTn id="19" dur="500" fill="hold"/>
                                        <p:tgtEl>
                                          <p:spTgt spid="11">
                                            <p:txEl>
                                              <p:pRg st="7" end="7"/>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7" end="7"/>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anim calcmode="lin" valueType="num">
                                      <p:cBhvr additive="base">
                                        <p:cTn id="23" dur="500" fill="hold"/>
                                        <p:tgtEl>
                                          <p:spTgt spid="11">
                                            <p:txEl>
                                              <p:pRg st="8" end="8"/>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8" end="8"/>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anim calcmode="lin" valueType="num">
                                      <p:cBhvr additive="base">
                                        <p:cTn id="27" dur="500" fill="hold"/>
                                        <p:tgtEl>
                                          <p:spTgt spid="11">
                                            <p:txEl>
                                              <p:pRg st="10" end="1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1">
                                            <p:txEl>
                                              <p:pRg st="10" end="10"/>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xEl>
                                              <p:pRg st="12" end="12"/>
                                            </p:txEl>
                                          </p:spTgt>
                                        </p:tgtEl>
                                        <p:attrNameLst>
                                          <p:attrName>style.visibility</p:attrName>
                                        </p:attrNameLst>
                                      </p:cBhvr>
                                      <p:to>
                                        <p:strVal val="visible"/>
                                      </p:to>
                                    </p:set>
                                    <p:anim calcmode="lin" valueType="num">
                                      <p:cBhvr additive="base">
                                        <p:cTn id="31" dur="500" fill="hold"/>
                                        <p:tgtEl>
                                          <p:spTgt spid="11">
                                            <p:txEl>
                                              <p:pRg st="12" end="1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F54FEF7F-A2E6-C14B-911C-2C5C51AA32B4}"/>
              </a:ext>
            </a:extLst>
          </p:cNvPr>
          <p:cNvGrpSpPr/>
          <p:nvPr/>
        </p:nvGrpSpPr>
        <p:grpSpPr>
          <a:xfrm>
            <a:off x="5224761" y="1512082"/>
            <a:ext cx="4463558" cy="3444857"/>
            <a:chOff x="4169329" y="1002484"/>
            <a:chExt cx="4538444" cy="3431099"/>
          </a:xfrm>
          <a:solidFill>
            <a:srgbClr val="0078D4"/>
          </a:solidFill>
        </p:grpSpPr>
        <p:sp>
          <p:nvSpPr>
            <p:cNvPr id="58" name="Cloud Callout 57">
              <a:extLst>
                <a:ext uri="{FF2B5EF4-FFF2-40B4-BE49-F238E27FC236}">
                  <a16:creationId xmlns:a16="http://schemas.microsoft.com/office/drawing/2014/main" id="{A5408770-1693-064C-A8B1-923D409FEEE5}"/>
                </a:ext>
              </a:extLst>
            </p:cNvPr>
            <p:cNvSpPr/>
            <p:nvPr/>
          </p:nvSpPr>
          <p:spPr>
            <a:xfrm>
              <a:off x="4169329" y="1002484"/>
              <a:ext cx="4538444" cy="2927759"/>
            </a:xfrm>
            <a:prstGeom prst="cloudCallou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r>
                <a:rPr lang="en-US" sz="2800" dirty="0">
                  <a:gradFill>
                    <a:gsLst>
                      <a:gs pos="0">
                        <a:schemeClr val="bg1"/>
                      </a:gs>
                      <a:gs pos="100000">
                        <a:schemeClr val="bg1"/>
                      </a:gs>
                    </a:gsLst>
                    <a:lin ang="5400000" scaled="0"/>
                  </a:gradFill>
                  <a:latin typeface="Segoe UI"/>
                </a:rPr>
                <a:t>AKS cluster </a:t>
              </a:r>
            </a:p>
            <a:p>
              <a:pPr algn="ctr" defTabSz="914322"/>
              <a:r>
                <a:rPr lang="en-US" sz="1800" dirty="0">
                  <a:gradFill>
                    <a:gsLst>
                      <a:gs pos="0">
                        <a:schemeClr val="bg1"/>
                      </a:gs>
                      <a:gs pos="100000">
                        <a:schemeClr val="bg1"/>
                      </a:gs>
                    </a:gsLst>
                    <a:lin ang="5400000" scaled="0"/>
                  </a:gradFill>
                  <a:latin typeface="Segoe UI"/>
                </a:rPr>
                <a:t>with Dev Spaces</a:t>
              </a:r>
            </a:p>
          </p:txBody>
        </p:sp>
        <p:sp>
          <p:nvSpPr>
            <p:cNvPr id="59" name="Rectangle 58">
              <a:extLst>
                <a:ext uri="{FF2B5EF4-FFF2-40B4-BE49-F238E27FC236}">
                  <a16:creationId xmlns:a16="http://schemas.microsoft.com/office/drawing/2014/main" id="{1FDE9A19-9ACB-D048-A3A7-87B30CD6E859}"/>
                </a:ext>
              </a:extLst>
            </p:cNvPr>
            <p:cNvSpPr/>
            <p:nvPr/>
          </p:nvSpPr>
          <p:spPr>
            <a:xfrm>
              <a:off x="5364760" y="3754946"/>
              <a:ext cx="583256" cy="678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endParaRPr lang="en-US" sz="2353">
                <a:gradFill>
                  <a:gsLst>
                    <a:gs pos="0">
                      <a:schemeClr val="tx1"/>
                    </a:gs>
                    <a:gs pos="100000">
                      <a:schemeClr val="tx1"/>
                    </a:gs>
                  </a:gsLst>
                  <a:lin ang="5400000" scaled="0"/>
                </a:gradFill>
                <a:latin typeface="Segoe UI"/>
              </a:endParaRPr>
            </a:p>
          </p:txBody>
        </p:sp>
      </p:grpSp>
      <p:sp>
        <p:nvSpPr>
          <p:cNvPr id="2" name="Title 1">
            <a:extLst>
              <a:ext uri="{FF2B5EF4-FFF2-40B4-BE49-F238E27FC236}">
                <a16:creationId xmlns:a16="http://schemas.microsoft.com/office/drawing/2014/main" id="{C7C40759-6BC0-D646-94D0-1602CDD19C95}"/>
              </a:ext>
            </a:extLst>
          </p:cNvPr>
          <p:cNvSpPr>
            <a:spLocks noGrp="1"/>
          </p:cNvSpPr>
          <p:nvPr>
            <p:ph type="title"/>
          </p:nvPr>
        </p:nvSpPr>
        <p:spPr>
          <a:xfrm>
            <a:off x="588263" y="457200"/>
            <a:ext cx="7617431" cy="923330"/>
          </a:xfrm>
        </p:spPr>
        <p:txBody>
          <a:bodyPr/>
          <a:lstStyle/>
          <a:p>
            <a:r>
              <a:rPr lang="en-US" dirty="0"/>
              <a:t>Azure Dev Spaces </a:t>
            </a:r>
            <a:r>
              <a:rPr lang="en-US" b="0" dirty="0">
                <a:latin typeface="Segoe UI Light" panose="020B0502040204020203" pitchFamily="34" charset="0"/>
                <a:cs typeface="Segoe UI Light" panose="020B0502040204020203" pitchFamily="34" charset="0"/>
              </a:rPr>
              <a:t>for Kubernetes/AKS</a:t>
            </a:r>
            <a:br>
              <a:rPr lang="en-US" b="0" dirty="0">
                <a:latin typeface="Segoe UI Light" panose="020B0502040204020203" pitchFamily="34" charset="0"/>
                <a:cs typeface="Segoe UI Light" panose="020B0502040204020203" pitchFamily="34" charset="0"/>
              </a:rPr>
            </a:br>
            <a:r>
              <a:rPr lang="en-US" sz="2400" b="0" dirty="0">
                <a:latin typeface="+mn-lt"/>
              </a:rPr>
              <a:t>Fast, iterative development for cloud native apps</a:t>
            </a:r>
          </a:p>
        </p:txBody>
      </p:sp>
      <p:grpSp>
        <p:nvGrpSpPr>
          <p:cNvPr id="46" name="Group 45">
            <a:extLst>
              <a:ext uri="{FF2B5EF4-FFF2-40B4-BE49-F238E27FC236}">
                <a16:creationId xmlns:a16="http://schemas.microsoft.com/office/drawing/2014/main" id="{7BB1BF2A-05FE-8342-83C2-343DA48965C2}"/>
              </a:ext>
            </a:extLst>
          </p:cNvPr>
          <p:cNvGrpSpPr/>
          <p:nvPr/>
        </p:nvGrpSpPr>
        <p:grpSpPr>
          <a:xfrm>
            <a:off x="399324" y="2881499"/>
            <a:ext cx="2028360" cy="1584161"/>
            <a:chOff x="299214" y="2161097"/>
            <a:chExt cx="1521368" cy="1188198"/>
          </a:xfrm>
        </p:grpSpPr>
        <p:grpSp>
          <p:nvGrpSpPr>
            <p:cNvPr id="29" name="Group 28">
              <a:extLst>
                <a:ext uri="{FF2B5EF4-FFF2-40B4-BE49-F238E27FC236}">
                  <a16:creationId xmlns:a16="http://schemas.microsoft.com/office/drawing/2014/main" id="{9170C3DB-E790-DE46-97A9-AB9A9ACCCF76}"/>
                </a:ext>
              </a:extLst>
            </p:cNvPr>
            <p:cNvGrpSpPr/>
            <p:nvPr/>
          </p:nvGrpSpPr>
          <p:grpSpPr>
            <a:xfrm>
              <a:off x="763330" y="2161097"/>
              <a:ext cx="1057252" cy="850763"/>
              <a:chOff x="763330" y="2161097"/>
              <a:chExt cx="1057252" cy="850763"/>
            </a:xfrm>
          </p:grpSpPr>
          <p:pic>
            <p:nvPicPr>
              <p:cNvPr id="13" name="Picture 12">
                <a:extLst>
                  <a:ext uri="{FF2B5EF4-FFF2-40B4-BE49-F238E27FC236}">
                    <a16:creationId xmlns:a16="http://schemas.microsoft.com/office/drawing/2014/main" id="{3676928E-F663-A949-BC41-C5B0EF2A1D18}"/>
                  </a:ext>
                </a:extLst>
              </p:cNvPr>
              <p:cNvPicPr>
                <a:picLocks noChangeAspect="1"/>
              </p:cNvPicPr>
              <p:nvPr/>
            </p:nvPicPr>
            <p:blipFill>
              <a:blip r:embed="rId3">
                <a:duotone>
                  <a:schemeClr val="accent1">
                    <a:shade val="45000"/>
                    <a:satMod val="135000"/>
                  </a:schemeClr>
                  <a:prstClr val="white"/>
                </a:duotone>
              </a:blip>
              <a:stretch>
                <a:fillRect/>
              </a:stretch>
            </p:blipFill>
            <p:spPr>
              <a:xfrm>
                <a:off x="1121966" y="2161097"/>
                <a:ext cx="698616" cy="698616"/>
              </a:xfrm>
              <a:prstGeom prst="rect">
                <a:avLst/>
              </a:prstGeom>
            </p:spPr>
          </p:pic>
          <p:pic>
            <p:nvPicPr>
              <p:cNvPr id="14" name="Picture 13">
                <a:extLst>
                  <a:ext uri="{FF2B5EF4-FFF2-40B4-BE49-F238E27FC236}">
                    <a16:creationId xmlns:a16="http://schemas.microsoft.com/office/drawing/2014/main" id="{5EAE7D90-8621-7C45-B0A1-228B0E6524E3}"/>
                  </a:ext>
                </a:extLst>
              </p:cNvPr>
              <p:cNvPicPr>
                <a:picLocks noChangeAspect="1"/>
              </p:cNvPicPr>
              <p:nvPr/>
            </p:nvPicPr>
            <p:blipFill>
              <a:blip r:embed="rId4">
                <a:duotone>
                  <a:schemeClr val="accent1">
                    <a:shade val="45000"/>
                    <a:satMod val="135000"/>
                  </a:schemeClr>
                  <a:prstClr val="white"/>
                </a:duotone>
              </a:blip>
              <a:stretch>
                <a:fillRect/>
              </a:stretch>
            </p:blipFill>
            <p:spPr>
              <a:xfrm>
                <a:off x="763330" y="2396609"/>
                <a:ext cx="615251" cy="615251"/>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A576275F-6161-D64E-B5D0-32549D2D9360}"/>
                  </a:ext>
                </a:extLst>
              </p:cNvPr>
              <p:cNvSpPr txBox="1"/>
              <p:nvPr/>
            </p:nvSpPr>
            <p:spPr>
              <a:xfrm>
                <a:off x="1269129" y="2241419"/>
                <a:ext cx="351321" cy="223105"/>
              </a:xfrm>
              <a:prstGeom prst="rect">
                <a:avLst/>
              </a:prstGeom>
              <a:noFill/>
            </p:spPr>
            <p:txBody>
              <a:bodyPr wrap="none" rtlCol="0">
                <a:spAutoFit/>
              </a:bodyPr>
              <a:lstStyle/>
              <a:p>
                <a:pPr defTabSz="914322"/>
                <a:r>
                  <a:rPr lang="en-US" sz="1333"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&lt;/&gt;</a:t>
                </a:r>
              </a:p>
            </p:txBody>
          </p:sp>
        </p:grpSp>
        <p:sp>
          <p:nvSpPr>
            <p:cNvPr id="33" name="TextBox 32">
              <a:extLst>
                <a:ext uri="{FF2B5EF4-FFF2-40B4-BE49-F238E27FC236}">
                  <a16:creationId xmlns:a16="http://schemas.microsoft.com/office/drawing/2014/main" id="{74744E9E-5D52-3543-81BC-F04A904E1313}"/>
                </a:ext>
              </a:extLst>
            </p:cNvPr>
            <p:cNvSpPr txBox="1"/>
            <p:nvPr/>
          </p:nvSpPr>
          <p:spPr>
            <a:xfrm>
              <a:off x="299214" y="2956854"/>
              <a:ext cx="1465929" cy="392441"/>
            </a:xfrm>
            <a:prstGeom prst="rect">
              <a:avLst/>
            </a:prstGeom>
            <a:noFill/>
          </p:spPr>
          <p:txBody>
            <a:bodyPr wrap="none" rtlCol="0">
              <a:spAutoFit/>
            </a:bodyPr>
            <a:lstStyle/>
            <a:p>
              <a:pPr algn="ctr" defTabSz="914322"/>
              <a:r>
                <a:rPr lang="en-US" sz="1400" dirty="0">
                  <a:gradFill>
                    <a:gsLst>
                      <a:gs pos="0">
                        <a:schemeClr val="tx1"/>
                      </a:gs>
                      <a:gs pos="100000">
                        <a:schemeClr val="tx1"/>
                      </a:gs>
                    </a:gsLst>
                    <a:lin ang="5400000" scaled="0"/>
                  </a:gradFill>
                  <a:latin typeface="Segoe UI"/>
                </a:rPr>
                <a:t>Edit code with </a:t>
              </a:r>
            </a:p>
            <a:p>
              <a:pPr algn="ctr" defTabSz="914322"/>
              <a:r>
                <a:rPr lang="en-US" sz="1400" dirty="0">
                  <a:gradFill>
                    <a:gsLst>
                      <a:gs pos="0">
                        <a:schemeClr val="tx1"/>
                      </a:gs>
                      <a:gs pos="100000">
                        <a:schemeClr val="tx1"/>
                      </a:gs>
                    </a:gsLst>
                    <a:lin ang="5400000" scaled="0"/>
                  </a:gradFill>
                  <a:latin typeface="Segoe UI"/>
                </a:rPr>
                <a:t>your favorite editor/ID</a:t>
              </a:r>
            </a:p>
          </p:txBody>
        </p:sp>
      </p:grpSp>
      <p:grpSp>
        <p:nvGrpSpPr>
          <p:cNvPr id="7" name="Group 6">
            <a:extLst>
              <a:ext uri="{FF2B5EF4-FFF2-40B4-BE49-F238E27FC236}">
                <a16:creationId xmlns:a16="http://schemas.microsoft.com/office/drawing/2014/main" id="{2F9A61BC-624D-49BC-A973-833FAC64F90F}"/>
              </a:ext>
            </a:extLst>
          </p:cNvPr>
          <p:cNvGrpSpPr/>
          <p:nvPr/>
        </p:nvGrpSpPr>
        <p:grpSpPr>
          <a:xfrm>
            <a:off x="2622260" y="2598776"/>
            <a:ext cx="2598714" cy="773670"/>
            <a:chOff x="2622260" y="2598776"/>
            <a:chExt cx="2598714" cy="773670"/>
          </a:xfrm>
        </p:grpSpPr>
        <p:grpSp>
          <p:nvGrpSpPr>
            <p:cNvPr id="16" name="Group 15">
              <a:extLst>
                <a:ext uri="{FF2B5EF4-FFF2-40B4-BE49-F238E27FC236}">
                  <a16:creationId xmlns:a16="http://schemas.microsoft.com/office/drawing/2014/main" id="{FE552309-0323-6243-BEB4-798C81DB84EF}"/>
                </a:ext>
              </a:extLst>
            </p:cNvPr>
            <p:cNvGrpSpPr/>
            <p:nvPr/>
          </p:nvGrpSpPr>
          <p:grpSpPr>
            <a:xfrm>
              <a:off x="2622260" y="2598776"/>
              <a:ext cx="2598714" cy="773670"/>
              <a:chOff x="2088745" y="1949040"/>
              <a:chExt cx="1949162" cy="580290"/>
            </a:xfrm>
          </p:grpSpPr>
          <p:sp>
            <p:nvSpPr>
              <p:cNvPr id="34" name="TextBox 33">
                <a:extLst>
                  <a:ext uri="{FF2B5EF4-FFF2-40B4-BE49-F238E27FC236}">
                    <a16:creationId xmlns:a16="http://schemas.microsoft.com/office/drawing/2014/main" id="{C0F322DC-A2E7-0741-B1E6-A3890C607AEA}"/>
                  </a:ext>
                </a:extLst>
              </p:cNvPr>
              <p:cNvSpPr txBox="1"/>
              <p:nvPr/>
            </p:nvSpPr>
            <p:spPr>
              <a:xfrm>
                <a:off x="2088745" y="2290740"/>
                <a:ext cx="1949162" cy="238590"/>
              </a:xfrm>
              <a:prstGeom prst="rect">
                <a:avLst/>
              </a:prstGeom>
              <a:noFill/>
            </p:spPr>
            <p:txBody>
              <a:bodyPr wrap="square" rtlCol="0">
                <a:spAutoFit/>
              </a:bodyPr>
              <a:lstStyle/>
              <a:p>
                <a:pPr algn="ctr" defTabSz="914322"/>
                <a:r>
                  <a:rPr lang="en-US" sz="1467" dirty="0">
                    <a:gradFill>
                      <a:gsLst>
                        <a:gs pos="0">
                          <a:schemeClr val="tx1"/>
                        </a:gs>
                        <a:gs pos="100000">
                          <a:schemeClr val="tx1"/>
                        </a:gs>
                      </a:gsLst>
                      <a:lin ang="5400000" scaled="0"/>
                    </a:gradFill>
                    <a:latin typeface="Segoe UI"/>
                  </a:rPr>
                  <a:t>Iterate fast, directly in Azure</a:t>
                </a:r>
              </a:p>
            </p:txBody>
          </p:sp>
          <p:sp>
            <p:nvSpPr>
              <p:cNvPr id="3" name="Curved Down Arrow 2">
                <a:extLst>
                  <a:ext uri="{FF2B5EF4-FFF2-40B4-BE49-F238E27FC236}">
                    <a16:creationId xmlns:a16="http://schemas.microsoft.com/office/drawing/2014/main" id="{11CFAA37-3AA4-4241-8ED5-23B5023D49F7}"/>
                  </a:ext>
                </a:extLst>
              </p:cNvPr>
              <p:cNvSpPr/>
              <p:nvPr/>
            </p:nvSpPr>
            <p:spPr>
              <a:xfrm>
                <a:off x="2203852" y="1949040"/>
                <a:ext cx="1655571" cy="327316"/>
              </a:xfrm>
              <a:prstGeom prst="curvedDownArrow">
                <a:avLst/>
              </a:prstGeom>
              <a:solidFill>
                <a:srgbClr val="0078D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22"/>
                <a:endParaRPr lang="en-US" sz="2353">
                  <a:gradFill>
                    <a:gsLst>
                      <a:gs pos="0">
                        <a:schemeClr val="tx1"/>
                      </a:gs>
                      <a:gs pos="100000">
                        <a:schemeClr val="tx1"/>
                      </a:gs>
                    </a:gsLst>
                    <a:lin ang="5400000" scaled="0"/>
                  </a:gradFill>
                  <a:latin typeface="Segoe UI"/>
                </a:endParaRPr>
              </a:p>
            </p:txBody>
          </p:sp>
        </p:grpSp>
        <p:grpSp>
          <p:nvGrpSpPr>
            <p:cNvPr id="70" name="Group 69">
              <a:extLst>
                <a:ext uri="{FF2B5EF4-FFF2-40B4-BE49-F238E27FC236}">
                  <a16:creationId xmlns:a16="http://schemas.microsoft.com/office/drawing/2014/main" id="{5E0F395E-F90C-4842-B7E3-426C7E43DBFC}"/>
                </a:ext>
              </a:extLst>
            </p:cNvPr>
            <p:cNvGrpSpPr/>
            <p:nvPr/>
          </p:nvGrpSpPr>
          <p:grpSpPr>
            <a:xfrm>
              <a:off x="3536524" y="2694899"/>
              <a:ext cx="589307" cy="330355"/>
              <a:chOff x="1596268" y="2657736"/>
              <a:chExt cx="601248" cy="337049"/>
            </a:xfrm>
          </p:grpSpPr>
          <p:grpSp>
            <p:nvGrpSpPr>
              <p:cNvPr id="80" name="Group 79">
                <a:extLst>
                  <a:ext uri="{FF2B5EF4-FFF2-40B4-BE49-F238E27FC236}">
                    <a16:creationId xmlns:a16="http://schemas.microsoft.com/office/drawing/2014/main" id="{64EBAEFA-EA61-4DF5-AEB2-3DF76E8B7AFE}"/>
                  </a:ext>
                </a:extLst>
              </p:cNvPr>
              <p:cNvGrpSpPr/>
              <p:nvPr/>
            </p:nvGrpSpPr>
            <p:grpSpPr>
              <a:xfrm>
                <a:off x="1596268" y="2657736"/>
                <a:ext cx="601248" cy="337049"/>
                <a:chOff x="3523102" y="1791568"/>
                <a:chExt cx="6746733" cy="3782104"/>
              </a:xfrm>
              <a:solidFill>
                <a:srgbClr val="00B050"/>
              </a:solidFill>
            </p:grpSpPr>
            <p:sp>
              <p:nvSpPr>
                <p:cNvPr id="82" name="Rectangle 81">
                  <a:extLst>
                    <a:ext uri="{FF2B5EF4-FFF2-40B4-BE49-F238E27FC236}">
                      <a16:creationId xmlns:a16="http://schemas.microsoft.com/office/drawing/2014/main" id="{0ECAF188-FB77-453B-AB74-F44E5BF2581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83" name="Freeform 92">
                  <a:extLst>
                    <a:ext uri="{FF2B5EF4-FFF2-40B4-BE49-F238E27FC236}">
                      <a16:creationId xmlns:a16="http://schemas.microsoft.com/office/drawing/2014/main" id="{47FA9D49-3DBC-4B5C-AC00-0824CA147EA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84" name="Freeform 93">
                  <a:extLst>
                    <a:ext uri="{FF2B5EF4-FFF2-40B4-BE49-F238E27FC236}">
                      <a16:creationId xmlns:a16="http://schemas.microsoft.com/office/drawing/2014/main" id="{62FA9C2D-998D-4120-B286-0D035EF5D63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81" name="Hexagon 80">
                <a:extLst>
                  <a:ext uri="{FF2B5EF4-FFF2-40B4-BE49-F238E27FC236}">
                    <a16:creationId xmlns:a16="http://schemas.microsoft.com/office/drawing/2014/main" id="{4E90F014-063D-4943-ABEB-789E16B48C01}"/>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7A79D95F-0521-4187-A6C7-F49D8ACAC417}"/>
              </a:ext>
            </a:extLst>
          </p:cNvPr>
          <p:cNvGrpSpPr/>
          <p:nvPr/>
        </p:nvGrpSpPr>
        <p:grpSpPr>
          <a:xfrm>
            <a:off x="1889928" y="4181425"/>
            <a:ext cx="3808519" cy="1148752"/>
            <a:chOff x="1889928" y="4181425"/>
            <a:chExt cx="3808519" cy="1148752"/>
          </a:xfrm>
        </p:grpSpPr>
        <p:grpSp>
          <p:nvGrpSpPr>
            <p:cNvPr id="19" name="Group 18">
              <a:extLst>
                <a:ext uri="{FF2B5EF4-FFF2-40B4-BE49-F238E27FC236}">
                  <a16:creationId xmlns:a16="http://schemas.microsoft.com/office/drawing/2014/main" id="{53338F89-E332-1D4A-BF0D-1D38FA8F0816}"/>
                </a:ext>
              </a:extLst>
            </p:cNvPr>
            <p:cNvGrpSpPr/>
            <p:nvPr/>
          </p:nvGrpSpPr>
          <p:grpSpPr>
            <a:xfrm>
              <a:off x="1889928" y="4181425"/>
              <a:ext cx="3808519" cy="1148752"/>
              <a:chOff x="1604025" y="3261235"/>
              <a:chExt cx="2856575" cy="861620"/>
            </a:xfrm>
          </p:grpSpPr>
          <p:sp>
            <p:nvSpPr>
              <p:cNvPr id="37" name="Rounded Rectangle 36">
                <a:extLst>
                  <a:ext uri="{FF2B5EF4-FFF2-40B4-BE49-F238E27FC236}">
                    <a16:creationId xmlns:a16="http://schemas.microsoft.com/office/drawing/2014/main" id="{49EB089C-A764-9F47-AB21-C3A47F93D68E}"/>
                  </a:ext>
                </a:extLst>
              </p:cNvPr>
              <p:cNvSpPr/>
              <p:nvPr/>
            </p:nvSpPr>
            <p:spPr>
              <a:xfrm>
                <a:off x="2665973" y="3779241"/>
                <a:ext cx="838691" cy="34361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r>
                  <a:rPr lang="en-US" sz="1200" dirty="0">
                    <a:gradFill>
                      <a:gsLst>
                        <a:gs pos="0">
                          <a:schemeClr val="bg1"/>
                        </a:gs>
                        <a:gs pos="100000">
                          <a:schemeClr val="bg1"/>
                        </a:gs>
                      </a:gsLst>
                      <a:lin ang="5400000" scaled="0"/>
                    </a:gradFill>
                    <a:latin typeface="Segoe UI"/>
                  </a:rPr>
                  <a:t>SCC =&gt; CI/CD</a:t>
                </a:r>
              </a:p>
            </p:txBody>
          </p:sp>
          <p:grpSp>
            <p:nvGrpSpPr>
              <p:cNvPr id="43" name="Group 42">
                <a:extLst>
                  <a:ext uri="{FF2B5EF4-FFF2-40B4-BE49-F238E27FC236}">
                    <a16:creationId xmlns:a16="http://schemas.microsoft.com/office/drawing/2014/main" id="{148BC18E-2225-6642-9622-4C52B0173A70}"/>
                  </a:ext>
                </a:extLst>
              </p:cNvPr>
              <p:cNvGrpSpPr/>
              <p:nvPr/>
            </p:nvGrpSpPr>
            <p:grpSpPr>
              <a:xfrm>
                <a:off x="1604025" y="3261235"/>
                <a:ext cx="869236" cy="777907"/>
                <a:chOff x="1519516" y="1879570"/>
                <a:chExt cx="869236" cy="777907"/>
              </a:xfrm>
            </p:grpSpPr>
            <p:sp>
              <p:nvSpPr>
                <p:cNvPr id="38" name="Striped Right Arrow 37">
                  <a:extLst>
                    <a:ext uri="{FF2B5EF4-FFF2-40B4-BE49-F238E27FC236}">
                      <a16:creationId xmlns:a16="http://schemas.microsoft.com/office/drawing/2014/main" id="{4481382D-CCE3-F745-9B94-68E65F30991E}"/>
                    </a:ext>
                  </a:extLst>
                </p:cNvPr>
                <p:cNvSpPr/>
                <p:nvPr/>
              </p:nvSpPr>
              <p:spPr>
                <a:xfrm rot="2846150">
                  <a:off x="1911626" y="2121054"/>
                  <a:ext cx="718610" cy="235642"/>
                </a:xfrm>
                <a:prstGeom prst="stripedRightArrow">
                  <a:avLst>
                    <a:gd name="adj1" fmla="val 38349"/>
                    <a:gd name="adj2" fmla="val 5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endParaRPr lang="en-US" sz="2353">
                    <a:gradFill>
                      <a:gsLst>
                        <a:gs pos="0">
                          <a:schemeClr val="tx1"/>
                        </a:gs>
                        <a:gs pos="100000">
                          <a:schemeClr val="tx1"/>
                        </a:gs>
                      </a:gsLst>
                      <a:lin ang="5400000" scaled="0"/>
                    </a:gradFill>
                    <a:latin typeface="Segoe UI"/>
                  </a:endParaRPr>
                </a:p>
              </p:txBody>
            </p:sp>
            <p:sp>
              <p:nvSpPr>
                <p:cNvPr id="40" name="TextBox 39">
                  <a:extLst>
                    <a:ext uri="{FF2B5EF4-FFF2-40B4-BE49-F238E27FC236}">
                      <a16:creationId xmlns:a16="http://schemas.microsoft.com/office/drawing/2014/main" id="{532ABF3B-BEF3-484A-BAFF-E77EC0E5D3FC}"/>
                    </a:ext>
                  </a:extLst>
                </p:cNvPr>
                <p:cNvSpPr txBox="1"/>
                <p:nvPr/>
              </p:nvSpPr>
              <p:spPr>
                <a:xfrm>
                  <a:off x="1519516" y="2265036"/>
                  <a:ext cx="845386" cy="392441"/>
                </a:xfrm>
                <a:prstGeom prst="rect">
                  <a:avLst/>
                </a:prstGeom>
                <a:noFill/>
              </p:spPr>
              <p:txBody>
                <a:bodyPr wrap="square" rtlCol="0">
                  <a:spAutoFit/>
                </a:bodyPr>
                <a:lstStyle/>
                <a:p>
                  <a:pPr algn="ctr" defTabSz="914322"/>
                  <a:r>
                    <a:rPr lang="en-US" sz="1400" dirty="0">
                      <a:gradFill>
                        <a:gsLst>
                          <a:gs pos="0">
                            <a:schemeClr val="tx1"/>
                          </a:gs>
                          <a:gs pos="100000">
                            <a:schemeClr val="tx1"/>
                          </a:gs>
                        </a:gsLst>
                        <a:lin ang="5400000" scaled="0"/>
                      </a:gradFill>
                      <a:latin typeface="Segoe UI"/>
                    </a:rPr>
                    <a:t>Commit code</a:t>
                  </a:r>
                </a:p>
              </p:txBody>
            </p:sp>
          </p:grpSp>
          <p:grpSp>
            <p:nvGrpSpPr>
              <p:cNvPr id="44" name="Group 43">
                <a:extLst>
                  <a:ext uri="{FF2B5EF4-FFF2-40B4-BE49-F238E27FC236}">
                    <a16:creationId xmlns:a16="http://schemas.microsoft.com/office/drawing/2014/main" id="{898D84F3-16D3-944E-8FF5-870CE8DC9352}"/>
                  </a:ext>
                </a:extLst>
              </p:cNvPr>
              <p:cNvGrpSpPr/>
              <p:nvPr/>
            </p:nvGrpSpPr>
            <p:grpSpPr>
              <a:xfrm>
                <a:off x="3484338" y="3501835"/>
                <a:ext cx="976262" cy="419120"/>
                <a:chOff x="3399829" y="2120170"/>
                <a:chExt cx="976262" cy="419120"/>
              </a:xfrm>
            </p:grpSpPr>
            <p:sp>
              <p:nvSpPr>
                <p:cNvPr id="39" name="Striped Right Arrow 38">
                  <a:extLst>
                    <a:ext uri="{FF2B5EF4-FFF2-40B4-BE49-F238E27FC236}">
                      <a16:creationId xmlns:a16="http://schemas.microsoft.com/office/drawing/2014/main" id="{B6CCD2B6-9E6E-B248-8183-85478EBB12DE}"/>
                    </a:ext>
                  </a:extLst>
                </p:cNvPr>
                <p:cNvSpPr/>
                <p:nvPr/>
              </p:nvSpPr>
              <p:spPr>
                <a:xfrm rot="18932503">
                  <a:off x="3399829" y="2120170"/>
                  <a:ext cx="718610" cy="235642"/>
                </a:xfrm>
                <a:prstGeom prst="stripedRightArrow">
                  <a:avLst>
                    <a:gd name="adj1" fmla="val 38349"/>
                    <a:gd name="adj2" fmla="val 5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endParaRPr lang="en-US" sz="2353">
                    <a:gradFill>
                      <a:gsLst>
                        <a:gs pos="0">
                          <a:schemeClr val="tx1"/>
                        </a:gs>
                        <a:gs pos="100000">
                          <a:schemeClr val="tx1"/>
                        </a:gs>
                      </a:gsLst>
                      <a:lin ang="5400000" scaled="0"/>
                    </a:gradFill>
                    <a:latin typeface="Segoe UI"/>
                  </a:endParaRPr>
                </a:p>
              </p:txBody>
            </p:sp>
            <p:sp>
              <p:nvSpPr>
                <p:cNvPr id="41" name="TextBox 40">
                  <a:extLst>
                    <a:ext uri="{FF2B5EF4-FFF2-40B4-BE49-F238E27FC236}">
                      <a16:creationId xmlns:a16="http://schemas.microsoft.com/office/drawing/2014/main" id="{FF980A3F-4DFE-2241-9326-4971080F6A4B}"/>
                    </a:ext>
                  </a:extLst>
                </p:cNvPr>
                <p:cNvSpPr txBox="1"/>
                <p:nvPr/>
              </p:nvSpPr>
              <p:spPr>
                <a:xfrm>
                  <a:off x="3530705" y="2308442"/>
                  <a:ext cx="845386" cy="230848"/>
                </a:xfrm>
                <a:prstGeom prst="rect">
                  <a:avLst/>
                </a:prstGeom>
                <a:noFill/>
              </p:spPr>
              <p:txBody>
                <a:bodyPr wrap="square" rtlCol="0">
                  <a:spAutoFit/>
                </a:bodyPr>
                <a:lstStyle/>
                <a:p>
                  <a:pPr algn="ctr" defTabSz="914322"/>
                  <a:r>
                    <a:rPr lang="en-US" sz="1400" dirty="0">
                      <a:gradFill>
                        <a:gsLst>
                          <a:gs pos="0">
                            <a:schemeClr val="tx1"/>
                          </a:gs>
                          <a:gs pos="100000">
                            <a:schemeClr val="tx1"/>
                          </a:gs>
                        </a:gsLst>
                        <a:lin ang="5400000" scaled="0"/>
                      </a:gradFill>
                      <a:latin typeface="Segoe UI"/>
                    </a:rPr>
                    <a:t>Deploy</a:t>
                  </a:r>
                </a:p>
              </p:txBody>
            </p:sp>
          </p:grpSp>
        </p:grpSp>
        <p:grpSp>
          <p:nvGrpSpPr>
            <p:cNvPr id="105" name="Group 104">
              <a:extLst>
                <a:ext uri="{FF2B5EF4-FFF2-40B4-BE49-F238E27FC236}">
                  <a16:creationId xmlns:a16="http://schemas.microsoft.com/office/drawing/2014/main" id="{70E0991B-2EE2-4508-A815-5E14A58DAA09}"/>
                </a:ext>
              </a:extLst>
            </p:cNvPr>
            <p:cNvGrpSpPr/>
            <p:nvPr/>
          </p:nvGrpSpPr>
          <p:grpSpPr>
            <a:xfrm>
              <a:off x="4152127" y="4287275"/>
              <a:ext cx="589307" cy="330355"/>
              <a:chOff x="1596268" y="2657736"/>
              <a:chExt cx="601248" cy="337049"/>
            </a:xfrm>
          </p:grpSpPr>
          <p:grpSp>
            <p:nvGrpSpPr>
              <p:cNvPr id="106" name="Group 105">
                <a:extLst>
                  <a:ext uri="{FF2B5EF4-FFF2-40B4-BE49-F238E27FC236}">
                    <a16:creationId xmlns:a16="http://schemas.microsoft.com/office/drawing/2014/main" id="{C2B2318C-2AD2-41E3-9DB4-7907AC2FF126}"/>
                  </a:ext>
                </a:extLst>
              </p:cNvPr>
              <p:cNvGrpSpPr/>
              <p:nvPr/>
            </p:nvGrpSpPr>
            <p:grpSpPr>
              <a:xfrm>
                <a:off x="1596268" y="2657736"/>
                <a:ext cx="601248" cy="337049"/>
                <a:chOff x="3523102" y="1791568"/>
                <a:chExt cx="6746733" cy="3782104"/>
              </a:xfrm>
              <a:solidFill>
                <a:srgbClr val="00B050"/>
              </a:solidFill>
            </p:grpSpPr>
            <p:sp>
              <p:nvSpPr>
                <p:cNvPr id="108" name="Rectangle 107">
                  <a:extLst>
                    <a:ext uri="{FF2B5EF4-FFF2-40B4-BE49-F238E27FC236}">
                      <a16:creationId xmlns:a16="http://schemas.microsoft.com/office/drawing/2014/main" id="{0617D300-C8F4-4A77-96C3-17FE06FD306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109" name="Freeform 92">
                  <a:extLst>
                    <a:ext uri="{FF2B5EF4-FFF2-40B4-BE49-F238E27FC236}">
                      <a16:creationId xmlns:a16="http://schemas.microsoft.com/office/drawing/2014/main" id="{C48BB0BF-C41B-4D93-A4E8-ED290A3FCAA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10" name="Freeform 93">
                  <a:extLst>
                    <a:ext uri="{FF2B5EF4-FFF2-40B4-BE49-F238E27FC236}">
                      <a16:creationId xmlns:a16="http://schemas.microsoft.com/office/drawing/2014/main" id="{22C7BC12-0D49-46EB-9225-B7807BD4ED5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07" name="Hexagon 106">
                <a:extLst>
                  <a:ext uri="{FF2B5EF4-FFF2-40B4-BE49-F238E27FC236}">
                    <a16:creationId xmlns:a16="http://schemas.microsoft.com/office/drawing/2014/main" id="{306E4E46-2479-4A9A-9043-1BEFBEE28B2A}"/>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sp>
        <p:nvSpPr>
          <p:cNvPr id="111" name="Rectangle 110">
            <a:extLst>
              <a:ext uri="{FF2B5EF4-FFF2-40B4-BE49-F238E27FC236}">
                <a16:creationId xmlns:a16="http://schemas.microsoft.com/office/drawing/2014/main" id="{9F497409-2222-4C15-A540-EAB4D5371B57}"/>
              </a:ext>
            </a:extLst>
          </p:cNvPr>
          <p:cNvSpPr/>
          <p:nvPr/>
        </p:nvSpPr>
        <p:spPr>
          <a:xfrm>
            <a:off x="8398043" y="2223115"/>
            <a:ext cx="702949" cy="338554"/>
          </a:xfrm>
          <a:prstGeom prst="rect">
            <a:avLst/>
          </a:prstGeom>
        </p:spPr>
        <p:txBody>
          <a:bodyPr wrap="none">
            <a:spAutoFit/>
          </a:bodyPr>
          <a:lstStyle/>
          <a:p>
            <a:pPr defTabSz="914225">
              <a:defRPr/>
            </a:pPr>
            <a:r>
              <a:rPr lang="en-US" sz="1600" dirty="0">
                <a:solidFill>
                  <a:schemeClr val="bg1"/>
                </a:solidFill>
                <a:latin typeface="Segoe UI" panose="020B0502040204020203" pitchFamily="34" charset="0"/>
                <a:cs typeface="Segoe UI" panose="020B0502040204020203" pitchFamily="34" charset="0"/>
              </a:rPr>
              <a:t>Azure</a:t>
            </a:r>
          </a:p>
        </p:txBody>
      </p:sp>
      <p:pic>
        <p:nvPicPr>
          <p:cNvPr id="112" name="Picture 4" descr="Image result for Azure logo">
            <a:extLst>
              <a:ext uri="{FF2B5EF4-FFF2-40B4-BE49-F238E27FC236}">
                <a16:creationId xmlns:a16="http://schemas.microsoft.com/office/drawing/2014/main" id="{33B8B0DD-6633-4605-8CB5-4E06B31A3573}"/>
              </a:ext>
            </a:extLst>
          </p:cNvPr>
          <p:cNvPicPr>
            <a:picLocks noChangeAspect="1" noChangeArrowheads="1"/>
          </p:cNvPicPr>
          <p:nvPr/>
        </p:nvPicPr>
        <p:blipFill>
          <a:blip r:embed="rId5">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350365" y="1700360"/>
            <a:ext cx="812200" cy="605629"/>
          </a:xfrm>
          <a:prstGeom prst="rect">
            <a:avLst/>
          </a:prstGeom>
          <a:noFill/>
          <a:extLst>
            <a:ext uri="{909E8E84-426E-40DD-AFC4-6F175D3DCCD1}">
              <a14:hiddenFill xmlns:a14="http://schemas.microsoft.com/office/drawing/2010/main">
                <a:solidFill>
                  <a:srgbClr val="FFFFFF"/>
                </a:solidFill>
              </a14:hiddenFill>
            </a:ext>
          </a:extLst>
        </p:spPr>
      </p:pic>
      <p:sp>
        <p:nvSpPr>
          <p:cNvPr id="42" name="Content Placeholder 2">
            <a:extLst>
              <a:ext uri="{FF2B5EF4-FFF2-40B4-BE49-F238E27FC236}">
                <a16:creationId xmlns:a16="http://schemas.microsoft.com/office/drawing/2014/main" id="{AB38FD51-341B-470C-8412-0F61EBC489BC}"/>
              </a:ext>
            </a:extLst>
          </p:cNvPr>
          <p:cNvSpPr txBox="1">
            <a:spLocks/>
          </p:cNvSpPr>
          <p:nvPr/>
        </p:nvSpPr>
        <p:spPr>
          <a:xfrm>
            <a:off x="8350365" y="611088"/>
            <a:ext cx="3509113" cy="307777"/>
          </a:xfrm>
          <a:prstGeom prst="rect">
            <a:avLst/>
          </a:prstGeom>
        </p:spPr>
        <p:txBody>
          <a:bodyPr vert="horz" wrap="square" lIns="0" tIns="0" rIns="0" bIns="0" rtlCol="0">
            <a:spAutoFit/>
          </a:bodyPr>
          <a:lstStyle>
            <a:lvl1pPr marL="0"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177"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n-lt"/>
                <a:ea typeface="+mn-ea"/>
                <a:cs typeface="+mn-cs"/>
              </a:defRPr>
            </a:lvl2pPr>
            <a:lvl3pPr marL="914354"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kern="1200" spc="0" baseline="0">
                <a:gradFill>
                  <a:gsLst>
                    <a:gs pos="1250">
                      <a:schemeClr val="tx1"/>
                    </a:gs>
                    <a:gs pos="100000">
                      <a:schemeClr val="tx1"/>
                    </a:gs>
                  </a:gsLst>
                  <a:lin ang="5400000" scaled="0"/>
                </a:gradFill>
                <a:latin typeface="+mn-lt"/>
                <a:ea typeface="+mn-ea"/>
                <a:cs typeface="+mn-cs"/>
              </a:defRPr>
            </a:lvl3pPr>
            <a:lvl4pPr marL="1323910"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4pPr>
            <a:lvl5pPr marL="1711240"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5pPr>
            <a:lvl6pPr marL="5129823" indent="-466349" algn="l" defTabSz="1865391"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521" indent="-466349" algn="l" defTabSz="1865391"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216" indent="-466349" algn="l" defTabSz="1865391"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7914" indent="-466349" algn="l" defTabSz="1865391"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defTabSz="932696"/>
            <a:r>
              <a:rPr lang="en-US" sz="2000" b="1" dirty="0">
                <a:gradFill>
                  <a:gsLst>
                    <a:gs pos="0">
                      <a:schemeClr val="tx1"/>
                    </a:gs>
                    <a:gs pos="100000">
                      <a:schemeClr val="tx1"/>
                    </a:gs>
                  </a:gsLst>
                  <a:lin ang="5400000" scaled="0"/>
                </a:gradFill>
                <a:latin typeface="Segoe UI"/>
              </a:rPr>
              <a:t>(Currently in public preview)</a:t>
            </a:r>
          </a:p>
        </p:txBody>
      </p:sp>
    </p:spTree>
    <p:extLst>
      <p:ext uri="{BB962C8B-B14F-4D97-AF65-F5344CB8AC3E}">
        <p14:creationId xmlns:p14="http://schemas.microsoft.com/office/powerpoint/2010/main" val="343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Azure Dev Spaces:</a:t>
            </a:r>
            <a:br>
              <a:rPr lang="en-US"/>
            </a:br>
            <a:r>
              <a:rPr lang="en-US"/>
              <a:t>Rapidly iterate and debug Kubernetes in Azure (AKS)</a:t>
            </a:r>
            <a:endParaRPr lang="en-US" dirty="0"/>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4294967295"/>
          </p:nvPr>
        </p:nvSpPr>
        <p:spPr>
          <a:xfrm>
            <a:off x="584200" y="2016985"/>
            <a:ext cx="7283450" cy="1428083"/>
          </a:xfrm>
        </p:spPr>
        <p:txBody>
          <a:bodyPr/>
          <a:lstStyle/>
          <a:p>
            <a:pPr>
              <a:buFont typeface="Arial" panose="020B0604020202020204" pitchFamily="34" charset="0"/>
              <a:buChar char="•"/>
            </a:pPr>
            <a:r>
              <a:rPr lang="en-US" sz="1600" dirty="0">
                <a:gradFill>
                  <a:gsLst>
                    <a:gs pos="0">
                      <a:schemeClr val="tx1"/>
                    </a:gs>
                    <a:gs pos="100000">
                      <a:schemeClr val="tx1"/>
                    </a:gs>
                  </a:gsLst>
                  <a:lin ang="5400000" scaled="0"/>
                </a:gradFill>
                <a:latin typeface="+mn-lt"/>
              </a:rPr>
              <a:t>Minimal local machine setup</a:t>
            </a:r>
          </a:p>
          <a:p>
            <a:pPr>
              <a:buFont typeface="Arial" panose="020B0604020202020204" pitchFamily="34" charset="0"/>
              <a:buChar char="•"/>
            </a:pPr>
            <a:r>
              <a:rPr lang="en-US" sz="1600" dirty="0">
                <a:gradFill>
                  <a:gsLst>
                    <a:gs pos="0">
                      <a:schemeClr val="tx1"/>
                    </a:gs>
                    <a:gs pos="100000">
                      <a:schemeClr val="tx1"/>
                    </a:gs>
                  </a:gsLst>
                  <a:lin ang="5400000" scaled="0"/>
                </a:gradFill>
                <a:latin typeface="+mn-lt"/>
              </a:rPr>
              <a:t>The same Docker and Helm assets from development to production</a:t>
            </a:r>
          </a:p>
          <a:p>
            <a:pPr>
              <a:buFont typeface="Arial" panose="020B0604020202020204" pitchFamily="34" charset="0"/>
              <a:buChar char="•"/>
            </a:pPr>
            <a:r>
              <a:rPr lang="en-US" sz="1600" dirty="0">
                <a:gradFill>
                  <a:gsLst>
                    <a:gs pos="0">
                      <a:schemeClr val="tx1"/>
                    </a:gs>
                    <a:gs pos="100000">
                      <a:schemeClr val="tx1"/>
                    </a:gs>
                  </a:gsLst>
                  <a:lin ang="5400000" scaled="0"/>
                </a:gradFill>
                <a:latin typeface="+mn-lt"/>
              </a:rPr>
              <a:t>Integrated with AKS http app routing</a:t>
            </a:r>
          </a:p>
          <a:p>
            <a:pPr>
              <a:buFont typeface="Arial" panose="020B0604020202020204" pitchFamily="34" charset="0"/>
              <a:buChar char="•"/>
            </a:pPr>
            <a:r>
              <a:rPr lang="en-US" sz="1600" dirty="0">
                <a:gradFill>
                  <a:gsLst>
                    <a:gs pos="0">
                      <a:schemeClr val="tx1"/>
                    </a:gs>
                    <a:gs pos="100000">
                      <a:schemeClr val="tx1"/>
                    </a:gs>
                  </a:gsLst>
                  <a:lin ang="5400000" scaled="0"/>
                </a:gradFill>
                <a:latin typeface="+mn-lt"/>
              </a:rPr>
              <a:t>Run any language/framework</a:t>
            </a:r>
          </a:p>
          <a:p>
            <a:pPr>
              <a:buFont typeface="Arial" panose="020B0604020202020204" pitchFamily="34" charset="0"/>
              <a:buChar char="•"/>
            </a:pPr>
            <a:r>
              <a:rPr lang="en-US" sz="1600" dirty="0">
                <a:gradFill>
                  <a:gsLst>
                    <a:gs pos="0">
                      <a:schemeClr val="tx1"/>
                    </a:gs>
                    <a:gs pos="100000">
                      <a:schemeClr val="tx1"/>
                    </a:gs>
                  </a:gsLst>
                  <a:lin ang="5400000" scaled="0"/>
                </a:gradFill>
                <a:latin typeface="+mn-lt"/>
              </a:rPr>
              <a:t>Windows, Mac, or Linux</a:t>
            </a:r>
          </a:p>
        </p:txBody>
      </p:sp>
      <p:grpSp>
        <p:nvGrpSpPr>
          <p:cNvPr id="19" name="Group 18">
            <a:extLst>
              <a:ext uri="{FF2B5EF4-FFF2-40B4-BE49-F238E27FC236}">
                <a16:creationId xmlns:a16="http://schemas.microsoft.com/office/drawing/2014/main" id="{1C75AB16-4629-0B41-BC79-9DD2DA9BDE72}"/>
              </a:ext>
            </a:extLst>
          </p:cNvPr>
          <p:cNvGrpSpPr/>
          <p:nvPr/>
        </p:nvGrpSpPr>
        <p:grpSpPr>
          <a:xfrm>
            <a:off x="4343046" y="3642564"/>
            <a:ext cx="3396875" cy="2665525"/>
            <a:chOff x="8212770" y="3639751"/>
            <a:chExt cx="3397096" cy="2665698"/>
          </a:xfrm>
        </p:grpSpPr>
        <p:pic>
          <p:nvPicPr>
            <p:cNvPr id="20" name="Picture Placeholder 4">
              <a:extLst>
                <a:ext uri="{FF2B5EF4-FFF2-40B4-BE49-F238E27FC236}">
                  <a16:creationId xmlns:a16="http://schemas.microsoft.com/office/drawing/2014/main" id="{D1ACAC2C-AFD8-6640-A409-21757E9E6BD2}"/>
                </a:ext>
              </a:extLst>
            </p:cNvPr>
            <p:cNvPicPr>
              <a:picLocks noChangeAspect="1"/>
            </p:cNvPicPr>
            <p:nvPr/>
          </p:nvPicPr>
          <p:blipFill rotWithShape="1">
            <a:blip r:embed="rId3"/>
            <a:srcRect r="28782" b="28875"/>
            <a:stretch/>
          </p:blipFill>
          <p:spPr bwMode="gray">
            <a:xfrm>
              <a:off x="8212770" y="3639751"/>
              <a:ext cx="3397096" cy="2261775"/>
            </a:xfrm>
            <a:prstGeom prst="rect">
              <a:avLst/>
            </a:prstGeom>
            <a:blipFill>
              <a:blip r:embed="rId4"/>
              <a:stretch>
                <a:fillRect/>
              </a:stretch>
            </a:blipFill>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EABBEDD3-3AE5-1644-B3AA-516CB910C023}"/>
                </a:ext>
              </a:extLst>
            </p:cNvPr>
            <p:cNvSpPr txBox="1"/>
            <p:nvPr/>
          </p:nvSpPr>
          <p:spPr>
            <a:xfrm>
              <a:off x="8947913" y="5997652"/>
              <a:ext cx="2085387" cy="307797"/>
            </a:xfrm>
            <a:prstGeom prst="rect">
              <a:avLst/>
            </a:prstGeom>
            <a:noFill/>
          </p:spPr>
          <p:txBody>
            <a:bodyPr wrap="none" lIns="0" tIns="0" rIns="0" bIns="0" rtlCol="0">
              <a:spAutoFit/>
            </a:bodyPr>
            <a:lstStyle/>
            <a:p>
              <a:pPr defTabSz="914322"/>
              <a:r>
                <a:rPr lang="en-US" sz="2000" dirty="0">
                  <a:gradFill>
                    <a:gsLst>
                      <a:gs pos="0">
                        <a:schemeClr val="tx1"/>
                      </a:gs>
                      <a:gs pos="100000">
                        <a:schemeClr val="tx1"/>
                      </a:gs>
                    </a:gsLst>
                    <a:lin ang="5400000" scaled="0"/>
                  </a:gradFill>
                  <a:latin typeface="Segoe UI"/>
                </a:rPr>
                <a:t>Visual Studio 2017</a:t>
              </a:r>
            </a:p>
          </p:txBody>
        </p:sp>
      </p:grpSp>
      <p:grpSp>
        <p:nvGrpSpPr>
          <p:cNvPr id="22" name="Group 21">
            <a:extLst>
              <a:ext uri="{FF2B5EF4-FFF2-40B4-BE49-F238E27FC236}">
                <a16:creationId xmlns:a16="http://schemas.microsoft.com/office/drawing/2014/main" id="{7075C26B-7AD8-FC49-9F6B-C5512E9A3613}"/>
              </a:ext>
            </a:extLst>
          </p:cNvPr>
          <p:cNvGrpSpPr/>
          <p:nvPr/>
        </p:nvGrpSpPr>
        <p:grpSpPr>
          <a:xfrm>
            <a:off x="457536" y="3637974"/>
            <a:ext cx="3384118" cy="2670114"/>
            <a:chOff x="8213489" y="3635161"/>
            <a:chExt cx="3384338" cy="2670288"/>
          </a:xfrm>
        </p:grpSpPr>
        <p:pic>
          <p:nvPicPr>
            <p:cNvPr id="23" name="Picture Placeholder 4">
              <a:extLst>
                <a:ext uri="{FF2B5EF4-FFF2-40B4-BE49-F238E27FC236}">
                  <a16:creationId xmlns:a16="http://schemas.microsoft.com/office/drawing/2014/main" id="{02682605-1866-CD4C-9925-2BEEE8091BD6}"/>
                </a:ext>
              </a:extLst>
            </p:cNvPr>
            <p:cNvPicPr>
              <a:picLocks noChangeAspect="1"/>
            </p:cNvPicPr>
            <p:nvPr/>
          </p:nvPicPr>
          <p:blipFill>
            <a:blip r:embed="rId5"/>
            <a:stretch>
              <a:fillRect/>
            </a:stretch>
          </p:blipFill>
          <p:spPr bwMode="gray">
            <a:xfrm>
              <a:off x="8213489" y="3635161"/>
              <a:ext cx="3384338" cy="2266366"/>
            </a:xfrm>
            <a:prstGeom prst="rect">
              <a:avLst/>
            </a:prstGeom>
            <a:blipFill>
              <a:blip r:embed="rId4"/>
              <a:stretch>
                <a:fillRect/>
              </a:stretch>
            </a:blipFill>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87A27BFC-F40D-9B48-9088-1C9B7A614A0C}"/>
                </a:ext>
              </a:extLst>
            </p:cNvPr>
            <p:cNvSpPr txBox="1"/>
            <p:nvPr/>
          </p:nvSpPr>
          <p:spPr>
            <a:xfrm>
              <a:off x="8935039" y="5997652"/>
              <a:ext cx="2128669" cy="307797"/>
            </a:xfrm>
            <a:prstGeom prst="rect">
              <a:avLst/>
            </a:prstGeom>
            <a:noFill/>
          </p:spPr>
          <p:txBody>
            <a:bodyPr wrap="none" lIns="0" tIns="0" rIns="0" bIns="0" rtlCol="0">
              <a:spAutoFit/>
            </a:bodyPr>
            <a:lstStyle/>
            <a:p>
              <a:pPr defTabSz="914322"/>
              <a:r>
                <a:rPr lang="en-US" sz="2000" dirty="0">
                  <a:gradFill>
                    <a:gsLst>
                      <a:gs pos="0">
                        <a:schemeClr val="tx1"/>
                      </a:gs>
                      <a:gs pos="100000">
                        <a:schemeClr val="tx1"/>
                      </a:gs>
                    </a:gsLst>
                    <a:lin ang="5400000" scaled="0"/>
                  </a:gradFill>
                  <a:latin typeface="Segoe UI"/>
                </a:rPr>
                <a:t>Visual Studio Code</a:t>
              </a:r>
            </a:p>
          </p:txBody>
        </p:sp>
      </p:grpSp>
      <p:grpSp>
        <p:nvGrpSpPr>
          <p:cNvPr id="2" name="Group 1">
            <a:extLst>
              <a:ext uri="{FF2B5EF4-FFF2-40B4-BE49-F238E27FC236}">
                <a16:creationId xmlns:a16="http://schemas.microsoft.com/office/drawing/2014/main" id="{6B18725A-AC9D-F443-BA26-645F5ABF20A8}"/>
              </a:ext>
            </a:extLst>
          </p:cNvPr>
          <p:cNvGrpSpPr/>
          <p:nvPr/>
        </p:nvGrpSpPr>
        <p:grpSpPr>
          <a:xfrm>
            <a:off x="8244439" y="3637975"/>
            <a:ext cx="3321944" cy="2670115"/>
            <a:chOff x="8244578" y="3771346"/>
            <a:chExt cx="3322160" cy="2670289"/>
          </a:xfrm>
        </p:grpSpPr>
        <p:grpSp>
          <p:nvGrpSpPr>
            <p:cNvPr id="4" name="Group 3">
              <a:extLst>
                <a:ext uri="{FF2B5EF4-FFF2-40B4-BE49-F238E27FC236}">
                  <a16:creationId xmlns:a16="http://schemas.microsoft.com/office/drawing/2014/main" id="{6B49388C-187A-AD47-B84E-A46B6538717A}"/>
                </a:ext>
              </a:extLst>
            </p:cNvPr>
            <p:cNvGrpSpPr/>
            <p:nvPr/>
          </p:nvGrpSpPr>
          <p:grpSpPr>
            <a:xfrm>
              <a:off x="8244578" y="3771346"/>
              <a:ext cx="3322160" cy="2670289"/>
              <a:chOff x="8244578" y="3635161"/>
              <a:chExt cx="3322160" cy="2670289"/>
            </a:xfrm>
          </p:grpSpPr>
          <p:pic>
            <p:nvPicPr>
              <p:cNvPr id="9" name="Picture Placeholder 4">
                <a:extLst>
                  <a:ext uri="{FF2B5EF4-FFF2-40B4-BE49-F238E27FC236}">
                    <a16:creationId xmlns:a16="http://schemas.microsoft.com/office/drawing/2014/main" id="{2C1EF89C-0EAF-7F4B-BB87-DE3E7F80FB2D}"/>
                  </a:ext>
                </a:extLst>
              </p:cNvPr>
              <p:cNvPicPr>
                <a:picLocks noChangeAspect="1"/>
              </p:cNvPicPr>
              <p:nvPr/>
            </p:nvPicPr>
            <p:blipFill>
              <a:blip r:embed="rId6"/>
              <a:stretch>
                <a:fillRect/>
              </a:stretch>
            </p:blipFill>
            <p:spPr bwMode="gray">
              <a:xfrm>
                <a:off x="8244578" y="3635161"/>
                <a:ext cx="3322160" cy="2266366"/>
              </a:xfrm>
              <a:prstGeom prst="rect">
                <a:avLst/>
              </a:prstGeom>
              <a:blipFill>
                <a:blip r:embed="rId4"/>
                <a:stretch>
                  <a:fillRect/>
                </a:stretch>
              </a:blipFill>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571A9081-0025-F143-9AE3-BF7B8A362912}"/>
                  </a:ext>
                </a:extLst>
              </p:cNvPr>
              <p:cNvSpPr txBox="1"/>
              <p:nvPr/>
            </p:nvSpPr>
            <p:spPr>
              <a:xfrm>
                <a:off x="9146647" y="5997653"/>
                <a:ext cx="1654407" cy="307797"/>
              </a:xfrm>
              <a:prstGeom prst="rect">
                <a:avLst/>
              </a:prstGeom>
              <a:noFill/>
            </p:spPr>
            <p:txBody>
              <a:bodyPr wrap="none" lIns="0" tIns="0" rIns="0" bIns="0" rtlCol="0">
                <a:spAutoFit/>
              </a:bodyPr>
              <a:lstStyle/>
              <a:p>
                <a:pPr defTabSz="914322"/>
                <a:r>
                  <a:rPr lang="en-US" sz="2000">
                    <a:gradFill>
                      <a:gsLst>
                        <a:gs pos="0">
                          <a:schemeClr val="tx1"/>
                        </a:gs>
                        <a:gs pos="100000">
                          <a:schemeClr val="tx1"/>
                        </a:gs>
                      </a:gsLst>
                      <a:lin ang="5400000" scaled="0"/>
                    </a:gradFill>
                    <a:latin typeface="Segoe UI"/>
                  </a:rPr>
                  <a:t>Command line</a:t>
                </a:r>
              </a:p>
            </p:txBody>
          </p:sp>
        </p:grpSp>
        <p:sp>
          <p:nvSpPr>
            <p:cNvPr id="25" name="Rectangle 24">
              <a:extLst>
                <a:ext uri="{FF2B5EF4-FFF2-40B4-BE49-F238E27FC236}">
                  <a16:creationId xmlns:a16="http://schemas.microsoft.com/office/drawing/2014/main" id="{C3D26F52-AC7E-014F-8B26-455D7F6BB6DF}"/>
                </a:ext>
              </a:extLst>
            </p:cNvPr>
            <p:cNvSpPr/>
            <p:nvPr/>
          </p:nvSpPr>
          <p:spPr bwMode="auto">
            <a:xfrm>
              <a:off x="9469360" y="3782146"/>
              <a:ext cx="347808" cy="112196"/>
            </a:xfrm>
            <a:prstGeom prst="rect">
              <a:avLst/>
            </a:prstGeom>
            <a:solidFill>
              <a:srgbClr val="DDD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err="1">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15F2E122-63F8-F748-88A8-E16D7DE03CC9}"/>
                </a:ext>
              </a:extLst>
            </p:cNvPr>
            <p:cNvSpPr txBox="1"/>
            <p:nvPr/>
          </p:nvSpPr>
          <p:spPr>
            <a:xfrm>
              <a:off x="8284596" y="3921638"/>
              <a:ext cx="2629096" cy="692542"/>
            </a:xfrm>
            <a:prstGeom prst="rect">
              <a:avLst/>
            </a:prstGeom>
            <a:solidFill>
              <a:schemeClr val="bg1"/>
            </a:solidFill>
          </p:spPr>
          <p:txBody>
            <a:bodyPr wrap="none" lIns="0" tIns="0" rIns="0" bIns="0" rtlCol="0">
              <a:spAutoFit/>
            </a:bodyPr>
            <a:lstStyle/>
            <a:p>
              <a:pPr defTabSz="914322"/>
              <a:r>
                <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az aks use-dev-spaces -g demo1 -n demo1</a:t>
              </a:r>
            </a:p>
            <a:p>
              <a:pPr defTabSz="914322"/>
              <a:endPar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endParaRPr>
            </a:p>
            <a:p>
              <a:pPr defTabSz="914322"/>
              <a:r>
                <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az ads prep</a:t>
              </a:r>
            </a:p>
            <a:p>
              <a:pPr defTabSz="914322"/>
              <a:endPar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endParaRPr>
            </a:p>
            <a:p>
              <a:pPr defTabSz="914322"/>
              <a:r>
                <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az ads up</a:t>
              </a:r>
            </a:p>
          </p:txBody>
        </p:sp>
      </p:grpSp>
      <p:sp>
        <p:nvSpPr>
          <p:cNvPr id="16" name="Content Placeholder 2">
            <a:extLst>
              <a:ext uri="{FF2B5EF4-FFF2-40B4-BE49-F238E27FC236}">
                <a16:creationId xmlns:a16="http://schemas.microsoft.com/office/drawing/2014/main" id="{3FE91895-D4B6-4907-BA36-3FA389027B14}"/>
              </a:ext>
            </a:extLst>
          </p:cNvPr>
          <p:cNvSpPr txBox="1">
            <a:spLocks/>
          </p:cNvSpPr>
          <p:nvPr/>
        </p:nvSpPr>
        <p:spPr>
          <a:xfrm>
            <a:off x="7844359" y="1709208"/>
            <a:ext cx="3509113" cy="307777"/>
          </a:xfrm>
          <a:prstGeom prst="rect">
            <a:avLst/>
          </a:prstGeom>
        </p:spPr>
        <p:txBody>
          <a:bodyPr vert="horz" wrap="square" lIns="0" tIns="0" rIns="0" bIns="0" rtlCol="0">
            <a:spAutoFit/>
          </a:bodyPr>
          <a:lstStyle>
            <a:lvl1pPr marL="0"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177"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n-lt"/>
                <a:ea typeface="+mn-ea"/>
                <a:cs typeface="+mn-cs"/>
              </a:defRPr>
            </a:lvl2pPr>
            <a:lvl3pPr marL="914354"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kern="1200" spc="0" baseline="0">
                <a:gradFill>
                  <a:gsLst>
                    <a:gs pos="1250">
                      <a:schemeClr val="tx1"/>
                    </a:gs>
                    <a:gs pos="100000">
                      <a:schemeClr val="tx1"/>
                    </a:gs>
                  </a:gsLst>
                  <a:lin ang="5400000" scaled="0"/>
                </a:gradFill>
                <a:latin typeface="+mn-lt"/>
                <a:ea typeface="+mn-ea"/>
                <a:cs typeface="+mn-cs"/>
              </a:defRPr>
            </a:lvl3pPr>
            <a:lvl4pPr marL="1323910"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4pPr>
            <a:lvl5pPr marL="1711240" marR="0" indent="0" algn="l" defTabSz="1865391"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5pPr>
            <a:lvl6pPr marL="5129823" indent="-466349" algn="l" defTabSz="1865391"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521" indent="-466349" algn="l" defTabSz="1865391"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216" indent="-466349" algn="l" defTabSz="1865391"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7914" indent="-466349" algn="l" defTabSz="1865391"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defTabSz="932696"/>
            <a:r>
              <a:rPr lang="en-US" sz="2000" b="1" dirty="0">
                <a:gradFill>
                  <a:gsLst>
                    <a:gs pos="0">
                      <a:schemeClr val="tx1"/>
                    </a:gs>
                    <a:gs pos="100000">
                      <a:schemeClr val="tx1"/>
                    </a:gs>
                  </a:gsLst>
                  <a:lin ang="5400000" scaled="0"/>
                </a:gradFill>
                <a:latin typeface="Segoe UI"/>
              </a:rPr>
              <a:t>(Currently in public preview)</a:t>
            </a:r>
          </a:p>
        </p:txBody>
      </p:sp>
      <p:sp>
        <p:nvSpPr>
          <p:cNvPr id="5" name="Rectangle 4">
            <a:extLst>
              <a:ext uri="{FF2B5EF4-FFF2-40B4-BE49-F238E27FC236}">
                <a16:creationId xmlns:a16="http://schemas.microsoft.com/office/drawing/2014/main" id="{C2F12AC4-51EA-41FA-A82C-54016BA1682C}"/>
              </a:ext>
            </a:extLst>
          </p:cNvPr>
          <p:cNvSpPr/>
          <p:nvPr/>
        </p:nvSpPr>
        <p:spPr>
          <a:xfrm>
            <a:off x="4275620" y="617712"/>
            <a:ext cx="7696200" cy="338554"/>
          </a:xfrm>
          <a:prstGeom prst="rect">
            <a:avLst/>
          </a:prstGeom>
        </p:spPr>
        <p:txBody>
          <a:bodyPr wrap="square">
            <a:spAutoFit/>
          </a:bodyPr>
          <a:lstStyle/>
          <a:p>
            <a:pPr defTabSz="914343"/>
            <a:r>
              <a:rPr lang="en-US" sz="1600" dirty="0">
                <a:gradFill>
                  <a:gsLst>
                    <a:gs pos="0">
                      <a:schemeClr val="tx1"/>
                    </a:gs>
                    <a:gs pos="100000">
                      <a:schemeClr val="tx1"/>
                    </a:gs>
                  </a:gsLst>
                  <a:lin ang="5400000" scaled="0"/>
                </a:gradFill>
                <a:cs typeface="Segoe UI Light" panose="020B0502040204020203" pitchFamily="34" charset="0"/>
              </a:rPr>
              <a:t>(</a:t>
            </a:r>
            <a:r>
              <a:rPr lang="en-US" sz="1600" i="1" dirty="0">
                <a:gradFill>
                  <a:gsLst>
                    <a:gs pos="0">
                      <a:schemeClr val="tx1"/>
                    </a:gs>
                    <a:gs pos="100000">
                      <a:schemeClr val="tx1"/>
                    </a:gs>
                  </a:gsLst>
                  <a:lin ang="5400000" scaled="0"/>
                </a:gradFill>
                <a:cs typeface="Segoe UI Light" panose="020B0502040204020203" pitchFamily="34" charset="0"/>
              </a:rPr>
              <a:t>Aka. Visual Studio Connected Environment for AKS; Codename “</a:t>
            </a:r>
            <a:r>
              <a:rPr lang="en-US" sz="1600" i="1" dirty="0" err="1">
                <a:gradFill>
                  <a:gsLst>
                    <a:gs pos="0">
                      <a:schemeClr val="tx1"/>
                    </a:gs>
                    <a:gs pos="100000">
                      <a:schemeClr val="tx1"/>
                    </a:gs>
                  </a:gsLst>
                  <a:lin ang="5400000" scaled="0"/>
                </a:gradFill>
                <a:cs typeface="Segoe UI Light" panose="020B0502040204020203" pitchFamily="34" charset="0"/>
              </a:rPr>
              <a:t>Mindaro</a:t>
            </a:r>
            <a:r>
              <a:rPr lang="en-US" sz="1600" i="1" dirty="0">
                <a:gradFill>
                  <a:gsLst>
                    <a:gs pos="0">
                      <a:schemeClr val="tx1"/>
                    </a:gs>
                    <a:gs pos="100000">
                      <a:schemeClr val="tx1"/>
                    </a:gs>
                  </a:gsLst>
                  <a:lin ang="5400000" scaled="0"/>
                </a:gradFill>
                <a:cs typeface="Segoe UI Light" panose="020B0502040204020203" pitchFamily="34" charset="0"/>
              </a:rPr>
              <a:t>”</a:t>
            </a:r>
            <a:r>
              <a:rPr lang="en-US" sz="1600" dirty="0">
                <a:gradFill>
                  <a:gsLst>
                    <a:gs pos="0">
                      <a:schemeClr val="tx1"/>
                    </a:gs>
                    <a:gs pos="100000">
                      <a:schemeClr val="tx1"/>
                    </a:gs>
                  </a:gsLst>
                  <a:lin ang="5400000" scaled="0"/>
                </a:gradFill>
                <a:cs typeface="Segoe UI Light" panose="020B0502040204020203" pitchFamily="34" charset="0"/>
              </a:rPr>
              <a:t>)</a:t>
            </a:r>
            <a:endParaRPr lang="en-US" sz="16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8288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2080E83-EAE0-3146-ADFA-208B79AD659F}"/>
              </a:ext>
            </a:extLst>
          </p:cNvPr>
          <p:cNvSpPr/>
          <p:nvPr/>
        </p:nvSpPr>
        <p:spPr bwMode="auto">
          <a:xfrm>
            <a:off x="5237554" y="1428750"/>
            <a:ext cx="6660759" cy="2521391"/>
          </a:xfrm>
          <a:prstGeom prst="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ounded Rectangle 12">
            <a:extLst>
              <a:ext uri="{FF2B5EF4-FFF2-40B4-BE49-F238E27FC236}">
                <a16:creationId xmlns:a16="http://schemas.microsoft.com/office/drawing/2014/main" id="{1BE2AE03-F172-384E-9A0C-8C78E80C3B05}"/>
              </a:ext>
            </a:extLst>
          </p:cNvPr>
          <p:cNvSpPr/>
          <p:nvPr/>
        </p:nvSpPr>
        <p:spPr bwMode="auto">
          <a:xfrm>
            <a:off x="10290590" y="2905466"/>
            <a:ext cx="1259453" cy="584745"/>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95" rIns="0" bIns="146295" numCol="1" spcCol="0" rtlCol="0" fromWordArt="0" anchor="ctr" anchorCtr="0" forceAA="0" compatLnSpc="1">
            <a:prstTxWarp prst="textNoShape">
              <a:avLst/>
            </a:prstTxWarp>
            <a:noAutofit/>
          </a:bodyPr>
          <a:lstStyle/>
          <a:p>
            <a:pPr algn="ctr" defTabSz="932426" fontAlgn="base">
              <a:spcBef>
                <a:spcPct val="0"/>
              </a:spcBef>
              <a:spcAft>
                <a:spcPct val="0"/>
              </a:spcAft>
            </a:pPr>
            <a:r>
              <a:rPr lang="en-US" sz="1400" dirty="0">
                <a:gradFill>
                  <a:gsLst>
                    <a:gs pos="0">
                      <a:srgbClr val="FFFFFF"/>
                    </a:gs>
                    <a:gs pos="100000">
                      <a:srgbClr val="FFFFFF"/>
                    </a:gs>
                  </a:gsLst>
                  <a:lin ang="5400000" scaled="0"/>
                </a:gradFill>
                <a:latin typeface="Segoe UI"/>
              </a:rPr>
              <a:t>Service-A</a:t>
            </a:r>
          </a:p>
          <a:p>
            <a:pPr algn="ctr" defTabSz="932426" fontAlgn="base">
              <a:spcBef>
                <a:spcPct val="0"/>
              </a:spcBef>
              <a:spcAft>
                <a:spcPct val="0"/>
              </a:spcAft>
            </a:pPr>
            <a:r>
              <a:rPr lang="en-US" sz="900" dirty="0">
                <a:gradFill>
                  <a:gsLst>
                    <a:gs pos="0">
                      <a:srgbClr val="FFFFFF"/>
                    </a:gs>
                    <a:gs pos="100000">
                      <a:srgbClr val="FFFFFF"/>
                    </a:gs>
                  </a:gsLst>
                  <a:lin ang="5400000" scaled="0"/>
                </a:gradFill>
                <a:latin typeface="Segoe UI"/>
              </a:rPr>
              <a:t>Cesar’s version</a:t>
            </a:r>
          </a:p>
        </p:txBody>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Azure Dev Spaces: Collaborate in a shared AKS cluster</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4294967295"/>
          </p:nvPr>
        </p:nvSpPr>
        <p:spPr>
          <a:xfrm>
            <a:off x="590001" y="1428750"/>
            <a:ext cx="4162425" cy="4204228"/>
          </a:xfrm>
        </p:spPr>
        <p:txBody>
          <a:bodyPr/>
          <a:lstStyle/>
          <a:p>
            <a:pPr>
              <a:spcAft>
                <a:spcPts val="600"/>
              </a:spcAft>
            </a:pPr>
            <a:r>
              <a:rPr lang="en-US" dirty="0">
                <a:gradFill>
                  <a:gsLst>
                    <a:gs pos="0">
                      <a:schemeClr val="tx1"/>
                    </a:gs>
                    <a:gs pos="100000">
                      <a:schemeClr val="tx1"/>
                    </a:gs>
                  </a:gsLst>
                  <a:lin ang="5400000" scaled="0"/>
                </a:gradFill>
                <a:latin typeface="+mn-lt"/>
              </a:rPr>
              <a:t>Team members can work in parallel on different parts of an app</a:t>
            </a:r>
            <a:endParaRPr lang="en-US" sz="900" dirty="0">
              <a:gradFill>
                <a:gsLst>
                  <a:gs pos="0">
                    <a:schemeClr val="tx1"/>
                  </a:gs>
                  <a:gs pos="100000">
                    <a:schemeClr val="tx1"/>
                  </a:gs>
                </a:gsLst>
                <a:lin ang="5400000" scaled="0"/>
              </a:gradFill>
              <a:latin typeface="+mn-lt"/>
            </a:endParaRPr>
          </a:p>
          <a:p>
            <a:pPr>
              <a:spcAft>
                <a:spcPts val="600"/>
              </a:spcAft>
            </a:pPr>
            <a:r>
              <a:rPr lang="en-US" dirty="0" err="1">
                <a:gradFill>
                  <a:gsLst>
                    <a:gs pos="0">
                      <a:schemeClr val="tx1"/>
                    </a:gs>
                    <a:gs pos="100000">
                      <a:schemeClr val="tx1"/>
                    </a:gs>
                  </a:gsLst>
                  <a:lin ang="5400000" scaled="0"/>
                </a:gradFill>
                <a:latin typeface="+mn-lt"/>
              </a:rPr>
              <a:t>Devs</a:t>
            </a:r>
            <a:r>
              <a:rPr lang="en-US" dirty="0">
                <a:gradFill>
                  <a:gsLst>
                    <a:gs pos="0">
                      <a:schemeClr val="tx1"/>
                    </a:gs>
                    <a:gs pos="100000">
                      <a:schemeClr val="tx1"/>
                    </a:gs>
                  </a:gsLst>
                  <a:lin ang="5400000" scaled="0"/>
                </a:gradFill>
                <a:latin typeface="+mn-lt"/>
              </a:rPr>
              <a:t> can use their own ‘</a:t>
            </a:r>
            <a:r>
              <a:rPr lang="en-US" b="1" dirty="0">
                <a:gradFill>
                  <a:gsLst>
                    <a:gs pos="0">
                      <a:schemeClr val="tx1"/>
                    </a:gs>
                    <a:gs pos="100000">
                      <a:schemeClr val="tx1"/>
                    </a:gs>
                  </a:gsLst>
                  <a:lin ang="5400000" scaled="0"/>
                </a:gradFill>
                <a:latin typeface="+mn-lt"/>
              </a:rPr>
              <a:t>spaces’</a:t>
            </a:r>
            <a:r>
              <a:rPr lang="en-US" dirty="0">
                <a:gradFill>
                  <a:gsLst>
                    <a:gs pos="0">
                      <a:schemeClr val="tx1"/>
                    </a:gs>
                    <a:gs pos="100000">
                      <a:schemeClr val="tx1"/>
                    </a:gs>
                  </a:gsLst>
                  <a:lin ang="5400000" scaled="0"/>
                </a:gradFill>
                <a:latin typeface="+mn-lt"/>
              </a:rPr>
              <a:t> when testing particular deployments</a:t>
            </a:r>
            <a:endParaRPr lang="en-US" sz="900" dirty="0">
              <a:gradFill>
                <a:gsLst>
                  <a:gs pos="0">
                    <a:schemeClr val="tx1"/>
                  </a:gs>
                  <a:gs pos="100000">
                    <a:schemeClr val="tx1"/>
                  </a:gs>
                </a:gsLst>
                <a:lin ang="5400000" scaled="0"/>
              </a:gradFill>
              <a:latin typeface="+mn-lt"/>
            </a:endParaRPr>
          </a:p>
          <a:p>
            <a:pPr>
              <a:spcAft>
                <a:spcPts val="600"/>
              </a:spcAft>
            </a:pPr>
            <a:r>
              <a:rPr lang="en-US" dirty="0">
                <a:gradFill>
                  <a:gsLst>
                    <a:gs pos="0">
                      <a:schemeClr val="tx1"/>
                    </a:gs>
                    <a:gs pos="100000">
                      <a:schemeClr val="tx1"/>
                    </a:gs>
                  </a:gsLst>
                  <a:lin ang="5400000" scaled="0"/>
                </a:gradFill>
                <a:latin typeface="+mn-lt"/>
              </a:rPr>
              <a:t>Test apps end-to-end without replicating dependencies</a:t>
            </a:r>
          </a:p>
        </p:txBody>
      </p:sp>
      <p:sp>
        <p:nvSpPr>
          <p:cNvPr id="4" name="Rounded Rectangle 3">
            <a:extLst>
              <a:ext uri="{FF2B5EF4-FFF2-40B4-BE49-F238E27FC236}">
                <a16:creationId xmlns:a16="http://schemas.microsoft.com/office/drawing/2014/main" id="{1C01E923-3609-7442-8FCA-B714A9C4C750}"/>
              </a:ext>
            </a:extLst>
          </p:cNvPr>
          <p:cNvSpPr/>
          <p:nvPr/>
        </p:nvSpPr>
        <p:spPr bwMode="auto">
          <a:xfrm>
            <a:off x="6697191" y="2093395"/>
            <a:ext cx="1259453" cy="584745"/>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95" rIns="0" bIns="146295" numCol="1" spcCol="0" rtlCol="0" fromWordArt="0" anchor="ctr" anchorCtr="0" forceAA="0" compatLnSpc="1">
            <a:prstTxWarp prst="textNoShape">
              <a:avLst/>
            </a:prstTxWarp>
            <a:noAutofit/>
          </a:bodyPr>
          <a:lstStyle/>
          <a:p>
            <a:pPr algn="ctr" defTabSz="932426"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FrontEnd</a:t>
            </a:r>
          </a:p>
        </p:txBody>
      </p:sp>
      <p:sp>
        <p:nvSpPr>
          <p:cNvPr id="7" name="Rounded Rectangle 6">
            <a:extLst>
              <a:ext uri="{FF2B5EF4-FFF2-40B4-BE49-F238E27FC236}">
                <a16:creationId xmlns:a16="http://schemas.microsoft.com/office/drawing/2014/main" id="{5AD2A829-9BD7-3B46-A9B0-C7248652F573}"/>
              </a:ext>
            </a:extLst>
          </p:cNvPr>
          <p:cNvSpPr/>
          <p:nvPr/>
        </p:nvSpPr>
        <p:spPr bwMode="auto">
          <a:xfrm>
            <a:off x="8455906" y="2093395"/>
            <a:ext cx="1259453" cy="584745"/>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95" rIns="0" bIns="146295" numCol="1" spcCol="0" rtlCol="0" fromWordArt="0" anchor="ctr" anchorCtr="0" forceAA="0" compatLnSpc="1">
            <a:prstTxWarp prst="textNoShape">
              <a:avLst/>
            </a:prstTxWarp>
            <a:noAutofit/>
          </a:bodyPr>
          <a:lstStyle/>
          <a:p>
            <a:pPr algn="ctr" defTabSz="932426" fontAlgn="base">
              <a:spcBef>
                <a:spcPct val="0"/>
              </a:spcBef>
              <a:spcAft>
                <a:spcPct val="0"/>
              </a:spcAft>
            </a:pPr>
            <a:r>
              <a:rPr lang="en-US" sz="1400" dirty="0">
                <a:gradFill>
                  <a:gsLst>
                    <a:gs pos="0">
                      <a:srgbClr val="FFFFFF"/>
                    </a:gs>
                    <a:gs pos="100000">
                      <a:srgbClr val="FFFFFF"/>
                    </a:gs>
                  </a:gsLst>
                  <a:lin ang="5400000" scaled="0"/>
                </a:gradFill>
                <a:latin typeface="Segoe UI"/>
              </a:rPr>
              <a:t>API Gateway</a:t>
            </a:r>
          </a:p>
        </p:txBody>
      </p:sp>
      <p:sp>
        <p:nvSpPr>
          <p:cNvPr id="9" name="Rounded Rectangle 8">
            <a:extLst>
              <a:ext uri="{FF2B5EF4-FFF2-40B4-BE49-F238E27FC236}">
                <a16:creationId xmlns:a16="http://schemas.microsoft.com/office/drawing/2014/main" id="{B0BF8FC6-13C4-6946-91D1-6556EADF140B}"/>
              </a:ext>
            </a:extLst>
          </p:cNvPr>
          <p:cNvSpPr/>
          <p:nvPr/>
        </p:nvSpPr>
        <p:spPr bwMode="auto">
          <a:xfrm>
            <a:off x="10271472" y="2093395"/>
            <a:ext cx="1259453" cy="584745"/>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95" rIns="0" bIns="146295" numCol="1" spcCol="0" rtlCol="0" fromWordArt="0" anchor="ctr" anchorCtr="0" forceAA="0" compatLnSpc="1">
            <a:prstTxWarp prst="textNoShape">
              <a:avLst/>
            </a:prstTxWarp>
            <a:noAutofit/>
          </a:bodyPr>
          <a:lstStyle/>
          <a:p>
            <a:pPr algn="ctr" defTabSz="932426" fontAlgn="base">
              <a:spcBef>
                <a:spcPct val="0"/>
              </a:spcBef>
              <a:spcAft>
                <a:spcPct val="0"/>
              </a:spcAft>
            </a:pPr>
            <a:r>
              <a:rPr lang="en-US" sz="1400" dirty="0">
                <a:gradFill>
                  <a:gsLst>
                    <a:gs pos="0">
                      <a:srgbClr val="FFFFFF"/>
                    </a:gs>
                    <a:gs pos="100000">
                      <a:srgbClr val="FFFFFF"/>
                    </a:gs>
                  </a:gsLst>
                  <a:lin ang="5400000" scaled="0"/>
                </a:gradFill>
                <a:latin typeface="Segoe UI"/>
              </a:rPr>
              <a:t>Service-A</a:t>
            </a:r>
          </a:p>
        </p:txBody>
      </p:sp>
      <p:sp>
        <p:nvSpPr>
          <p:cNvPr id="6" name="TextBox 5">
            <a:extLst>
              <a:ext uri="{FF2B5EF4-FFF2-40B4-BE49-F238E27FC236}">
                <a16:creationId xmlns:a16="http://schemas.microsoft.com/office/drawing/2014/main" id="{D842A946-DC0C-164F-8AB4-8EC0D71D60EB}"/>
              </a:ext>
            </a:extLst>
          </p:cNvPr>
          <p:cNvSpPr txBox="1"/>
          <p:nvPr/>
        </p:nvSpPr>
        <p:spPr>
          <a:xfrm>
            <a:off x="5502314" y="1643744"/>
            <a:ext cx="2151230" cy="161583"/>
          </a:xfrm>
          <a:prstGeom prst="rect">
            <a:avLst/>
          </a:prstGeom>
          <a:noFill/>
        </p:spPr>
        <p:txBody>
          <a:bodyPr wrap="none" lIns="0" tIns="0" rIns="0" bIns="0" rtlCol="0">
            <a:spAutoFit/>
          </a:bodyPr>
          <a:lstStyle/>
          <a:p>
            <a:pPr defTabSz="914322"/>
            <a:r>
              <a:rPr lang="en-US" sz="1050" b="1" dirty="0">
                <a:solidFill>
                  <a:srgbClr val="32145A"/>
                </a:solidFill>
                <a:latin typeface="Segoe UI"/>
              </a:rPr>
              <a:t>http://eshop.bd0cfb25...aksapp.io</a:t>
            </a:r>
          </a:p>
        </p:txBody>
      </p:sp>
      <p:sp>
        <p:nvSpPr>
          <p:cNvPr id="12" name="TextBox 11">
            <a:extLst>
              <a:ext uri="{FF2B5EF4-FFF2-40B4-BE49-F238E27FC236}">
                <a16:creationId xmlns:a16="http://schemas.microsoft.com/office/drawing/2014/main" id="{1B71D0B0-ADA0-D040-9BDC-05A3290C177A}"/>
              </a:ext>
            </a:extLst>
          </p:cNvPr>
          <p:cNvSpPr txBox="1"/>
          <p:nvPr/>
        </p:nvSpPr>
        <p:spPr>
          <a:xfrm>
            <a:off x="5487676" y="2993477"/>
            <a:ext cx="2604880" cy="161583"/>
          </a:xfrm>
          <a:prstGeom prst="rect">
            <a:avLst/>
          </a:prstGeom>
          <a:noFill/>
        </p:spPr>
        <p:txBody>
          <a:bodyPr wrap="none" lIns="0" tIns="0" rIns="0" bIns="0" rtlCol="0">
            <a:spAutoFit/>
          </a:bodyPr>
          <a:lstStyle/>
          <a:p>
            <a:pPr defTabSz="914322"/>
            <a:r>
              <a:rPr lang="en-US" sz="1050" b="1" dirty="0">
                <a:solidFill>
                  <a:srgbClr val="E3008C"/>
                </a:solidFill>
                <a:latin typeface="Segoe UI"/>
              </a:rPr>
              <a:t>http://</a:t>
            </a:r>
            <a:r>
              <a:rPr lang="en-US" sz="1050" b="1" dirty="0">
                <a:solidFill>
                  <a:srgbClr val="E3008C"/>
                </a:solidFill>
                <a:highlight>
                  <a:srgbClr val="FFFF00"/>
                </a:highlight>
                <a:latin typeface="Segoe UI"/>
              </a:rPr>
              <a:t>cesar.s.</a:t>
            </a:r>
            <a:r>
              <a:rPr lang="en-US" sz="1050" b="1" dirty="0">
                <a:solidFill>
                  <a:srgbClr val="E3008C"/>
                </a:solidFill>
                <a:latin typeface="Segoe UI"/>
              </a:rPr>
              <a:t>eshop.bd0cfb25...aksapp.io</a:t>
            </a:r>
          </a:p>
        </p:txBody>
      </p:sp>
      <p:sp>
        <p:nvSpPr>
          <p:cNvPr id="14" name="TextBox 13">
            <a:extLst>
              <a:ext uri="{FF2B5EF4-FFF2-40B4-BE49-F238E27FC236}">
                <a16:creationId xmlns:a16="http://schemas.microsoft.com/office/drawing/2014/main" id="{4D7A893F-152D-8F40-9B6D-16D228B4545E}"/>
              </a:ext>
            </a:extLst>
          </p:cNvPr>
          <p:cNvSpPr txBox="1"/>
          <p:nvPr/>
        </p:nvSpPr>
        <p:spPr>
          <a:xfrm>
            <a:off x="11359709" y="3768885"/>
            <a:ext cx="341440" cy="169277"/>
          </a:xfrm>
          <a:prstGeom prst="rect">
            <a:avLst/>
          </a:prstGeom>
          <a:noFill/>
        </p:spPr>
        <p:txBody>
          <a:bodyPr wrap="none" lIns="0" tIns="0" rIns="0" bIns="0" rtlCol="0">
            <a:spAutoFit/>
          </a:bodyPr>
          <a:lstStyle/>
          <a:p>
            <a:pPr defTabSz="914322"/>
            <a:r>
              <a:rPr lang="en-US" sz="1100" dirty="0">
                <a:solidFill>
                  <a:srgbClr val="E3008C"/>
                </a:solidFill>
                <a:latin typeface="Segoe UI"/>
              </a:rPr>
              <a:t>Cesar</a:t>
            </a:r>
          </a:p>
        </p:txBody>
      </p:sp>
      <p:cxnSp>
        <p:nvCxnSpPr>
          <p:cNvPr id="17" name="Straight Arrow Connector 16">
            <a:extLst>
              <a:ext uri="{FF2B5EF4-FFF2-40B4-BE49-F238E27FC236}">
                <a16:creationId xmlns:a16="http://schemas.microsoft.com/office/drawing/2014/main" id="{28962AF3-9E12-2444-AB83-FA99D34D040F}"/>
              </a:ext>
            </a:extLst>
          </p:cNvPr>
          <p:cNvCxnSpPr>
            <a:cxnSpLocks/>
            <a:endCxn id="4" idx="0"/>
          </p:cNvCxnSpPr>
          <p:nvPr/>
        </p:nvCxnSpPr>
        <p:spPr>
          <a:xfrm>
            <a:off x="7055784" y="1787412"/>
            <a:ext cx="271133" cy="305983"/>
          </a:xfrm>
          <a:prstGeom prst="straightConnector1">
            <a:avLst/>
          </a:prstGeom>
          <a:ln w="3175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EA22B2D1-CFDB-674B-BE8B-CC135C8C2DD2}"/>
              </a:ext>
            </a:extLst>
          </p:cNvPr>
          <p:cNvCxnSpPr>
            <a:cxnSpLocks/>
            <a:endCxn id="4" idx="2"/>
          </p:cNvCxnSpPr>
          <p:nvPr/>
        </p:nvCxnSpPr>
        <p:spPr>
          <a:xfrm flipV="1">
            <a:off x="7055784" y="2678140"/>
            <a:ext cx="271133" cy="305983"/>
          </a:xfrm>
          <a:prstGeom prst="straightConnector1">
            <a:avLst/>
          </a:prstGeom>
          <a:ln w="31750">
            <a:prstDash val="dash"/>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5C84F6-67F5-3642-9F35-48E7928BF918}"/>
              </a:ext>
            </a:extLst>
          </p:cNvPr>
          <p:cNvCxnSpPr>
            <a:cxnSpLocks/>
            <a:stCxn id="4" idx="3"/>
            <a:endCxn id="7" idx="1"/>
          </p:cNvCxnSpPr>
          <p:nvPr/>
        </p:nvCxnSpPr>
        <p:spPr>
          <a:xfrm>
            <a:off x="7956644" y="2385766"/>
            <a:ext cx="499263" cy="0"/>
          </a:xfrm>
          <a:prstGeom prst="straightConnector1">
            <a:avLst/>
          </a:prstGeom>
          <a:ln w="3175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A95ACE58-8F12-3144-8EA5-0D6ED06B008D}"/>
              </a:ext>
            </a:extLst>
          </p:cNvPr>
          <p:cNvCxnSpPr>
            <a:cxnSpLocks/>
            <a:stCxn id="7" idx="3"/>
            <a:endCxn id="9" idx="1"/>
          </p:cNvCxnSpPr>
          <p:nvPr/>
        </p:nvCxnSpPr>
        <p:spPr>
          <a:xfrm>
            <a:off x="9715359" y="2385766"/>
            <a:ext cx="556113" cy="0"/>
          </a:xfrm>
          <a:prstGeom prst="straightConnector1">
            <a:avLst/>
          </a:prstGeom>
          <a:ln w="3175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a:extLst>
              <a:ext uri="{FF2B5EF4-FFF2-40B4-BE49-F238E27FC236}">
                <a16:creationId xmlns:a16="http://schemas.microsoft.com/office/drawing/2014/main" id="{315EBE3C-6A73-034E-B53C-376D7DCDDDC3}"/>
              </a:ext>
            </a:extLst>
          </p:cNvPr>
          <p:cNvCxnSpPr>
            <a:cxnSpLocks/>
          </p:cNvCxnSpPr>
          <p:nvPr/>
        </p:nvCxnSpPr>
        <p:spPr>
          <a:xfrm>
            <a:off x="7941579" y="2613093"/>
            <a:ext cx="514328" cy="0"/>
          </a:xfrm>
          <a:prstGeom prst="straightConnector1">
            <a:avLst/>
          </a:prstGeom>
          <a:ln w="31750">
            <a:prstDash val="dash"/>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C7345D9F-B609-094B-BB07-32687C175BBB}"/>
              </a:ext>
            </a:extLst>
          </p:cNvPr>
          <p:cNvCxnSpPr>
            <a:cxnSpLocks/>
          </p:cNvCxnSpPr>
          <p:nvPr/>
        </p:nvCxnSpPr>
        <p:spPr>
          <a:xfrm>
            <a:off x="9646082" y="2673221"/>
            <a:ext cx="625391" cy="401047"/>
          </a:xfrm>
          <a:prstGeom prst="straightConnector1">
            <a:avLst/>
          </a:prstGeom>
          <a:ln w="31750">
            <a:prstDash val="dash"/>
            <a:headEnd type="none" w="lg" len="med"/>
            <a:tailEnd type="triangle"/>
          </a:ln>
        </p:spPr>
        <p:style>
          <a:lnRef idx="1">
            <a:schemeClr val="accent3"/>
          </a:lnRef>
          <a:fillRef idx="0">
            <a:schemeClr val="accent3"/>
          </a:fillRef>
          <a:effectRef idx="0">
            <a:schemeClr val="accent3"/>
          </a:effectRef>
          <a:fontRef idx="minor">
            <a:schemeClr val="tx1"/>
          </a:fontRef>
        </p:style>
      </p:cxnSp>
      <p:pic>
        <p:nvPicPr>
          <p:cNvPr id="21" name="Picture 20">
            <a:extLst>
              <a:ext uri="{FF2B5EF4-FFF2-40B4-BE49-F238E27FC236}">
                <a16:creationId xmlns:a16="http://schemas.microsoft.com/office/drawing/2014/main" id="{6AE4DC2A-B218-4165-A7C5-49BB33F8F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6611" y="3276647"/>
            <a:ext cx="512539" cy="507901"/>
          </a:xfrm>
          <a:prstGeom prst="flowChartConnector">
            <a:avLst/>
          </a:prstGeom>
        </p:spPr>
      </p:pic>
    </p:spTree>
    <p:extLst>
      <p:ext uri="{BB962C8B-B14F-4D97-AF65-F5344CB8AC3E}">
        <p14:creationId xmlns:p14="http://schemas.microsoft.com/office/powerpoint/2010/main" val="166863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42" presetClass="path" presetSubtype="0" repeatCount="0" accel="50000" decel="50000" fill="hold" grpId="0" nodeType="afterEffect">
                                  <p:stCondLst>
                                    <p:cond delay="0"/>
                                  </p:stCondLst>
                                  <p:childTnLst>
                                    <p:animMotion origin="layout" path="M -0.00104 -0.12708 L -2.01836E-8 -2.77778E-6 " pathEditMode="relative" rAng="0" ptsTypes="AA">
                                      <p:cBhvr>
                                        <p:cTn id="9" dur="1000" fill="hold"/>
                                        <p:tgtEl>
                                          <p:spTgt spid="13"/>
                                        </p:tgtEl>
                                        <p:attrNameLst>
                                          <p:attrName>ppt_x</p:attrName>
                                          <p:attrName>ppt_y</p:attrName>
                                        </p:attrNameLst>
                                      </p:cBhvr>
                                      <p:rCtr x="52" y="6354"/>
                                    </p:animMotion>
                                  </p:childTnLst>
                                </p:cTn>
                              </p:par>
                              <p:par>
                                <p:cTn id="10" presetID="10" presetClass="entr" presetSubtype="0" repeatCount="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8" fill="hold" nodeType="afterEffect">
                                  <p:stCondLst>
                                    <p:cond delay="100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par>
                          <p:cTn id="23" fill="hold">
                            <p:stCondLst>
                              <p:cond delay="30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C910C6-CCFE-4F51-8362-5787D6567DED}"/>
              </a:ext>
            </a:extLst>
          </p:cNvPr>
          <p:cNvSpPr txBox="1">
            <a:spLocks/>
          </p:cNvSpPr>
          <p:nvPr/>
        </p:nvSpPr>
        <p:spPr>
          <a:xfrm>
            <a:off x="13216490" y="260861"/>
            <a:ext cx="9440707" cy="663057"/>
          </a:xfrm>
          <a:prstGeom prst="rect">
            <a:avLst/>
          </a:prstGeom>
        </p:spPr>
        <p:txBody>
          <a:bodyPr vert="horz" wrap="square" lIns="73152" tIns="45720" rIns="73152" bIns="45720" rtlCol="0" anchor="t">
            <a:noAutofit/>
          </a:bodyPr>
          <a:lstStyle>
            <a:lvl1pPr algn="l" defTabSz="1828734"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sz="4706" spc="-100" dirty="0">
                <a:solidFill>
                  <a:srgbClr val="2D2D30"/>
                </a:solidFill>
                <a:latin typeface="Segoe UI Light"/>
              </a:rPr>
              <a:t>Agenda</a:t>
            </a:r>
          </a:p>
        </p:txBody>
      </p:sp>
      <p:sp>
        <p:nvSpPr>
          <p:cNvPr id="2" name="Title 1">
            <a:extLst>
              <a:ext uri="{FF2B5EF4-FFF2-40B4-BE49-F238E27FC236}">
                <a16:creationId xmlns:a16="http://schemas.microsoft.com/office/drawing/2014/main" id="{A286E489-17FA-4E90-9FE9-AFF24A5FC276}"/>
              </a:ext>
            </a:extLst>
          </p:cNvPr>
          <p:cNvSpPr>
            <a:spLocks noGrp="1"/>
          </p:cNvSpPr>
          <p:nvPr>
            <p:ph type="title"/>
          </p:nvPr>
        </p:nvSpPr>
        <p:spPr/>
        <p:txBody>
          <a:bodyPr/>
          <a:lstStyle/>
          <a:p>
            <a:r>
              <a:rPr lang="en-US"/>
              <a:t>Agenda</a:t>
            </a:r>
            <a:endParaRPr lang="en-US" dirty="0"/>
          </a:p>
        </p:txBody>
      </p:sp>
      <p:sp>
        <p:nvSpPr>
          <p:cNvPr id="3" name="Text Placeholder 2">
            <a:extLst>
              <a:ext uri="{FF2B5EF4-FFF2-40B4-BE49-F238E27FC236}">
                <a16:creationId xmlns:a16="http://schemas.microsoft.com/office/drawing/2014/main" id="{F7E3C0F7-B11E-4A0C-9573-D0C290F83B83}"/>
              </a:ext>
            </a:extLst>
          </p:cNvPr>
          <p:cNvSpPr>
            <a:spLocks noGrp="1"/>
          </p:cNvSpPr>
          <p:nvPr>
            <p:ph type="body" sz="quarter" idx="10"/>
          </p:nvPr>
        </p:nvSpPr>
        <p:spPr>
          <a:xfrm>
            <a:off x="586390" y="1434370"/>
            <a:ext cx="11018520" cy="5370701"/>
          </a:xfrm>
        </p:spPr>
        <p:txBody>
          <a:bodyPr/>
          <a:lstStyle/>
          <a:p>
            <a:pPr>
              <a:spcBef>
                <a:spcPts val="1800"/>
              </a:spcBef>
            </a:pPr>
            <a:r>
              <a:rPr lang="en-US" b="1" dirty="0">
                <a:latin typeface="Segoe UI" panose="020B0502040204020203" pitchFamily="34" charset="0"/>
                <a:cs typeface="Segoe UI" panose="020B0502040204020203" pitchFamily="34" charset="0"/>
              </a:rPr>
              <a:t>Updates on .NET Core 2.1 “wave” related to services</a:t>
            </a:r>
          </a:p>
          <a:p>
            <a:pPr marL="342900" indent="-342900">
              <a:buFont typeface="Arial" panose="020B0604020202020204" pitchFamily="34" charset="0"/>
              <a:buChar char="•"/>
            </a:pPr>
            <a:r>
              <a:rPr lang="en-US" sz="2000" dirty="0">
                <a:latin typeface="+mn-lt"/>
              </a:rPr>
              <a:t>ASP.NET Core 2.1 </a:t>
            </a:r>
            <a:r>
              <a:rPr lang="en-US" sz="2000" i="1" dirty="0">
                <a:latin typeface="+mn-lt"/>
              </a:rPr>
              <a:t>SignalR</a:t>
            </a:r>
            <a:r>
              <a:rPr lang="en-US" sz="2000" dirty="0">
                <a:latin typeface="+mn-lt"/>
              </a:rPr>
              <a:t> Hub microservices </a:t>
            </a:r>
            <a:r>
              <a:rPr lang="en-US" sz="2000" i="1" dirty="0">
                <a:latin typeface="+mn-lt"/>
              </a:rPr>
              <a:t>(Demo)</a:t>
            </a:r>
          </a:p>
          <a:p>
            <a:pPr marL="342900" indent="-342900">
              <a:buFont typeface="Arial" panose="020B0604020202020204" pitchFamily="34" charset="0"/>
              <a:buChar char="•"/>
            </a:pPr>
            <a:r>
              <a:rPr lang="en-US" sz="2000" i="1" dirty="0">
                <a:latin typeface="+mn-lt"/>
              </a:rPr>
              <a:t>HttpClientFactory</a:t>
            </a:r>
            <a:r>
              <a:rPr lang="en-US" sz="2000" dirty="0">
                <a:latin typeface="+mn-lt"/>
              </a:rPr>
              <a:t> and integration to </a:t>
            </a:r>
            <a:r>
              <a:rPr lang="en-US" sz="2000" i="1" dirty="0">
                <a:latin typeface="+mn-lt"/>
              </a:rPr>
              <a:t>Polly</a:t>
            </a:r>
            <a:r>
              <a:rPr lang="en-US" sz="2000" dirty="0">
                <a:latin typeface="+mn-lt"/>
              </a:rPr>
              <a:t> </a:t>
            </a:r>
            <a:r>
              <a:rPr lang="en-US" sz="2000" i="1" dirty="0">
                <a:latin typeface="+mn-lt"/>
              </a:rPr>
              <a:t>(Demo)</a:t>
            </a:r>
          </a:p>
          <a:p>
            <a:pPr>
              <a:spcBef>
                <a:spcPts val="1800"/>
              </a:spcBef>
            </a:pPr>
            <a:r>
              <a:rPr lang="en-US" b="1" dirty="0">
                <a:latin typeface="Segoe UI" panose="020B0502040204020203" pitchFamily="34" charset="0"/>
                <a:cs typeface="Segoe UI" panose="020B0502040204020203" pitchFamily="34" charset="0"/>
              </a:rPr>
              <a:t>Updates on Microservices Patterns</a:t>
            </a:r>
          </a:p>
          <a:p>
            <a:pPr marL="342900" indent="-342900">
              <a:buFont typeface="Arial" panose="020B0604020202020204" pitchFamily="34" charset="0"/>
              <a:buChar char="•"/>
            </a:pPr>
            <a:r>
              <a:rPr lang="en-US" sz="2000" dirty="0">
                <a:latin typeface="+mn-lt"/>
              </a:rPr>
              <a:t>Main patterns for Microservices overview</a:t>
            </a:r>
          </a:p>
          <a:p>
            <a:pPr marL="342900" indent="-342900">
              <a:buFont typeface="Arial" panose="020B0604020202020204" pitchFamily="34" charset="0"/>
              <a:buChar char="•"/>
            </a:pPr>
            <a:r>
              <a:rPr lang="en-US" sz="2000" i="1" dirty="0">
                <a:latin typeface="+mn-lt"/>
              </a:rPr>
              <a:t>API Gateways </a:t>
            </a:r>
            <a:r>
              <a:rPr lang="en-US" sz="2000" dirty="0">
                <a:latin typeface="+mn-lt"/>
              </a:rPr>
              <a:t>with </a:t>
            </a:r>
            <a:r>
              <a:rPr lang="en-US" sz="2000" i="1" dirty="0">
                <a:latin typeface="+mn-lt"/>
              </a:rPr>
              <a:t>Ocelot</a:t>
            </a:r>
            <a:r>
              <a:rPr lang="en-US" sz="2000" dirty="0">
                <a:latin typeface="+mn-lt"/>
              </a:rPr>
              <a:t> </a:t>
            </a:r>
            <a:r>
              <a:rPr lang="en-US" sz="2000" i="1" dirty="0">
                <a:latin typeface="+mn-lt"/>
              </a:rPr>
              <a:t>(Demo)</a:t>
            </a:r>
          </a:p>
          <a:p>
            <a:pPr>
              <a:spcBef>
                <a:spcPts val="1800"/>
              </a:spcBef>
            </a:pPr>
            <a:r>
              <a:rPr lang="en-US" b="1" dirty="0">
                <a:latin typeface="Segoe UI" panose="020B0502040204020203" pitchFamily="34" charset="0"/>
                <a:cs typeface="Segoe UI" panose="020B0502040204020203" pitchFamily="34" charset="0"/>
              </a:rPr>
              <a:t>Orchestrators in Azure</a:t>
            </a:r>
          </a:p>
          <a:p>
            <a:pPr marL="342900" indent="-342900">
              <a:buFont typeface="Arial" panose="020B0604020202020204" pitchFamily="34" charset="0"/>
              <a:buChar char="•"/>
            </a:pPr>
            <a:r>
              <a:rPr lang="en-US" sz="2000" i="1" dirty="0">
                <a:latin typeface="+mn-lt"/>
              </a:rPr>
              <a:t>AKS</a:t>
            </a:r>
            <a:r>
              <a:rPr lang="en-US" sz="2000" dirty="0">
                <a:latin typeface="+mn-lt"/>
              </a:rPr>
              <a:t> (Azure Kuberentes Service) </a:t>
            </a:r>
            <a:r>
              <a:rPr lang="en-US" sz="2000" i="1" dirty="0">
                <a:latin typeface="+mn-lt"/>
              </a:rPr>
              <a:t>(Demo)</a:t>
            </a:r>
          </a:p>
          <a:p>
            <a:pPr marL="342900" indent="-342900">
              <a:buFont typeface="Arial" panose="020B0604020202020204" pitchFamily="34" charset="0"/>
              <a:buChar char="•"/>
            </a:pPr>
            <a:r>
              <a:rPr lang="en-US" sz="2000" i="1" dirty="0">
                <a:latin typeface="+mn-lt"/>
              </a:rPr>
              <a:t>Azure Dev Spaces </a:t>
            </a:r>
            <a:r>
              <a:rPr lang="en-US" sz="2000" dirty="0">
                <a:latin typeface="+mn-lt"/>
              </a:rPr>
              <a:t>(for Kuberentes) </a:t>
            </a:r>
            <a:r>
              <a:rPr lang="en-US" sz="2000" i="1" dirty="0">
                <a:latin typeface="+mn-lt"/>
              </a:rPr>
              <a:t>(Demo)</a:t>
            </a:r>
          </a:p>
          <a:p>
            <a:pPr marL="342900" indent="-342900">
              <a:buFont typeface="Arial" panose="020B0604020202020204" pitchFamily="34" charset="0"/>
              <a:buChar char="•"/>
            </a:pPr>
            <a:endParaRPr lang="en-US" sz="2000" i="1" dirty="0">
              <a:latin typeface="+mn-lt"/>
            </a:endParaRPr>
          </a:p>
          <a:p>
            <a:pPr>
              <a:spcBef>
                <a:spcPts val="1800"/>
              </a:spcBef>
            </a:pPr>
            <a:r>
              <a:rPr lang="en-US" b="1" dirty="0">
                <a:latin typeface="Segoe UI" panose="020B0502040204020203" pitchFamily="34" charset="0"/>
                <a:cs typeface="Segoe UI" panose="020B0502040204020203" pitchFamily="34" charset="0"/>
              </a:rPr>
              <a:t>(BONUS!) Infusing AI &amp; Machine Learning to your microservices!</a:t>
            </a:r>
          </a:p>
          <a:p>
            <a:endParaRPr lang="en-US" sz="2000" i="1" dirty="0">
              <a:latin typeface="+mn-lt"/>
            </a:endParaRPr>
          </a:p>
        </p:txBody>
      </p:sp>
    </p:spTree>
    <p:extLst>
      <p:ext uri="{BB962C8B-B14F-4D97-AF65-F5344CB8AC3E}">
        <p14:creationId xmlns:p14="http://schemas.microsoft.com/office/powerpoint/2010/main" val="28387630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64DCCE7-2A06-4D9C-9C30-729EB507E1FD}"/>
              </a:ext>
            </a:extLst>
          </p:cNvPr>
          <p:cNvSpPr>
            <a:spLocks noGrp="1"/>
          </p:cNvSpPr>
          <p:nvPr>
            <p:ph type="title"/>
          </p:nvPr>
        </p:nvSpPr>
        <p:spPr>
          <a:xfrm>
            <a:off x="585216" y="2088029"/>
            <a:ext cx="6400800" cy="498598"/>
          </a:xfrm>
        </p:spPr>
        <p:txBody>
          <a:bodyPr/>
          <a:lstStyle/>
          <a:p>
            <a:r>
              <a:rPr lang="en-US" dirty="0"/>
              <a:t>Demo 5 </a:t>
            </a:r>
          </a:p>
        </p:txBody>
      </p:sp>
      <p:sp>
        <p:nvSpPr>
          <p:cNvPr id="4" name="Text Placeholder 3">
            <a:extLst>
              <a:ext uri="{FF2B5EF4-FFF2-40B4-BE49-F238E27FC236}">
                <a16:creationId xmlns:a16="http://schemas.microsoft.com/office/drawing/2014/main" id="{6E8F81AE-3E19-4A9C-BCBB-182BEB21C92F}"/>
              </a:ext>
            </a:extLst>
          </p:cNvPr>
          <p:cNvSpPr>
            <a:spLocks noGrp="1"/>
          </p:cNvSpPr>
          <p:nvPr>
            <p:ph type="body" sz="quarter" idx="12"/>
          </p:nvPr>
        </p:nvSpPr>
        <p:spPr>
          <a:xfrm>
            <a:off x="585216" y="3032125"/>
            <a:ext cx="6400800" cy="2154436"/>
          </a:xfrm>
        </p:spPr>
        <p:txBody>
          <a:bodyPr/>
          <a:lstStyle/>
          <a:p>
            <a:r>
              <a:rPr lang="en-US" dirty="0"/>
              <a:t>Demo on Azure Dev Spaces </a:t>
            </a:r>
            <a:r>
              <a:rPr lang="en-US"/>
              <a:t>for Kubernetes </a:t>
            </a:r>
            <a:r>
              <a:rPr lang="en-US" dirty="0"/>
              <a:t>and VS</a:t>
            </a:r>
          </a:p>
          <a:p>
            <a:pPr>
              <a:spcBef>
                <a:spcPts val="1200"/>
              </a:spcBef>
            </a:pPr>
            <a:r>
              <a:rPr lang="en-US" dirty="0"/>
              <a:t>(1)</a:t>
            </a:r>
          </a:p>
          <a:p>
            <a:pPr marL="342900" indent="-342900">
              <a:buFont typeface="Arial" panose="020B0604020202020204" pitchFamily="34" charset="0"/>
              <a:buChar char="•"/>
            </a:pPr>
            <a:r>
              <a:rPr lang="en-US" dirty="0"/>
              <a:t>Direct deployment from Visual Studio, VS Code or CLI</a:t>
            </a:r>
          </a:p>
          <a:p>
            <a:pPr marL="342900" indent="-342900">
              <a:buFont typeface="Arial" panose="020B0604020202020204" pitchFamily="34" charset="0"/>
              <a:buChar char="•"/>
            </a:pPr>
            <a:r>
              <a:rPr lang="en-US" dirty="0"/>
              <a:t>Debug across multiple services</a:t>
            </a:r>
          </a:p>
          <a:p>
            <a:pPr>
              <a:spcBef>
                <a:spcPts val="1200"/>
              </a:spcBef>
            </a:pPr>
            <a:r>
              <a:rPr lang="en-US" dirty="0"/>
              <a:t>(2)</a:t>
            </a:r>
          </a:p>
          <a:p>
            <a:pPr marL="342900" indent="-342900">
              <a:buFont typeface="Arial" panose="020B0604020202020204" pitchFamily="34" charset="0"/>
              <a:buChar char="•"/>
            </a:pPr>
            <a:r>
              <a:rPr lang="en-US" dirty="0"/>
              <a:t>Team Development with Dev Spaces</a:t>
            </a:r>
          </a:p>
        </p:txBody>
      </p:sp>
      <p:sp>
        <p:nvSpPr>
          <p:cNvPr id="6" name="Rectangle 5">
            <a:extLst>
              <a:ext uri="{FF2B5EF4-FFF2-40B4-BE49-F238E27FC236}">
                <a16:creationId xmlns:a16="http://schemas.microsoft.com/office/drawing/2014/main" id="{0865C4F7-B35B-44AB-95D1-C800D588A0FA}"/>
              </a:ext>
            </a:extLst>
          </p:cNvPr>
          <p:cNvSpPr/>
          <p:nvPr/>
        </p:nvSpPr>
        <p:spPr>
          <a:xfrm>
            <a:off x="11757936" y="710"/>
            <a:ext cx="434734" cy="363946"/>
          </a:xfrm>
          <a:prstGeom prst="rect">
            <a:avLst/>
          </a:prstGeom>
        </p:spPr>
        <p:txBody>
          <a:bodyPr wrap="none">
            <a:spAutoFit/>
          </a:bodyPr>
          <a:lstStyle/>
          <a:p>
            <a:pPr>
              <a:defRPr/>
            </a:pPr>
            <a:r>
              <a:rPr lang="en-US" dirty="0">
                <a:gradFill>
                  <a:gsLst>
                    <a:gs pos="0">
                      <a:schemeClr val="tx1"/>
                    </a:gs>
                    <a:gs pos="100000">
                      <a:schemeClr val="tx1"/>
                    </a:gs>
                  </a:gsLst>
                  <a:lin ang="5400000" scaled="0"/>
                </a:gradFill>
                <a:latin typeface="Segoe UI Semilight"/>
              </a:rPr>
              <a:t>(3)</a:t>
            </a:r>
          </a:p>
        </p:txBody>
      </p:sp>
    </p:spTree>
    <p:extLst>
      <p:ext uri="{BB962C8B-B14F-4D97-AF65-F5344CB8AC3E}">
        <p14:creationId xmlns:p14="http://schemas.microsoft.com/office/powerpoint/2010/main" val="307947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Straight Connector 82">
            <a:extLst>
              <a:ext uri="{FF2B5EF4-FFF2-40B4-BE49-F238E27FC236}">
                <a16:creationId xmlns:a16="http://schemas.microsoft.com/office/drawing/2014/main" id="{031048D3-ADCD-D244-A73C-1A47D179056F}"/>
              </a:ext>
            </a:extLst>
          </p:cNvPr>
          <p:cNvCxnSpPr/>
          <p:nvPr/>
        </p:nvCxnSpPr>
        <p:spPr>
          <a:xfrm flipV="1">
            <a:off x="2874977" y="5551024"/>
            <a:ext cx="2140528" cy="1"/>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F1BA0F71-9685-6549-8550-335DB02AB587}"/>
              </a:ext>
            </a:extLst>
          </p:cNvPr>
          <p:cNvSpPr>
            <a:spLocks noGrp="1"/>
          </p:cNvSpPr>
          <p:nvPr>
            <p:ph type="title"/>
          </p:nvPr>
        </p:nvSpPr>
        <p:spPr>
          <a:xfrm>
            <a:off x="588263" y="457200"/>
            <a:ext cx="11018520" cy="830997"/>
          </a:xfrm>
        </p:spPr>
        <p:txBody>
          <a:bodyPr/>
          <a:lstStyle/>
          <a:p>
            <a:r>
              <a:rPr lang="en-US" b="0" dirty="0">
                <a:latin typeface="+mn-lt"/>
              </a:rPr>
              <a:t>Lifecycle</a:t>
            </a:r>
            <a:br>
              <a:rPr lang="en-US" b="0" dirty="0">
                <a:latin typeface="+mn-lt"/>
              </a:rPr>
            </a:br>
            <a:r>
              <a:rPr lang="en-US" sz="1800" b="0" dirty="0">
                <a:latin typeface="+mn-lt"/>
                <a:cs typeface="Segoe UI Light" panose="020B0502040204020203" pitchFamily="34" charset="0"/>
              </a:rPr>
              <a:t>(Azure Dev Spaces)</a:t>
            </a:r>
            <a:endParaRPr lang="en-US" b="0" dirty="0">
              <a:latin typeface="+mn-lt"/>
              <a:cs typeface="Segoe UI Light" panose="020B0502040204020203" pitchFamily="34" charset="0"/>
            </a:endParaRPr>
          </a:p>
        </p:txBody>
      </p:sp>
      <p:sp>
        <p:nvSpPr>
          <p:cNvPr id="54" name="TextBox 53">
            <a:extLst>
              <a:ext uri="{FF2B5EF4-FFF2-40B4-BE49-F238E27FC236}">
                <a16:creationId xmlns:a16="http://schemas.microsoft.com/office/drawing/2014/main" id="{F933FAA3-3E13-CF45-8D86-6919658EC1FB}"/>
              </a:ext>
            </a:extLst>
          </p:cNvPr>
          <p:cNvSpPr txBox="1"/>
          <p:nvPr/>
        </p:nvSpPr>
        <p:spPr>
          <a:xfrm>
            <a:off x="3327426" y="2804574"/>
            <a:ext cx="1024319" cy="307777"/>
          </a:xfrm>
          <a:prstGeom prst="rect">
            <a:avLst/>
          </a:prstGeom>
          <a:noFill/>
        </p:spPr>
        <p:txBody>
          <a:bodyPr wrap="none" lIns="0" tIns="0" rIns="0" bIns="0" rtlCol="0">
            <a:spAutoFit/>
          </a:bodyPr>
          <a:lstStyle/>
          <a:p>
            <a:pPr algn="ctr" defTabSz="914322"/>
            <a:r>
              <a:rPr lang="en-US" sz="1100" dirty="0">
                <a:gradFill>
                  <a:gsLst>
                    <a:gs pos="0">
                      <a:srgbClr val="0078D4"/>
                    </a:gs>
                    <a:gs pos="100000">
                      <a:srgbClr val="0078D4"/>
                    </a:gs>
                  </a:gsLst>
                  <a:lin ang="5400000" scaled="0"/>
                </a:gradFill>
                <a:latin typeface="Segoe UI"/>
              </a:rPr>
              <a:t>'up' or F5 debug</a:t>
            </a:r>
          </a:p>
          <a:p>
            <a:pPr algn="ctr" defTabSz="914322"/>
            <a:r>
              <a:rPr lang="en-US" sz="900" i="1" dirty="0" err="1">
                <a:gradFill>
                  <a:gsLst>
                    <a:gs pos="0">
                      <a:srgbClr val="0078D4"/>
                    </a:gs>
                    <a:gs pos="100000">
                      <a:srgbClr val="0078D4"/>
                    </a:gs>
                  </a:gsLst>
                  <a:lin ang="5400000" scaled="0"/>
                </a:gradFill>
                <a:latin typeface="Segoe UI"/>
              </a:rPr>
              <a:t>values.</a:t>
            </a:r>
            <a:r>
              <a:rPr lang="en-US" sz="900" b="1" i="1" dirty="0" err="1">
                <a:gradFill>
                  <a:gsLst>
                    <a:gs pos="0">
                      <a:srgbClr val="0078D4"/>
                    </a:gs>
                    <a:gs pos="100000">
                      <a:srgbClr val="0078D4"/>
                    </a:gs>
                  </a:gsLst>
                  <a:lin ang="5400000" scaled="0"/>
                </a:gradFill>
                <a:latin typeface="Segoe UI"/>
              </a:rPr>
              <a:t>dev</a:t>
            </a:r>
            <a:r>
              <a:rPr lang="en-US" sz="900" i="1" dirty="0" err="1">
                <a:gradFill>
                  <a:gsLst>
                    <a:gs pos="0">
                      <a:srgbClr val="0078D4"/>
                    </a:gs>
                    <a:gs pos="100000">
                      <a:srgbClr val="0078D4"/>
                    </a:gs>
                  </a:gsLst>
                  <a:lin ang="5400000" scaled="0"/>
                </a:gradFill>
                <a:latin typeface="Segoe UI"/>
              </a:rPr>
              <a:t>.yaml</a:t>
            </a:r>
            <a:endParaRPr lang="en-US" sz="900" i="1" dirty="0">
              <a:gradFill>
                <a:gsLst>
                  <a:gs pos="0">
                    <a:srgbClr val="0078D4"/>
                  </a:gs>
                  <a:gs pos="100000">
                    <a:srgbClr val="0078D4"/>
                  </a:gs>
                </a:gsLst>
                <a:lin ang="5400000" scaled="0"/>
              </a:gradFill>
              <a:latin typeface="Segoe UI"/>
            </a:endParaRPr>
          </a:p>
        </p:txBody>
      </p:sp>
      <p:cxnSp>
        <p:nvCxnSpPr>
          <p:cNvPr id="80" name="Straight Connector 79">
            <a:extLst>
              <a:ext uri="{FF2B5EF4-FFF2-40B4-BE49-F238E27FC236}">
                <a16:creationId xmlns:a16="http://schemas.microsoft.com/office/drawing/2014/main" id="{F85FE756-1F11-6548-86C4-EF5C4430F4A2}"/>
              </a:ext>
            </a:extLst>
          </p:cNvPr>
          <p:cNvCxnSpPr/>
          <p:nvPr/>
        </p:nvCxnSpPr>
        <p:spPr>
          <a:xfrm flipV="1">
            <a:off x="2863061" y="2746107"/>
            <a:ext cx="2140528" cy="1"/>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DB2CD89B-5E5A-3B45-B64E-427ADDBF6984}"/>
              </a:ext>
            </a:extLst>
          </p:cNvPr>
          <p:cNvCxnSpPr/>
          <p:nvPr/>
        </p:nvCxnSpPr>
        <p:spPr>
          <a:xfrm flipV="1">
            <a:off x="2863060" y="4148566"/>
            <a:ext cx="2140528" cy="1"/>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Hexagon 37">
            <a:extLst>
              <a:ext uri="{FF2B5EF4-FFF2-40B4-BE49-F238E27FC236}">
                <a16:creationId xmlns:a16="http://schemas.microsoft.com/office/drawing/2014/main" id="{A97B4B30-F742-1B41-8D24-D4F5E4E8400A}"/>
              </a:ext>
            </a:extLst>
          </p:cNvPr>
          <p:cNvSpPr/>
          <p:nvPr/>
        </p:nvSpPr>
        <p:spPr bwMode="auto">
          <a:xfrm>
            <a:off x="5292251" y="2584738"/>
            <a:ext cx="408536" cy="35218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256A9FB8-EBD5-C742-A84D-AA63E49AC332}"/>
              </a:ext>
            </a:extLst>
          </p:cNvPr>
          <p:cNvGrpSpPr/>
          <p:nvPr/>
        </p:nvGrpSpPr>
        <p:grpSpPr>
          <a:xfrm>
            <a:off x="5000088" y="2127051"/>
            <a:ext cx="1147790" cy="1288906"/>
            <a:chOff x="5000015" y="2126966"/>
            <a:chExt cx="1147864" cy="1288990"/>
          </a:xfrm>
        </p:grpSpPr>
        <p:grpSp>
          <p:nvGrpSpPr>
            <p:cNvPr id="37" name="Group 36">
              <a:extLst>
                <a:ext uri="{FF2B5EF4-FFF2-40B4-BE49-F238E27FC236}">
                  <a16:creationId xmlns:a16="http://schemas.microsoft.com/office/drawing/2014/main" id="{53D14C24-34FF-5D4A-821D-F2586034C075}"/>
                </a:ext>
              </a:extLst>
            </p:cNvPr>
            <p:cNvGrpSpPr/>
            <p:nvPr/>
          </p:nvGrpSpPr>
          <p:grpSpPr>
            <a:xfrm>
              <a:off x="5000015" y="2126966"/>
              <a:ext cx="1147864" cy="1100100"/>
              <a:chOff x="4383932" y="2050369"/>
              <a:chExt cx="1147864" cy="1100100"/>
            </a:xfrm>
          </p:grpSpPr>
          <p:sp>
            <p:nvSpPr>
              <p:cNvPr id="40" name="Rounded Rectangle 39">
                <a:extLst>
                  <a:ext uri="{FF2B5EF4-FFF2-40B4-BE49-F238E27FC236}">
                    <a16:creationId xmlns:a16="http://schemas.microsoft.com/office/drawing/2014/main" id="{5C77831F-85C9-074D-AC9B-CC13F0E79063}"/>
                  </a:ext>
                </a:extLst>
              </p:cNvPr>
              <p:cNvSpPr/>
              <p:nvPr/>
            </p:nvSpPr>
            <p:spPr bwMode="auto">
              <a:xfrm>
                <a:off x="4383932" y="2198451"/>
                <a:ext cx="1147864" cy="952018"/>
              </a:xfrm>
              <a:prstGeom prst="round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292793D4-537B-6A49-A37E-EFAA826DA201}"/>
                  </a:ext>
                </a:extLst>
              </p:cNvPr>
              <p:cNvSpPr txBox="1"/>
              <p:nvPr/>
            </p:nvSpPr>
            <p:spPr>
              <a:xfrm>
                <a:off x="4656802" y="2050369"/>
                <a:ext cx="602121" cy="292407"/>
              </a:xfrm>
              <a:prstGeom prst="rect">
                <a:avLst/>
              </a:prstGeom>
              <a:solidFill>
                <a:srgbClr val="E6E6E6"/>
              </a:solidFill>
            </p:spPr>
            <p:txBody>
              <a:bodyPr wrap="none" lIns="45717" tIns="0" rIns="45717" bIns="0" rtlCol="0">
                <a:spAutoFit/>
              </a:bodyPr>
              <a:lstStyle/>
              <a:p>
                <a:pPr algn="ctr" defTabSz="914322"/>
                <a:r>
                  <a:rPr lang="en-US" sz="1100" dirty="0">
                    <a:gradFill>
                      <a:gsLst>
                        <a:gs pos="0">
                          <a:srgbClr val="0078D4"/>
                        </a:gs>
                        <a:gs pos="100000">
                          <a:srgbClr val="0078D4"/>
                        </a:gs>
                      </a:gsLst>
                      <a:lin ang="5400000" scaled="0"/>
                    </a:gradFill>
                    <a:latin typeface="Segoe UI"/>
                  </a:rPr>
                  <a:t>Lisa</a:t>
                </a:r>
              </a:p>
              <a:p>
                <a:pPr algn="ctr" defTabSz="914322"/>
                <a:r>
                  <a:rPr lang="en-US" sz="800" dirty="0">
                    <a:gradFill>
                      <a:gsLst>
                        <a:gs pos="0">
                          <a:srgbClr val="0078D4"/>
                        </a:gs>
                        <a:gs pos="100000">
                          <a:srgbClr val="0078D4"/>
                        </a:gs>
                      </a:gsLst>
                      <a:lin ang="5400000" scaled="0"/>
                    </a:gradFill>
                    <a:latin typeface="Segoe UI"/>
                  </a:rPr>
                  <a:t>namespace</a:t>
                </a:r>
                <a:endParaRPr lang="en-US" sz="700" dirty="0">
                  <a:gradFill>
                    <a:gsLst>
                      <a:gs pos="0">
                        <a:srgbClr val="0078D4"/>
                      </a:gs>
                      <a:gs pos="100000">
                        <a:srgbClr val="0078D4"/>
                      </a:gs>
                    </a:gsLst>
                    <a:lin ang="5400000" scaled="0"/>
                  </a:gradFill>
                  <a:latin typeface="Segoe UI"/>
                </a:endParaRPr>
              </a:p>
            </p:txBody>
          </p:sp>
        </p:grpSp>
        <p:sp>
          <p:nvSpPr>
            <p:cNvPr id="89" name="TextBox 88">
              <a:extLst>
                <a:ext uri="{FF2B5EF4-FFF2-40B4-BE49-F238E27FC236}">
                  <a16:creationId xmlns:a16="http://schemas.microsoft.com/office/drawing/2014/main" id="{96ACE207-1DFA-F248-B7A3-47223909AD1C}"/>
                </a:ext>
              </a:extLst>
            </p:cNvPr>
            <p:cNvSpPr txBox="1"/>
            <p:nvPr/>
          </p:nvSpPr>
          <p:spPr>
            <a:xfrm>
              <a:off x="5191183" y="3284181"/>
              <a:ext cx="908962" cy="123119"/>
            </a:xfrm>
            <a:prstGeom prst="rect">
              <a:avLst/>
            </a:prstGeom>
            <a:noFill/>
          </p:spPr>
          <p:txBody>
            <a:bodyPr wrap="none" lIns="0" tIns="0" rIns="0" bIns="0" rtlCol="0">
              <a:spAutoFit/>
            </a:bodyPr>
            <a:lstStyle/>
            <a:p>
              <a:pPr algn="ctr" defTabSz="914322"/>
              <a:r>
                <a:rPr lang="en-US" sz="800" dirty="0">
                  <a:gradFill>
                    <a:gsLst>
                      <a:gs pos="0">
                        <a:srgbClr val="0078D4"/>
                      </a:gs>
                      <a:gs pos="100000">
                        <a:srgbClr val="0078D4"/>
                      </a:gs>
                    </a:gsLst>
                    <a:lin ang="5400000" scaled="0"/>
                  </a:gradFill>
                  <a:latin typeface="Segoe UI"/>
                </a:rPr>
                <a:t>Dev Spaces enabled</a:t>
              </a:r>
            </a:p>
          </p:txBody>
        </p:sp>
        <p:pic>
          <p:nvPicPr>
            <p:cNvPr id="90" name="Graphic 89" descr="Checkmark">
              <a:extLst>
                <a:ext uri="{FF2B5EF4-FFF2-40B4-BE49-F238E27FC236}">
                  <a16:creationId xmlns:a16="http://schemas.microsoft.com/office/drawing/2014/main" id="{A0A677A9-1820-044A-BD62-68600A6AF4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298" y="3263488"/>
              <a:ext cx="152468" cy="152468"/>
            </a:xfrm>
            <a:prstGeom prst="rect">
              <a:avLst/>
            </a:prstGeom>
          </p:spPr>
        </p:pic>
      </p:grpSp>
      <p:grpSp>
        <p:nvGrpSpPr>
          <p:cNvPr id="208" name="Group 207">
            <a:extLst>
              <a:ext uri="{FF2B5EF4-FFF2-40B4-BE49-F238E27FC236}">
                <a16:creationId xmlns:a16="http://schemas.microsoft.com/office/drawing/2014/main" id="{47F89397-B699-CE40-9937-9431A445C597}"/>
              </a:ext>
            </a:extLst>
          </p:cNvPr>
          <p:cNvGrpSpPr/>
          <p:nvPr/>
        </p:nvGrpSpPr>
        <p:grpSpPr>
          <a:xfrm>
            <a:off x="5000090" y="3536210"/>
            <a:ext cx="1147790" cy="1276452"/>
            <a:chOff x="5000017" y="3536216"/>
            <a:chExt cx="1147864" cy="1276535"/>
          </a:xfrm>
        </p:grpSpPr>
        <p:grpSp>
          <p:nvGrpSpPr>
            <p:cNvPr id="35" name="Group 34">
              <a:extLst>
                <a:ext uri="{FF2B5EF4-FFF2-40B4-BE49-F238E27FC236}">
                  <a16:creationId xmlns:a16="http://schemas.microsoft.com/office/drawing/2014/main" id="{CFB41D85-82A9-9A48-9E22-F1444DD0E19D}"/>
                </a:ext>
              </a:extLst>
            </p:cNvPr>
            <p:cNvGrpSpPr/>
            <p:nvPr/>
          </p:nvGrpSpPr>
          <p:grpSpPr>
            <a:xfrm>
              <a:off x="5000017" y="3536216"/>
              <a:ext cx="1147864" cy="1100100"/>
              <a:chOff x="4383932" y="3442234"/>
              <a:chExt cx="1147864" cy="1100100"/>
            </a:xfrm>
          </p:grpSpPr>
          <p:grpSp>
            <p:nvGrpSpPr>
              <p:cNvPr id="23" name="Group 22">
                <a:extLst>
                  <a:ext uri="{FF2B5EF4-FFF2-40B4-BE49-F238E27FC236}">
                    <a16:creationId xmlns:a16="http://schemas.microsoft.com/office/drawing/2014/main" id="{41036BB1-21F6-9F45-AABE-83E10906698E}"/>
                  </a:ext>
                </a:extLst>
              </p:cNvPr>
              <p:cNvGrpSpPr/>
              <p:nvPr/>
            </p:nvGrpSpPr>
            <p:grpSpPr>
              <a:xfrm>
                <a:off x="4383932" y="3442234"/>
                <a:ext cx="1147864" cy="1100100"/>
                <a:chOff x="4383932" y="2050369"/>
                <a:chExt cx="1147864" cy="1100100"/>
              </a:xfrm>
            </p:grpSpPr>
            <p:sp>
              <p:nvSpPr>
                <p:cNvPr id="24" name="Rounded Rectangle 23">
                  <a:extLst>
                    <a:ext uri="{FF2B5EF4-FFF2-40B4-BE49-F238E27FC236}">
                      <a16:creationId xmlns:a16="http://schemas.microsoft.com/office/drawing/2014/main" id="{B96786FC-81D3-DB43-8B29-02071D5CCEA2}"/>
                    </a:ext>
                  </a:extLst>
                </p:cNvPr>
                <p:cNvSpPr/>
                <p:nvPr/>
              </p:nvSpPr>
              <p:spPr bwMode="auto">
                <a:xfrm>
                  <a:off x="4383932" y="2198451"/>
                  <a:ext cx="1147864" cy="952018"/>
                </a:xfrm>
                <a:prstGeom prst="round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A4B428CB-4EB8-D740-A988-2D649623B426}"/>
                    </a:ext>
                  </a:extLst>
                </p:cNvPr>
                <p:cNvSpPr txBox="1"/>
                <p:nvPr/>
              </p:nvSpPr>
              <p:spPr>
                <a:xfrm>
                  <a:off x="4656803" y="2050369"/>
                  <a:ext cx="602121" cy="292407"/>
                </a:xfrm>
                <a:prstGeom prst="rect">
                  <a:avLst/>
                </a:prstGeom>
                <a:solidFill>
                  <a:srgbClr val="E6E6E6"/>
                </a:solidFill>
              </p:spPr>
              <p:txBody>
                <a:bodyPr wrap="none" lIns="45717" tIns="0" rIns="45717" bIns="0" rtlCol="0">
                  <a:spAutoFit/>
                </a:bodyPr>
                <a:lstStyle/>
                <a:p>
                  <a:pPr algn="ctr" defTabSz="914322"/>
                  <a:r>
                    <a:rPr lang="en-US" sz="1100" dirty="0">
                      <a:gradFill>
                        <a:gsLst>
                          <a:gs pos="0">
                            <a:srgbClr val="0078D4"/>
                          </a:gs>
                          <a:gs pos="100000">
                            <a:srgbClr val="0078D4"/>
                          </a:gs>
                        </a:gsLst>
                        <a:lin ang="5400000" scaled="0"/>
                      </a:gradFill>
                      <a:latin typeface="Segoe UI"/>
                    </a:rPr>
                    <a:t>Cesar</a:t>
                  </a:r>
                </a:p>
                <a:p>
                  <a:pPr algn="ctr" defTabSz="914322"/>
                  <a:r>
                    <a:rPr lang="en-US" sz="800" dirty="0">
                      <a:gradFill>
                        <a:gsLst>
                          <a:gs pos="0">
                            <a:srgbClr val="0078D4"/>
                          </a:gs>
                          <a:gs pos="100000">
                            <a:srgbClr val="0078D4"/>
                          </a:gs>
                        </a:gsLst>
                        <a:lin ang="5400000" scaled="0"/>
                      </a:gradFill>
                      <a:latin typeface="Segoe UI"/>
                    </a:rPr>
                    <a:t>namespace</a:t>
                  </a:r>
                </a:p>
              </p:txBody>
            </p:sp>
          </p:grpSp>
          <p:sp>
            <p:nvSpPr>
              <p:cNvPr id="29" name="Hexagon 28">
                <a:extLst>
                  <a:ext uri="{FF2B5EF4-FFF2-40B4-BE49-F238E27FC236}">
                    <a16:creationId xmlns:a16="http://schemas.microsoft.com/office/drawing/2014/main" id="{21DE1A62-D985-5E40-BF9B-F12BAF2DF677}"/>
                  </a:ext>
                </a:extLst>
              </p:cNvPr>
              <p:cNvSpPr/>
              <p:nvPr/>
            </p:nvSpPr>
            <p:spPr bwMode="auto">
              <a:xfrm>
                <a:off x="4495525" y="3813905"/>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80874566-A838-BD4C-B553-54C7475AE601}"/>
                  </a:ext>
                </a:extLst>
              </p:cNvPr>
              <p:cNvSpPr/>
              <p:nvPr/>
            </p:nvSpPr>
            <p:spPr bwMode="auto">
              <a:xfrm>
                <a:off x="4997446" y="4045328"/>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A56CB0D4-2385-874E-8BC1-276BC434DF5E}"/>
                </a:ext>
              </a:extLst>
            </p:cNvPr>
            <p:cNvSpPr txBox="1"/>
            <p:nvPr/>
          </p:nvSpPr>
          <p:spPr>
            <a:xfrm>
              <a:off x="5207956" y="4680976"/>
              <a:ext cx="908962" cy="123119"/>
            </a:xfrm>
            <a:prstGeom prst="rect">
              <a:avLst/>
            </a:prstGeom>
            <a:noFill/>
          </p:spPr>
          <p:txBody>
            <a:bodyPr wrap="none" lIns="0" tIns="0" rIns="0" bIns="0" rtlCol="0">
              <a:spAutoFit/>
            </a:bodyPr>
            <a:lstStyle/>
            <a:p>
              <a:pPr algn="ctr" defTabSz="914322"/>
              <a:r>
                <a:rPr lang="en-US" sz="800" dirty="0">
                  <a:gradFill>
                    <a:gsLst>
                      <a:gs pos="0">
                        <a:srgbClr val="0078D4"/>
                      </a:gs>
                      <a:gs pos="100000">
                        <a:srgbClr val="0078D4"/>
                      </a:gs>
                    </a:gsLst>
                    <a:lin ang="5400000" scaled="0"/>
                  </a:gradFill>
                  <a:latin typeface="Segoe UI"/>
                </a:rPr>
                <a:t>Dev Spaces enabled</a:t>
              </a:r>
            </a:p>
          </p:txBody>
        </p:sp>
        <p:pic>
          <p:nvPicPr>
            <p:cNvPr id="92" name="Graphic 91" descr="Checkmark">
              <a:extLst>
                <a:ext uri="{FF2B5EF4-FFF2-40B4-BE49-F238E27FC236}">
                  <a16:creationId xmlns:a16="http://schemas.microsoft.com/office/drawing/2014/main" id="{FC5E1977-D06B-AE40-827B-9134E4729F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071" y="4660283"/>
              <a:ext cx="152468" cy="152468"/>
            </a:xfrm>
            <a:prstGeom prst="rect">
              <a:avLst/>
            </a:prstGeom>
          </p:spPr>
        </p:pic>
      </p:grpSp>
      <p:grpSp>
        <p:nvGrpSpPr>
          <p:cNvPr id="207" name="Group 206">
            <a:extLst>
              <a:ext uri="{FF2B5EF4-FFF2-40B4-BE49-F238E27FC236}">
                <a16:creationId xmlns:a16="http://schemas.microsoft.com/office/drawing/2014/main" id="{78C44FFE-512A-2046-9B41-B65A95328258}"/>
              </a:ext>
            </a:extLst>
          </p:cNvPr>
          <p:cNvGrpSpPr/>
          <p:nvPr/>
        </p:nvGrpSpPr>
        <p:grpSpPr>
          <a:xfrm>
            <a:off x="5000086" y="4945367"/>
            <a:ext cx="1147790" cy="1285647"/>
            <a:chOff x="5000013" y="4945466"/>
            <a:chExt cx="1147864" cy="1285730"/>
          </a:xfrm>
        </p:grpSpPr>
        <p:grpSp>
          <p:nvGrpSpPr>
            <p:cNvPr id="42" name="Group 41">
              <a:extLst>
                <a:ext uri="{FF2B5EF4-FFF2-40B4-BE49-F238E27FC236}">
                  <a16:creationId xmlns:a16="http://schemas.microsoft.com/office/drawing/2014/main" id="{11ADAD85-E49D-D14B-B8CD-E35377AB6D25}"/>
                </a:ext>
              </a:extLst>
            </p:cNvPr>
            <p:cNvGrpSpPr/>
            <p:nvPr/>
          </p:nvGrpSpPr>
          <p:grpSpPr>
            <a:xfrm>
              <a:off x="5000013" y="4945466"/>
              <a:ext cx="1147864" cy="1100100"/>
              <a:chOff x="4383932" y="3442234"/>
              <a:chExt cx="1147864" cy="1100100"/>
            </a:xfrm>
          </p:grpSpPr>
          <p:grpSp>
            <p:nvGrpSpPr>
              <p:cNvPr id="43" name="Group 42">
                <a:extLst>
                  <a:ext uri="{FF2B5EF4-FFF2-40B4-BE49-F238E27FC236}">
                    <a16:creationId xmlns:a16="http://schemas.microsoft.com/office/drawing/2014/main" id="{23DBEEC2-2057-C547-9975-8E469BF93732}"/>
                  </a:ext>
                </a:extLst>
              </p:cNvPr>
              <p:cNvGrpSpPr/>
              <p:nvPr/>
            </p:nvGrpSpPr>
            <p:grpSpPr>
              <a:xfrm>
                <a:off x="4383932" y="3442234"/>
                <a:ext cx="1147864" cy="1100100"/>
                <a:chOff x="4383932" y="2050369"/>
                <a:chExt cx="1147864" cy="1100100"/>
              </a:xfrm>
            </p:grpSpPr>
            <p:sp>
              <p:nvSpPr>
                <p:cNvPr id="46" name="Rounded Rectangle 45">
                  <a:extLst>
                    <a:ext uri="{FF2B5EF4-FFF2-40B4-BE49-F238E27FC236}">
                      <a16:creationId xmlns:a16="http://schemas.microsoft.com/office/drawing/2014/main" id="{70F0C3EA-EF73-6140-B8F2-83113C55866C}"/>
                    </a:ext>
                  </a:extLst>
                </p:cNvPr>
                <p:cNvSpPr/>
                <p:nvPr/>
              </p:nvSpPr>
              <p:spPr bwMode="auto">
                <a:xfrm>
                  <a:off x="4383932" y="2198451"/>
                  <a:ext cx="1147864" cy="952018"/>
                </a:xfrm>
                <a:prstGeom prst="round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68D465A2-23E3-9640-81B0-E95C8FE12287}"/>
                    </a:ext>
                  </a:extLst>
                </p:cNvPr>
                <p:cNvSpPr txBox="1"/>
                <p:nvPr/>
              </p:nvSpPr>
              <p:spPr>
                <a:xfrm>
                  <a:off x="4656805" y="2050369"/>
                  <a:ext cx="602121" cy="292407"/>
                </a:xfrm>
                <a:prstGeom prst="rect">
                  <a:avLst/>
                </a:prstGeom>
                <a:solidFill>
                  <a:srgbClr val="E6E6E6"/>
                </a:solidFill>
              </p:spPr>
              <p:txBody>
                <a:bodyPr wrap="none" lIns="45717" tIns="0" rIns="45717" bIns="0" rtlCol="0">
                  <a:spAutoFit/>
                </a:bodyPr>
                <a:lstStyle/>
                <a:p>
                  <a:pPr algn="ctr" defTabSz="914322"/>
                  <a:r>
                    <a:rPr lang="en-US" sz="1100" dirty="0">
                      <a:gradFill>
                        <a:gsLst>
                          <a:gs pos="0">
                            <a:srgbClr val="0078D4"/>
                          </a:gs>
                          <a:gs pos="100000">
                            <a:srgbClr val="0078D4"/>
                          </a:gs>
                        </a:gsLst>
                        <a:lin ang="5400000" scaled="0"/>
                      </a:gradFill>
                      <a:latin typeface="Segoe UI"/>
                    </a:rPr>
                    <a:t>John</a:t>
                  </a:r>
                </a:p>
                <a:p>
                  <a:pPr algn="ctr" defTabSz="914322"/>
                  <a:r>
                    <a:rPr lang="en-US" sz="800" dirty="0">
                      <a:gradFill>
                        <a:gsLst>
                          <a:gs pos="0">
                            <a:srgbClr val="0078D4"/>
                          </a:gs>
                          <a:gs pos="100000">
                            <a:srgbClr val="0078D4"/>
                          </a:gs>
                        </a:gsLst>
                        <a:lin ang="5400000" scaled="0"/>
                      </a:gradFill>
                      <a:latin typeface="Segoe UI"/>
                    </a:rPr>
                    <a:t>namespace</a:t>
                  </a:r>
                </a:p>
              </p:txBody>
            </p:sp>
          </p:grpSp>
          <p:sp>
            <p:nvSpPr>
              <p:cNvPr id="44" name="Hexagon 43">
                <a:extLst>
                  <a:ext uri="{FF2B5EF4-FFF2-40B4-BE49-F238E27FC236}">
                    <a16:creationId xmlns:a16="http://schemas.microsoft.com/office/drawing/2014/main" id="{D8CE381D-DCB9-6843-AE8A-A41AFC95A5DA}"/>
                  </a:ext>
                </a:extLst>
              </p:cNvPr>
              <p:cNvSpPr/>
              <p:nvPr/>
            </p:nvSpPr>
            <p:spPr bwMode="auto">
              <a:xfrm>
                <a:off x="4495525" y="3813905"/>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45" name="Can 44">
                <a:extLst>
                  <a:ext uri="{FF2B5EF4-FFF2-40B4-BE49-F238E27FC236}">
                    <a16:creationId xmlns:a16="http://schemas.microsoft.com/office/drawing/2014/main" id="{6A395944-59F0-7D41-9775-4FD98AF3BBDC}"/>
                  </a:ext>
                </a:extLst>
              </p:cNvPr>
              <p:cNvSpPr/>
              <p:nvPr/>
            </p:nvSpPr>
            <p:spPr bwMode="auto">
              <a:xfrm>
                <a:off x="5000260" y="4121015"/>
                <a:ext cx="326458" cy="352209"/>
              </a:xfrm>
              <a:prstGeom prst="ca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grpSp>
        <p:sp>
          <p:nvSpPr>
            <p:cNvPr id="79" name="Hexagon 78">
              <a:extLst>
                <a:ext uri="{FF2B5EF4-FFF2-40B4-BE49-F238E27FC236}">
                  <a16:creationId xmlns:a16="http://schemas.microsoft.com/office/drawing/2014/main" id="{0081D918-C60D-084E-841A-E87F16E8AC4A}"/>
                </a:ext>
              </a:extLst>
            </p:cNvPr>
            <p:cNvSpPr/>
            <p:nvPr/>
          </p:nvSpPr>
          <p:spPr bwMode="auto">
            <a:xfrm>
              <a:off x="5692514" y="5287309"/>
              <a:ext cx="222383" cy="191710"/>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4DBF6919-6D4E-8C4C-9346-E24359B3C4B2}"/>
                </a:ext>
              </a:extLst>
            </p:cNvPr>
            <p:cNvSpPr txBox="1"/>
            <p:nvPr/>
          </p:nvSpPr>
          <p:spPr>
            <a:xfrm>
              <a:off x="5218302" y="6099421"/>
              <a:ext cx="908962" cy="123119"/>
            </a:xfrm>
            <a:prstGeom prst="rect">
              <a:avLst/>
            </a:prstGeom>
            <a:noFill/>
          </p:spPr>
          <p:txBody>
            <a:bodyPr wrap="none" lIns="0" tIns="0" rIns="0" bIns="0" rtlCol="0">
              <a:spAutoFit/>
            </a:bodyPr>
            <a:lstStyle/>
            <a:p>
              <a:pPr algn="ctr" defTabSz="914322"/>
              <a:r>
                <a:rPr lang="en-US" sz="800" dirty="0">
                  <a:gradFill>
                    <a:gsLst>
                      <a:gs pos="0">
                        <a:srgbClr val="0078D4"/>
                      </a:gs>
                      <a:gs pos="100000">
                        <a:srgbClr val="0078D4"/>
                      </a:gs>
                    </a:gsLst>
                    <a:lin ang="5400000" scaled="0"/>
                  </a:gradFill>
                  <a:latin typeface="Segoe UI"/>
                </a:rPr>
                <a:t>Dev Spaces enabled</a:t>
              </a:r>
            </a:p>
          </p:txBody>
        </p:sp>
        <p:pic>
          <p:nvPicPr>
            <p:cNvPr id="94" name="Graphic 93" descr="Checkmark">
              <a:extLst>
                <a:ext uri="{FF2B5EF4-FFF2-40B4-BE49-F238E27FC236}">
                  <a16:creationId xmlns:a16="http://schemas.microsoft.com/office/drawing/2014/main" id="{9EF38960-543C-724F-B169-5BC68F118E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9418" y="6078728"/>
              <a:ext cx="152468" cy="152468"/>
            </a:xfrm>
            <a:prstGeom prst="rect">
              <a:avLst/>
            </a:prstGeom>
          </p:spPr>
        </p:pic>
      </p:grpSp>
      <p:cxnSp>
        <p:nvCxnSpPr>
          <p:cNvPr id="95" name="Straight Connector 94">
            <a:extLst>
              <a:ext uri="{FF2B5EF4-FFF2-40B4-BE49-F238E27FC236}">
                <a16:creationId xmlns:a16="http://schemas.microsoft.com/office/drawing/2014/main" id="{88F97882-DB29-0548-8786-B7CBB61AC266}"/>
              </a:ext>
            </a:extLst>
          </p:cNvPr>
          <p:cNvCxnSpPr>
            <a:cxnSpLocks/>
          </p:cNvCxnSpPr>
          <p:nvPr/>
        </p:nvCxnSpPr>
        <p:spPr>
          <a:xfrm>
            <a:off x="6208970" y="2804574"/>
            <a:ext cx="451008" cy="259363"/>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Connector 96">
            <a:extLst>
              <a:ext uri="{FF2B5EF4-FFF2-40B4-BE49-F238E27FC236}">
                <a16:creationId xmlns:a16="http://schemas.microsoft.com/office/drawing/2014/main" id="{7D918472-3805-1E42-8AA7-42505B1B04F5}"/>
              </a:ext>
            </a:extLst>
          </p:cNvPr>
          <p:cNvCxnSpPr>
            <a:cxnSpLocks/>
          </p:cNvCxnSpPr>
          <p:nvPr/>
        </p:nvCxnSpPr>
        <p:spPr>
          <a:xfrm flipV="1">
            <a:off x="6218786" y="3907309"/>
            <a:ext cx="456561" cy="103158"/>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a:extLst>
              <a:ext uri="{FF2B5EF4-FFF2-40B4-BE49-F238E27FC236}">
                <a16:creationId xmlns:a16="http://schemas.microsoft.com/office/drawing/2014/main" id="{10E6806D-1F5D-BD44-9CDD-55AF70D40B45}"/>
              </a:ext>
            </a:extLst>
          </p:cNvPr>
          <p:cNvCxnSpPr>
            <a:cxnSpLocks/>
          </p:cNvCxnSpPr>
          <p:nvPr/>
        </p:nvCxnSpPr>
        <p:spPr>
          <a:xfrm flipV="1">
            <a:off x="6218787" y="5277984"/>
            <a:ext cx="426341" cy="317472"/>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 name="Group 8">
            <a:extLst>
              <a:ext uri="{FF2B5EF4-FFF2-40B4-BE49-F238E27FC236}">
                <a16:creationId xmlns:a16="http://schemas.microsoft.com/office/drawing/2014/main" id="{7378ECD8-5795-5B49-B33E-9D8B56783642}"/>
              </a:ext>
            </a:extLst>
          </p:cNvPr>
          <p:cNvGrpSpPr/>
          <p:nvPr/>
        </p:nvGrpSpPr>
        <p:grpSpPr>
          <a:xfrm>
            <a:off x="4740700" y="1949531"/>
            <a:ext cx="6938613" cy="4709198"/>
            <a:chOff x="4740611" y="1949434"/>
            <a:chExt cx="6939065" cy="4709504"/>
          </a:xfrm>
        </p:grpSpPr>
        <p:sp>
          <p:nvSpPr>
            <p:cNvPr id="15" name="Rounded Rectangle 14">
              <a:extLst>
                <a:ext uri="{FF2B5EF4-FFF2-40B4-BE49-F238E27FC236}">
                  <a16:creationId xmlns:a16="http://schemas.microsoft.com/office/drawing/2014/main" id="{9429AB84-10DE-9B44-99AC-62E51C3C0EEE}"/>
                </a:ext>
              </a:extLst>
            </p:cNvPr>
            <p:cNvSpPr/>
            <p:nvPr/>
          </p:nvSpPr>
          <p:spPr bwMode="auto">
            <a:xfrm>
              <a:off x="4740611" y="1949434"/>
              <a:ext cx="6939065" cy="4386515"/>
            </a:xfrm>
            <a:prstGeom prst="roundRect">
              <a:avLst>
                <a:gd name="adj" fmla="val 3778"/>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523A69A-22AB-0041-8A4D-E89CF50BA489}"/>
                </a:ext>
              </a:extLst>
            </p:cNvPr>
            <p:cNvSpPr txBox="1"/>
            <p:nvPr/>
          </p:nvSpPr>
          <p:spPr>
            <a:xfrm>
              <a:off x="7630593" y="6351141"/>
              <a:ext cx="1266070" cy="307797"/>
            </a:xfrm>
            <a:prstGeom prst="rect">
              <a:avLst/>
            </a:prstGeom>
            <a:noFill/>
          </p:spPr>
          <p:txBody>
            <a:bodyPr wrap="none" lIns="0" tIns="0" rIns="0" bIns="0" rtlCol="0">
              <a:spAutoFit/>
            </a:bodyPr>
            <a:lstStyle/>
            <a:p>
              <a:pPr defTabSz="914322"/>
              <a:r>
                <a:rPr lang="en-US" sz="2000" dirty="0">
                  <a:gradFill>
                    <a:gsLst>
                      <a:gs pos="2917">
                        <a:srgbClr val="1A1A1A"/>
                      </a:gs>
                      <a:gs pos="30000">
                        <a:srgbClr val="1A1A1A"/>
                      </a:gs>
                    </a:gsLst>
                    <a:lin ang="5400000" scaled="0"/>
                  </a:gradFill>
                  <a:latin typeface="Segoe UI"/>
                </a:rPr>
                <a:t>AKS cluster</a:t>
              </a:r>
            </a:p>
          </p:txBody>
        </p:sp>
        <p:grpSp>
          <p:nvGrpSpPr>
            <p:cNvPr id="202" name="Group 201">
              <a:extLst>
                <a:ext uri="{FF2B5EF4-FFF2-40B4-BE49-F238E27FC236}">
                  <a16:creationId xmlns:a16="http://schemas.microsoft.com/office/drawing/2014/main" id="{6E699DE7-6FC1-FF44-9620-6CF987851ECC}"/>
                </a:ext>
              </a:extLst>
            </p:cNvPr>
            <p:cNvGrpSpPr/>
            <p:nvPr/>
          </p:nvGrpSpPr>
          <p:grpSpPr>
            <a:xfrm>
              <a:off x="6725239" y="2593763"/>
              <a:ext cx="1954942" cy="3017031"/>
              <a:chOff x="6725239" y="2593763"/>
              <a:chExt cx="1954942" cy="3017031"/>
            </a:xfrm>
          </p:grpSpPr>
          <p:sp>
            <p:nvSpPr>
              <p:cNvPr id="109" name="Hexagon 108">
                <a:extLst>
                  <a:ext uri="{FF2B5EF4-FFF2-40B4-BE49-F238E27FC236}">
                    <a16:creationId xmlns:a16="http://schemas.microsoft.com/office/drawing/2014/main" id="{37DFD92D-7F49-5741-AB74-825D5A03CC93}"/>
                  </a:ext>
                </a:extLst>
              </p:cNvPr>
              <p:cNvSpPr/>
              <p:nvPr/>
            </p:nvSpPr>
            <p:spPr bwMode="auto">
              <a:xfrm>
                <a:off x="7180156" y="2959580"/>
                <a:ext cx="408562" cy="352209"/>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B41703FC-B11C-F042-B2E8-547D9A291149}"/>
                  </a:ext>
                </a:extLst>
              </p:cNvPr>
              <p:cNvGrpSpPr/>
              <p:nvPr/>
            </p:nvGrpSpPr>
            <p:grpSpPr>
              <a:xfrm>
                <a:off x="6725239" y="2593763"/>
                <a:ext cx="1954942" cy="2807989"/>
                <a:chOff x="6811242" y="2285550"/>
                <a:chExt cx="1954942" cy="2807989"/>
              </a:xfrm>
            </p:grpSpPr>
            <p:grpSp>
              <p:nvGrpSpPr>
                <p:cNvPr id="75" name="Group 74">
                  <a:extLst>
                    <a:ext uri="{FF2B5EF4-FFF2-40B4-BE49-F238E27FC236}">
                      <a16:creationId xmlns:a16="http://schemas.microsoft.com/office/drawing/2014/main" id="{184C16C3-A6C0-F745-A9B9-7A8BB203BC32}"/>
                    </a:ext>
                  </a:extLst>
                </p:cNvPr>
                <p:cNvGrpSpPr/>
                <p:nvPr/>
              </p:nvGrpSpPr>
              <p:grpSpPr>
                <a:xfrm>
                  <a:off x="6811242" y="2285550"/>
                  <a:ext cx="1954942" cy="2807989"/>
                  <a:chOff x="6811242" y="2285550"/>
                  <a:chExt cx="1954942" cy="2807989"/>
                </a:xfrm>
              </p:grpSpPr>
              <p:grpSp>
                <p:nvGrpSpPr>
                  <p:cNvPr id="56" name="Group 55">
                    <a:extLst>
                      <a:ext uri="{FF2B5EF4-FFF2-40B4-BE49-F238E27FC236}">
                        <a16:creationId xmlns:a16="http://schemas.microsoft.com/office/drawing/2014/main" id="{9C355957-5411-6046-AE2C-454D29DE4745}"/>
                      </a:ext>
                    </a:extLst>
                  </p:cNvPr>
                  <p:cNvGrpSpPr/>
                  <p:nvPr/>
                </p:nvGrpSpPr>
                <p:grpSpPr>
                  <a:xfrm>
                    <a:off x="6811242" y="2285550"/>
                    <a:ext cx="1954942" cy="2807989"/>
                    <a:chOff x="4383931" y="2193398"/>
                    <a:chExt cx="1649867" cy="2617274"/>
                  </a:xfrm>
                </p:grpSpPr>
                <p:sp>
                  <p:nvSpPr>
                    <p:cNvPr id="58" name="Rounded Rectangle 57">
                      <a:extLst>
                        <a:ext uri="{FF2B5EF4-FFF2-40B4-BE49-F238E27FC236}">
                          <a16:creationId xmlns:a16="http://schemas.microsoft.com/office/drawing/2014/main" id="{4BDDA305-F2C2-C24B-9F6B-FD31070A9528}"/>
                        </a:ext>
                      </a:extLst>
                    </p:cNvPr>
                    <p:cNvSpPr/>
                    <p:nvPr/>
                  </p:nvSpPr>
                  <p:spPr bwMode="auto">
                    <a:xfrm>
                      <a:off x="4383931" y="2338315"/>
                      <a:ext cx="1649867" cy="2472357"/>
                    </a:xfrm>
                    <a:prstGeom prst="roundRect">
                      <a:avLst>
                        <a:gd name="adj" fmla="val 11691"/>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80864C04-03E7-C64A-8303-0E4C6FB5797A}"/>
                        </a:ext>
                      </a:extLst>
                    </p:cNvPr>
                    <p:cNvSpPr txBox="1"/>
                    <p:nvPr/>
                  </p:nvSpPr>
                  <p:spPr>
                    <a:xfrm>
                      <a:off x="4893898" y="2193398"/>
                      <a:ext cx="769431" cy="272547"/>
                    </a:xfrm>
                    <a:prstGeom prst="rect">
                      <a:avLst/>
                    </a:prstGeom>
                    <a:solidFill>
                      <a:srgbClr val="E6E6E6"/>
                    </a:solidFill>
                  </p:spPr>
                  <p:txBody>
                    <a:bodyPr wrap="square" lIns="45717" tIns="0" rIns="45717" bIns="0" rtlCol="0">
                      <a:spAutoFit/>
                    </a:bodyPr>
                    <a:lstStyle/>
                    <a:p>
                      <a:pPr algn="ctr" defTabSz="914322"/>
                      <a:r>
                        <a:rPr lang="en-US" sz="1100" dirty="0">
                          <a:gradFill>
                            <a:gsLst>
                              <a:gs pos="0">
                                <a:srgbClr val="0078D4"/>
                              </a:gs>
                              <a:gs pos="100000">
                                <a:srgbClr val="0078D4"/>
                              </a:gs>
                            </a:gsLst>
                            <a:lin ang="5400000" scaled="0"/>
                          </a:gradFill>
                          <a:latin typeface="Segoe UI"/>
                        </a:rPr>
                        <a:t>Integration</a:t>
                      </a:r>
                    </a:p>
                    <a:p>
                      <a:pPr algn="ctr" defTabSz="914322"/>
                      <a:r>
                        <a:rPr lang="en-US" sz="800" dirty="0">
                          <a:gradFill>
                            <a:gsLst>
                              <a:gs pos="0">
                                <a:srgbClr val="0078D4"/>
                              </a:gs>
                              <a:gs pos="100000">
                                <a:srgbClr val="0078D4"/>
                              </a:gs>
                            </a:gsLst>
                            <a:lin ang="5400000" scaled="0"/>
                          </a:gradFill>
                          <a:latin typeface="Segoe UI"/>
                        </a:rPr>
                        <a:t>namespace</a:t>
                      </a:r>
                    </a:p>
                  </p:txBody>
                </p:sp>
              </p:grpSp>
              <p:sp>
                <p:nvSpPr>
                  <p:cNvPr id="57" name="Hexagon 56">
                    <a:extLst>
                      <a:ext uri="{FF2B5EF4-FFF2-40B4-BE49-F238E27FC236}">
                        <a16:creationId xmlns:a16="http://schemas.microsoft.com/office/drawing/2014/main" id="{F4E6D803-1C89-0E42-80EC-3A63798D09BD}"/>
                      </a:ext>
                    </a:extLst>
                  </p:cNvPr>
                  <p:cNvSpPr/>
                  <p:nvPr/>
                </p:nvSpPr>
                <p:spPr bwMode="auto">
                  <a:xfrm>
                    <a:off x="7218403" y="2621989"/>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FD0E446B-C5C6-464B-9690-800C5E807D61}"/>
                      </a:ext>
                    </a:extLst>
                  </p:cNvPr>
                  <p:cNvSpPr/>
                  <p:nvPr/>
                </p:nvSpPr>
                <p:spPr bwMode="auto">
                  <a:xfrm>
                    <a:off x="7842867" y="2798093"/>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9286452B-8041-0A45-BD13-0D970A852FBE}"/>
                      </a:ext>
                    </a:extLst>
                  </p:cNvPr>
                  <p:cNvSpPr/>
                  <p:nvPr/>
                </p:nvSpPr>
                <p:spPr bwMode="auto">
                  <a:xfrm>
                    <a:off x="7066655" y="3126261"/>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05AD2A8E-60F0-D34B-AFD8-6D00C349CD46}"/>
                      </a:ext>
                    </a:extLst>
                  </p:cNvPr>
                  <p:cNvSpPr/>
                  <p:nvPr/>
                </p:nvSpPr>
                <p:spPr bwMode="auto">
                  <a:xfrm>
                    <a:off x="7991206" y="3932369"/>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828EECCB-B746-9E46-BE80-39C6F2908BEE}"/>
                      </a:ext>
                    </a:extLst>
                  </p:cNvPr>
                  <p:cNvSpPr/>
                  <p:nvPr/>
                </p:nvSpPr>
                <p:spPr bwMode="auto">
                  <a:xfrm>
                    <a:off x="7488894" y="3732955"/>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Can 64">
                    <a:extLst>
                      <a:ext uri="{FF2B5EF4-FFF2-40B4-BE49-F238E27FC236}">
                        <a16:creationId xmlns:a16="http://schemas.microsoft.com/office/drawing/2014/main" id="{FDB70B3E-327E-B14B-9564-CA696F42207E}"/>
                      </a:ext>
                    </a:extLst>
                  </p:cNvPr>
                  <p:cNvSpPr/>
                  <p:nvPr/>
                </p:nvSpPr>
                <p:spPr bwMode="auto">
                  <a:xfrm>
                    <a:off x="8190329" y="3338492"/>
                    <a:ext cx="315637" cy="352209"/>
                  </a:xfrm>
                  <a:prstGeom prst="ca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FA7D42C9-C544-C649-B94B-759F674FD249}"/>
                      </a:ext>
                    </a:extLst>
                  </p:cNvPr>
                  <p:cNvSpPr/>
                  <p:nvPr/>
                </p:nvSpPr>
                <p:spPr bwMode="auto">
                  <a:xfrm>
                    <a:off x="7593803" y="3217595"/>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4F3D1B01-6B76-8348-B334-288C02AB982D}"/>
                      </a:ext>
                    </a:extLst>
                  </p:cNvPr>
                  <p:cNvSpPr/>
                  <p:nvPr/>
                </p:nvSpPr>
                <p:spPr bwMode="auto">
                  <a:xfrm>
                    <a:off x="7531147" y="4297118"/>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AE6677CE-8E39-2043-8299-5FC6E3BB91C3}"/>
                      </a:ext>
                    </a:extLst>
                  </p:cNvPr>
                  <p:cNvSpPr/>
                  <p:nvPr/>
                </p:nvSpPr>
                <p:spPr bwMode="auto">
                  <a:xfrm>
                    <a:off x="7857781" y="4407506"/>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039BE2E7-898F-E045-9260-1CAFF4AF8C5E}"/>
                      </a:ext>
                    </a:extLst>
                  </p:cNvPr>
                  <p:cNvSpPr/>
                  <p:nvPr/>
                </p:nvSpPr>
                <p:spPr bwMode="auto">
                  <a:xfrm>
                    <a:off x="8302783" y="4444604"/>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39767D89-AF34-E940-AC88-24AFDA9CFC17}"/>
                      </a:ext>
                    </a:extLst>
                  </p:cNvPr>
                  <p:cNvSpPr/>
                  <p:nvPr/>
                </p:nvSpPr>
                <p:spPr bwMode="auto">
                  <a:xfrm>
                    <a:off x="7188502" y="3648942"/>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236CAE1E-948A-684E-B6A7-C81581099383}"/>
                      </a:ext>
                    </a:extLst>
                  </p:cNvPr>
                  <p:cNvSpPr/>
                  <p:nvPr/>
                </p:nvSpPr>
                <p:spPr bwMode="auto">
                  <a:xfrm>
                    <a:off x="7139471" y="4525868"/>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8FEB9706-5ED6-254E-87DD-060AC5BAF659}"/>
                      </a:ext>
                    </a:extLst>
                  </p:cNvPr>
                  <p:cNvSpPr/>
                  <p:nvPr/>
                </p:nvSpPr>
                <p:spPr bwMode="auto">
                  <a:xfrm>
                    <a:off x="7810527" y="3521159"/>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Can 73">
                    <a:extLst>
                      <a:ext uri="{FF2B5EF4-FFF2-40B4-BE49-F238E27FC236}">
                        <a16:creationId xmlns:a16="http://schemas.microsoft.com/office/drawing/2014/main" id="{BD2DCC6C-8451-C846-8119-65793031EA60}"/>
                      </a:ext>
                    </a:extLst>
                  </p:cNvPr>
                  <p:cNvSpPr/>
                  <p:nvPr/>
                </p:nvSpPr>
                <p:spPr bwMode="auto">
                  <a:xfrm>
                    <a:off x="7054287" y="4015786"/>
                    <a:ext cx="315637" cy="352209"/>
                  </a:xfrm>
                  <a:prstGeom prst="ca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Hexagon 75">
                  <a:extLst>
                    <a:ext uri="{FF2B5EF4-FFF2-40B4-BE49-F238E27FC236}">
                      <a16:creationId xmlns:a16="http://schemas.microsoft.com/office/drawing/2014/main" id="{F0B0EB00-2D14-1A42-AF32-16CD8FA9DAF2}"/>
                    </a:ext>
                  </a:extLst>
                </p:cNvPr>
                <p:cNvSpPr/>
                <p:nvPr/>
              </p:nvSpPr>
              <p:spPr bwMode="auto">
                <a:xfrm>
                  <a:off x="7438763" y="4590913"/>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Hexagon 76">
                  <a:extLst>
                    <a:ext uri="{FF2B5EF4-FFF2-40B4-BE49-F238E27FC236}">
                      <a16:creationId xmlns:a16="http://schemas.microsoft.com/office/drawing/2014/main" id="{56BE2ACE-F345-AD4D-B9DA-A9A9140B3EFD}"/>
                    </a:ext>
                  </a:extLst>
                </p:cNvPr>
                <p:cNvSpPr/>
                <p:nvPr/>
              </p:nvSpPr>
              <p:spPr bwMode="auto">
                <a:xfrm>
                  <a:off x="7991206" y="4680230"/>
                  <a:ext cx="336006" cy="289661"/>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6" name="TextBox 85">
                <a:extLst>
                  <a:ext uri="{FF2B5EF4-FFF2-40B4-BE49-F238E27FC236}">
                    <a16:creationId xmlns:a16="http://schemas.microsoft.com/office/drawing/2014/main" id="{A9B798DF-D053-E647-9F67-0DFD8AF42FC7}"/>
                  </a:ext>
                </a:extLst>
              </p:cNvPr>
              <p:cNvSpPr txBox="1"/>
              <p:nvPr/>
            </p:nvSpPr>
            <p:spPr>
              <a:xfrm>
                <a:off x="7339230" y="5479019"/>
                <a:ext cx="908962" cy="123119"/>
              </a:xfrm>
              <a:prstGeom prst="rect">
                <a:avLst/>
              </a:prstGeom>
              <a:noFill/>
            </p:spPr>
            <p:txBody>
              <a:bodyPr wrap="none" lIns="0" tIns="0" rIns="0" bIns="0" rtlCol="0">
                <a:spAutoFit/>
              </a:bodyPr>
              <a:lstStyle/>
              <a:p>
                <a:pPr algn="ctr" defTabSz="914322"/>
                <a:r>
                  <a:rPr lang="en-US" sz="800" dirty="0">
                    <a:gradFill>
                      <a:gsLst>
                        <a:gs pos="0">
                          <a:srgbClr val="0078D4"/>
                        </a:gs>
                        <a:gs pos="100000">
                          <a:srgbClr val="0078D4"/>
                        </a:gs>
                      </a:gsLst>
                      <a:lin ang="5400000" scaled="0"/>
                    </a:gradFill>
                    <a:latin typeface="Segoe UI"/>
                  </a:rPr>
                  <a:t>Dev Spaces enabled</a:t>
                </a:r>
              </a:p>
            </p:txBody>
          </p:sp>
          <p:pic>
            <p:nvPicPr>
              <p:cNvPr id="88" name="Graphic 87" descr="Checkmark">
                <a:extLst>
                  <a:ext uri="{FF2B5EF4-FFF2-40B4-BE49-F238E27FC236}">
                    <a16:creationId xmlns:a16="http://schemas.microsoft.com/office/drawing/2014/main" id="{A0426F4C-E00C-8548-866A-D6100BF7B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0345" y="5458326"/>
                <a:ext cx="152468" cy="152468"/>
              </a:xfrm>
              <a:prstGeom prst="rect">
                <a:avLst/>
              </a:prstGeom>
            </p:spPr>
          </p:pic>
          <p:sp>
            <p:nvSpPr>
              <p:cNvPr id="110" name="Hexagon 109">
                <a:extLst>
                  <a:ext uri="{FF2B5EF4-FFF2-40B4-BE49-F238E27FC236}">
                    <a16:creationId xmlns:a16="http://schemas.microsoft.com/office/drawing/2014/main" id="{22D07512-D548-9D4D-B4B6-E25F6EB1AC11}"/>
                  </a:ext>
                </a:extLst>
              </p:cNvPr>
              <p:cNvSpPr/>
              <p:nvPr/>
            </p:nvSpPr>
            <p:spPr bwMode="auto">
              <a:xfrm>
                <a:off x="7791598" y="3129189"/>
                <a:ext cx="408562" cy="352209"/>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extLst>
                  <a:ext uri="{FF2B5EF4-FFF2-40B4-BE49-F238E27FC236}">
                    <a16:creationId xmlns:a16="http://schemas.microsoft.com/office/drawing/2014/main" id="{E6E6FC13-209C-D64B-AA1A-6C73E2FF0B51}"/>
                  </a:ext>
                </a:extLst>
              </p:cNvPr>
              <p:cNvSpPr/>
              <p:nvPr/>
            </p:nvSpPr>
            <p:spPr bwMode="auto">
              <a:xfrm>
                <a:off x="7443347" y="4067425"/>
                <a:ext cx="408562" cy="352209"/>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extLst>
                  <a:ext uri="{FF2B5EF4-FFF2-40B4-BE49-F238E27FC236}">
                    <a16:creationId xmlns:a16="http://schemas.microsoft.com/office/drawing/2014/main" id="{B5FBE636-B23F-814D-B850-2FF4324C61EA}"/>
                  </a:ext>
                </a:extLst>
              </p:cNvPr>
              <p:cNvSpPr/>
              <p:nvPr/>
            </p:nvSpPr>
            <p:spPr bwMode="auto">
              <a:xfrm>
                <a:off x="7929258" y="5006673"/>
                <a:ext cx="336006" cy="289661"/>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grpSp>
          <p:nvGrpSpPr>
            <p:cNvPr id="168" name="Group 167">
              <a:extLst>
                <a:ext uri="{FF2B5EF4-FFF2-40B4-BE49-F238E27FC236}">
                  <a16:creationId xmlns:a16="http://schemas.microsoft.com/office/drawing/2014/main" id="{46187538-58EA-B348-A68E-298EA89AE5A0}"/>
                </a:ext>
              </a:extLst>
            </p:cNvPr>
            <p:cNvGrpSpPr/>
            <p:nvPr/>
          </p:nvGrpSpPr>
          <p:grpSpPr>
            <a:xfrm>
              <a:off x="9198828" y="2604738"/>
              <a:ext cx="1954942" cy="2807989"/>
              <a:chOff x="9198828" y="2604738"/>
              <a:chExt cx="1954942" cy="2807989"/>
            </a:xfrm>
          </p:grpSpPr>
          <p:sp>
            <p:nvSpPr>
              <p:cNvPr id="140" name="Hexagon 139">
                <a:extLst>
                  <a:ext uri="{FF2B5EF4-FFF2-40B4-BE49-F238E27FC236}">
                    <a16:creationId xmlns:a16="http://schemas.microsoft.com/office/drawing/2014/main" id="{2E2449F2-16C0-6D4B-8E92-2530EE2A8756}"/>
                  </a:ext>
                </a:extLst>
              </p:cNvPr>
              <p:cNvSpPr/>
              <p:nvPr/>
            </p:nvSpPr>
            <p:spPr bwMode="auto">
              <a:xfrm>
                <a:off x="9653745" y="2970555"/>
                <a:ext cx="408562" cy="352209"/>
              </a:xfrm>
              <a:prstGeom prst="hexagon">
                <a:avLst/>
              </a:prstGeom>
              <a:solidFill>
                <a:srgbClr val="127C0F">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1593811F-B33C-3740-A88F-5D85BF4141C4}"/>
                  </a:ext>
                </a:extLst>
              </p:cNvPr>
              <p:cNvGrpSpPr/>
              <p:nvPr/>
            </p:nvGrpSpPr>
            <p:grpSpPr>
              <a:xfrm>
                <a:off x="9198828" y="2604738"/>
                <a:ext cx="1954942" cy="2807989"/>
                <a:chOff x="4383931" y="2193398"/>
                <a:chExt cx="1649867" cy="2617274"/>
              </a:xfrm>
            </p:grpSpPr>
            <p:sp>
              <p:nvSpPr>
                <p:cNvPr id="160" name="Rounded Rectangle 159">
                  <a:extLst>
                    <a:ext uri="{FF2B5EF4-FFF2-40B4-BE49-F238E27FC236}">
                      <a16:creationId xmlns:a16="http://schemas.microsoft.com/office/drawing/2014/main" id="{0A99F58F-E931-5242-822C-EA8D5DF7B5F2}"/>
                    </a:ext>
                  </a:extLst>
                </p:cNvPr>
                <p:cNvSpPr/>
                <p:nvPr/>
              </p:nvSpPr>
              <p:spPr bwMode="auto">
                <a:xfrm>
                  <a:off x="4383931" y="2338315"/>
                  <a:ext cx="1649867" cy="2472357"/>
                </a:xfrm>
                <a:prstGeom prst="roundRect">
                  <a:avLst>
                    <a:gd name="adj" fmla="val 11691"/>
                  </a:avLst>
                </a:prstGeom>
                <a:noFill/>
                <a:ln w="19050">
                  <a:solidFill>
                    <a:srgbClr val="127C0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3436CD91-7282-544A-B30A-6B297DB76B39}"/>
                    </a:ext>
                  </a:extLst>
                </p:cNvPr>
                <p:cNvSpPr txBox="1"/>
                <p:nvPr/>
              </p:nvSpPr>
              <p:spPr>
                <a:xfrm>
                  <a:off x="4893898" y="2193398"/>
                  <a:ext cx="734788" cy="272547"/>
                </a:xfrm>
                <a:prstGeom prst="rect">
                  <a:avLst/>
                </a:prstGeom>
                <a:solidFill>
                  <a:srgbClr val="E6E6E6"/>
                </a:solidFill>
              </p:spPr>
              <p:txBody>
                <a:bodyPr wrap="square" lIns="45717" tIns="0" rIns="45717" bIns="0" rtlCol="0">
                  <a:spAutoFit/>
                </a:bodyPr>
                <a:lstStyle/>
                <a:p>
                  <a:pPr algn="ctr" defTabSz="914322"/>
                  <a:r>
                    <a:rPr lang="en-US" sz="1100" dirty="0">
                      <a:gradFill>
                        <a:gsLst>
                          <a:gs pos="0">
                            <a:srgbClr val="127C0F"/>
                          </a:gs>
                          <a:gs pos="100000">
                            <a:srgbClr val="127C0F"/>
                          </a:gs>
                        </a:gsLst>
                        <a:lin ang="5400000" scaled="0"/>
                      </a:gradFill>
                      <a:latin typeface="Segoe UI"/>
                    </a:rPr>
                    <a:t>Production</a:t>
                  </a:r>
                </a:p>
                <a:p>
                  <a:pPr algn="ctr" defTabSz="914322"/>
                  <a:r>
                    <a:rPr lang="en-US" sz="800" dirty="0">
                      <a:gradFill>
                        <a:gsLst>
                          <a:gs pos="0">
                            <a:srgbClr val="127C0F"/>
                          </a:gs>
                          <a:gs pos="100000">
                            <a:srgbClr val="127C0F"/>
                          </a:gs>
                        </a:gsLst>
                        <a:lin ang="5400000" scaled="0"/>
                      </a:gradFill>
                      <a:latin typeface="Segoe UI"/>
                    </a:rPr>
                    <a:t>namespace</a:t>
                  </a:r>
                </a:p>
              </p:txBody>
            </p:sp>
          </p:grpSp>
          <p:sp>
            <p:nvSpPr>
              <p:cNvPr id="146" name="Hexagon 145">
                <a:extLst>
                  <a:ext uri="{FF2B5EF4-FFF2-40B4-BE49-F238E27FC236}">
                    <a16:creationId xmlns:a16="http://schemas.microsoft.com/office/drawing/2014/main" id="{2E4A8968-890C-9646-8CD8-C9E680AC75BF}"/>
                  </a:ext>
                </a:extLst>
              </p:cNvPr>
              <p:cNvSpPr/>
              <p:nvPr/>
            </p:nvSpPr>
            <p:spPr bwMode="auto">
              <a:xfrm>
                <a:off x="9605989" y="2941177"/>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Hexagon 146">
                <a:extLst>
                  <a:ext uri="{FF2B5EF4-FFF2-40B4-BE49-F238E27FC236}">
                    <a16:creationId xmlns:a16="http://schemas.microsoft.com/office/drawing/2014/main" id="{C78E709B-8032-9046-A44A-A940918CB448}"/>
                  </a:ext>
                </a:extLst>
              </p:cNvPr>
              <p:cNvSpPr/>
              <p:nvPr/>
            </p:nvSpPr>
            <p:spPr bwMode="auto">
              <a:xfrm>
                <a:off x="10230453" y="3117281"/>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Hexagon 147">
                <a:extLst>
                  <a:ext uri="{FF2B5EF4-FFF2-40B4-BE49-F238E27FC236}">
                    <a16:creationId xmlns:a16="http://schemas.microsoft.com/office/drawing/2014/main" id="{D8DC4B53-6D38-3D4E-B065-836C4C555E1E}"/>
                  </a:ext>
                </a:extLst>
              </p:cNvPr>
              <p:cNvSpPr/>
              <p:nvPr/>
            </p:nvSpPr>
            <p:spPr bwMode="auto">
              <a:xfrm>
                <a:off x="9454241" y="3445449"/>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Hexagon 148">
                <a:extLst>
                  <a:ext uri="{FF2B5EF4-FFF2-40B4-BE49-F238E27FC236}">
                    <a16:creationId xmlns:a16="http://schemas.microsoft.com/office/drawing/2014/main" id="{2F63AEEE-49BB-0C43-A410-0E735705935E}"/>
                  </a:ext>
                </a:extLst>
              </p:cNvPr>
              <p:cNvSpPr/>
              <p:nvPr/>
            </p:nvSpPr>
            <p:spPr bwMode="auto">
              <a:xfrm>
                <a:off x="10378792" y="4251557"/>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Hexagon 149">
                <a:extLst>
                  <a:ext uri="{FF2B5EF4-FFF2-40B4-BE49-F238E27FC236}">
                    <a16:creationId xmlns:a16="http://schemas.microsoft.com/office/drawing/2014/main" id="{02EB6B65-D53F-0C40-A8DD-34A6871A3F78}"/>
                  </a:ext>
                </a:extLst>
              </p:cNvPr>
              <p:cNvSpPr/>
              <p:nvPr/>
            </p:nvSpPr>
            <p:spPr bwMode="auto">
              <a:xfrm>
                <a:off x="9876480" y="4052143"/>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Can 150">
                <a:extLst>
                  <a:ext uri="{FF2B5EF4-FFF2-40B4-BE49-F238E27FC236}">
                    <a16:creationId xmlns:a16="http://schemas.microsoft.com/office/drawing/2014/main" id="{305BDB47-1DE4-734F-B426-F8BBDBBE2D0A}"/>
                  </a:ext>
                </a:extLst>
              </p:cNvPr>
              <p:cNvSpPr/>
              <p:nvPr/>
            </p:nvSpPr>
            <p:spPr bwMode="auto">
              <a:xfrm>
                <a:off x="10577915" y="3657680"/>
                <a:ext cx="315637" cy="352209"/>
              </a:xfrm>
              <a:prstGeom prst="ca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Hexagon 151">
                <a:extLst>
                  <a:ext uri="{FF2B5EF4-FFF2-40B4-BE49-F238E27FC236}">
                    <a16:creationId xmlns:a16="http://schemas.microsoft.com/office/drawing/2014/main" id="{33550DDE-8964-1040-8A77-400A04AABD47}"/>
                  </a:ext>
                </a:extLst>
              </p:cNvPr>
              <p:cNvSpPr/>
              <p:nvPr/>
            </p:nvSpPr>
            <p:spPr bwMode="auto">
              <a:xfrm>
                <a:off x="9981389" y="3536783"/>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Hexagon 152">
                <a:extLst>
                  <a:ext uri="{FF2B5EF4-FFF2-40B4-BE49-F238E27FC236}">
                    <a16:creationId xmlns:a16="http://schemas.microsoft.com/office/drawing/2014/main" id="{7FA86AE5-2941-674E-88EE-1B53F392868C}"/>
                  </a:ext>
                </a:extLst>
              </p:cNvPr>
              <p:cNvSpPr/>
              <p:nvPr/>
            </p:nvSpPr>
            <p:spPr bwMode="auto">
              <a:xfrm>
                <a:off x="9918733" y="4616306"/>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Hexagon 153">
                <a:extLst>
                  <a:ext uri="{FF2B5EF4-FFF2-40B4-BE49-F238E27FC236}">
                    <a16:creationId xmlns:a16="http://schemas.microsoft.com/office/drawing/2014/main" id="{DD8309F2-89AB-D54A-A806-3C88ED460C97}"/>
                  </a:ext>
                </a:extLst>
              </p:cNvPr>
              <p:cNvSpPr/>
              <p:nvPr/>
            </p:nvSpPr>
            <p:spPr bwMode="auto">
              <a:xfrm>
                <a:off x="10245367" y="4726694"/>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Hexagon 154">
                <a:extLst>
                  <a:ext uri="{FF2B5EF4-FFF2-40B4-BE49-F238E27FC236}">
                    <a16:creationId xmlns:a16="http://schemas.microsoft.com/office/drawing/2014/main" id="{D0F2B03A-4BB7-FC4F-80E1-90C35FB590A6}"/>
                  </a:ext>
                </a:extLst>
              </p:cNvPr>
              <p:cNvSpPr/>
              <p:nvPr/>
            </p:nvSpPr>
            <p:spPr bwMode="auto">
              <a:xfrm>
                <a:off x="10690369" y="4763792"/>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Hexagon 155">
                <a:extLst>
                  <a:ext uri="{FF2B5EF4-FFF2-40B4-BE49-F238E27FC236}">
                    <a16:creationId xmlns:a16="http://schemas.microsoft.com/office/drawing/2014/main" id="{0992BF0B-8876-0F46-AEEE-75FD9B8F868D}"/>
                  </a:ext>
                </a:extLst>
              </p:cNvPr>
              <p:cNvSpPr/>
              <p:nvPr/>
            </p:nvSpPr>
            <p:spPr bwMode="auto">
              <a:xfrm>
                <a:off x="9576088" y="3968130"/>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Hexagon 156">
                <a:extLst>
                  <a:ext uri="{FF2B5EF4-FFF2-40B4-BE49-F238E27FC236}">
                    <a16:creationId xmlns:a16="http://schemas.microsoft.com/office/drawing/2014/main" id="{A8C6DAA4-7B71-184D-A02D-A312B29CCE93}"/>
                  </a:ext>
                </a:extLst>
              </p:cNvPr>
              <p:cNvSpPr/>
              <p:nvPr/>
            </p:nvSpPr>
            <p:spPr bwMode="auto">
              <a:xfrm>
                <a:off x="9527057" y="4845056"/>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Hexagon 157">
                <a:extLst>
                  <a:ext uri="{FF2B5EF4-FFF2-40B4-BE49-F238E27FC236}">
                    <a16:creationId xmlns:a16="http://schemas.microsoft.com/office/drawing/2014/main" id="{88186D17-7E51-1748-8F67-D58FEED2A460}"/>
                  </a:ext>
                </a:extLst>
              </p:cNvPr>
              <p:cNvSpPr/>
              <p:nvPr/>
            </p:nvSpPr>
            <p:spPr bwMode="auto">
              <a:xfrm>
                <a:off x="10198113" y="3840347"/>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Can 158">
                <a:extLst>
                  <a:ext uri="{FF2B5EF4-FFF2-40B4-BE49-F238E27FC236}">
                    <a16:creationId xmlns:a16="http://schemas.microsoft.com/office/drawing/2014/main" id="{C40BEDD2-27D8-634D-8094-0C7922584E27}"/>
                  </a:ext>
                </a:extLst>
              </p:cNvPr>
              <p:cNvSpPr/>
              <p:nvPr/>
            </p:nvSpPr>
            <p:spPr bwMode="auto">
              <a:xfrm>
                <a:off x="9441873" y="4334974"/>
                <a:ext cx="315637" cy="352209"/>
              </a:xfrm>
              <a:prstGeom prst="ca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Hexagon 142">
                <a:extLst>
                  <a:ext uri="{FF2B5EF4-FFF2-40B4-BE49-F238E27FC236}">
                    <a16:creationId xmlns:a16="http://schemas.microsoft.com/office/drawing/2014/main" id="{F964D14C-F1A1-E440-A417-970DF8E5A75D}"/>
                  </a:ext>
                </a:extLst>
              </p:cNvPr>
              <p:cNvSpPr/>
              <p:nvPr/>
            </p:nvSpPr>
            <p:spPr bwMode="auto">
              <a:xfrm>
                <a:off x="9826349" y="4910101"/>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Hexagon 143">
                <a:extLst>
                  <a:ext uri="{FF2B5EF4-FFF2-40B4-BE49-F238E27FC236}">
                    <a16:creationId xmlns:a16="http://schemas.microsoft.com/office/drawing/2014/main" id="{F9AEB492-A4CB-9544-BFA4-14C6581E022B}"/>
                  </a:ext>
                </a:extLst>
              </p:cNvPr>
              <p:cNvSpPr/>
              <p:nvPr/>
            </p:nvSpPr>
            <p:spPr bwMode="auto">
              <a:xfrm>
                <a:off x="10378792" y="4999418"/>
                <a:ext cx="336006" cy="289661"/>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Hexagon 163">
                <a:extLst>
                  <a:ext uri="{FF2B5EF4-FFF2-40B4-BE49-F238E27FC236}">
                    <a16:creationId xmlns:a16="http://schemas.microsoft.com/office/drawing/2014/main" id="{253E5809-2F51-334B-9980-0BAC11136177}"/>
                  </a:ext>
                </a:extLst>
              </p:cNvPr>
              <p:cNvSpPr/>
              <p:nvPr/>
            </p:nvSpPr>
            <p:spPr bwMode="auto">
              <a:xfrm>
                <a:off x="10265187" y="3140164"/>
                <a:ext cx="408562" cy="352209"/>
              </a:xfrm>
              <a:prstGeom prst="hexagon">
                <a:avLst/>
              </a:prstGeom>
              <a:solidFill>
                <a:srgbClr val="127C0F">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Hexagon 164">
                <a:extLst>
                  <a:ext uri="{FF2B5EF4-FFF2-40B4-BE49-F238E27FC236}">
                    <a16:creationId xmlns:a16="http://schemas.microsoft.com/office/drawing/2014/main" id="{0259D208-594C-5C41-8A89-84496C3D5EBA}"/>
                  </a:ext>
                </a:extLst>
              </p:cNvPr>
              <p:cNvSpPr/>
              <p:nvPr/>
            </p:nvSpPr>
            <p:spPr bwMode="auto">
              <a:xfrm>
                <a:off x="9916936" y="4078400"/>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Hexagon 165">
                <a:extLst>
                  <a:ext uri="{FF2B5EF4-FFF2-40B4-BE49-F238E27FC236}">
                    <a16:creationId xmlns:a16="http://schemas.microsoft.com/office/drawing/2014/main" id="{5CF792D5-4CFA-3849-9ABB-F13C6C94B674}"/>
                  </a:ext>
                </a:extLst>
              </p:cNvPr>
              <p:cNvSpPr/>
              <p:nvPr/>
            </p:nvSpPr>
            <p:spPr bwMode="auto">
              <a:xfrm>
                <a:off x="10402847" y="5017648"/>
                <a:ext cx="336006" cy="289661"/>
              </a:xfrm>
              <a:prstGeom prst="hexagon">
                <a:avLst/>
              </a:prstGeom>
              <a:solidFill>
                <a:srgbClr val="127C0F">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grpSp>
      <p:grpSp>
        <p:nvGrpSpPr>
          <p:cNvPr id="211" name="Group 210">
            <a:extLst>
              <a:ext uri="{FF2B5EF4-FFF2-40B4-BE49-F238E27FC236}">
                <a16:creationId xmlns:a16="http://schemas.microsoft.com/office/drawing/2014/main" id="{8CAF4B37-753F-BC45-9799-5425CC1A8FBC}"/>
              </a:ext>
            </a:extLst>
          </p:cNvPr>
          <p:cNvGrpSpPr/>
          <p:nvPr/>
        </p:nvGrpSpPr>
        <p:grpSpPr>
          <a:xfrm>
            <a:off x="5496854" y="276864"/>
            <a:ext cx="2265373" cy="588505"/>
            <a:chOff x="5496814" y="276658"/>
            <a:chExt cx="2265520" cy="588543"/>
          </a:xfrm>
        </p:grpSpPr>
        <p:sp>
          <p:nvSpPr>
            <p:cNvPr id="167" name="Can 166">
              <a:extLst>
                <a:ext uri="{FF2B5EF4-FFF2-40B4-BE49-F238E27FC236}">
                  <a16:creationId xmlns:a16="http://schemas.microsoft.com/office/drawing/2014/main" id="{59A2C4A8-84F1-044B-9EE2-A88155C1406D}"/>
                </a:ext>
              </a:extLst>
            </p:cNvPr>
            <p:cNvSpPr/>
            <p:nvPr/>
          </p:nvSpPr>
          <p:spPr bwMode="auto">
            <a:xfrm rot="5400000">
              <a:off x="6481110" y="-416022"/>
              <a:ext cx="296927" cy="2265520"/>
            </a:xfrm>
            <a:prstGeom prst="can">
              <a:avLst/>
            </a:prstGeom>
            <a:noFill/>
            <a:ln w="28575">
              <a:solidFill>
                <a:srgbClr val="D83B0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chemeClr val="accent3"/>
                    </a:gs>
                    <a:gs pos="100000">
                      <a:schemeClr val="accent3"/>
                    </a:gs>
                  </a:gsLst>
                  <a:lin ang="5400000" scaled="0"/>
                </a:gradFill>
                <a:latin typeface="Segoe UI"/>
                <a:ea typeface="Segoe UI" pitchFamily="34" charset="0"/>
                <a:cs typeface="Segoe UI" pitchFamily="34" charset="0"/>
              </a:endParaRPr>
            </a:p>
          </p:txBody>
        </p:sp>
        <p:sp>
          <p:nvSpPr>
            <p:cNvPr id="170" name="TextBox 169">
              <a:extLst>
                <a:ext uri="{FF2B5EF4-FFF2-40B4-BE49-F238E27FC236}">
                  <a16:creationId xmlns:a16="http://schemas.microsoft.com/office/drawing/2014/main" id="{98129382-5394-4F49-942F-0C1F8AA337F5}"/>
                </a:ext>
              </a:extLst>
            </p:cNvPr>
            <p:cNvSpPr txBox="1"/>
            <p:nvPr/>
          </p:nvSpPr>
          <p:spPr>
            <a:xfrm>
              <a:off x="6005946" y="276658"/>
              <a:ext cx="1308135" cy="246237"/>
            </a:xfrm>
            <a:prstGeom prst="rect">
              <a:avLst/>
            </a:prstGeom>
            <a:noFill/>
          </p:spPr>
          <p:txBody>
            <a:bodyPr wrap="none" lIns="0" tIns="0" rIns="0" bIns="0" rtlCol="0">
              <a:spAutoFit/>
            </a:bodyPr>
            <a:lstStyle/>
            <a:p>
              <a:pPr algn="ctr" defTabSz="914322"/>
              <a:r>
                <a:rPr lang="en-US" sz="1600" dirty="0">
                  <a:gradFill>
                    <a:gsLst>
                      <a:gs pos="0">
                        <a:schemeClr val="accent3"/>
                      </a:gs>
                      <a:gs pos="100000">
                        <a:schemeClr val="accent3"/>
                      </a:gs>
                    </a:gsLst>
                    <a:lin ang="5400000" scaled="0"/>
                  </a:gradFill>
                  <a:latin typeface="Segoe UI"/>
                </a:rPr>
                <a:t>CI/CD pipeline</a:t>
              </a:r>
            </a:p>
          </p:txBody>
        </p:sp>
      </p:grpSp>
      <p:grpSp>
        <p:nvGrpSpPr>
          <p:cNvPr id="210" name="Group 209">
            <a:extLst>
              <a:ext uri="{FF2B5EF4-FFF2-40B4-BE49-F238E27FC236}">
                <a16:creationId xmlns:a16="http://schemas.microsoft.com/office/drawing/2014/main" id="{45C6FCCB-C02C-FD46-B7B3-92277B35DF44}"/>
              </a:ext>
            </a:extLst>
          </p:cNvPr>
          <p:cNvGrpSpPr/>
          <p:nvPr/>
        </p:nvGrpSpPr>
        <p:grpSpPr>
          <a:xfrm>
            <a:off x="3106567" y="195709"/>
            <a:ext cx="1508777" cy="1062637"/>
            <a:chOff x="3106372" y="195498"/>
            <a:chExt cx="1508875" cy="1062706"/>
          </a:xfrm>
        </p:grpSpPr>
        <p:sp>
          <p:nvSpPr>
            <p:cNvPr id="172" name="TextBox 171">
              <a:extLst>
                <a:ext uri="{FF2B5EF4-FFF2-40B4-BE49-F238E27FC236}">
                  <a16:creationId xmlns:a16="http://schemas.microsoft.com/office/drawing/2014/main" id="{69800F47-5BE5-7E46-B837-AA2FCA2FC81F}"/>
                </a:ext>
              </a:extLst>
            </p:cNvPr>
            <p:cNvSpPr txBox="1"/>
            <p:nvPr/>
          </p:nvSpPr>
          <p:spPr>
            <a:xfrm>
              <a:off x="3106372" y="195498"/>
              <a:ext cx="1508875" cy="215458"/>
            </a:xfrm>
            <a:prstGeom prst="rect">
              <a:avLst/>
            </a:prstGeom>
            <a:noFill/>
          </p:spPr>
          <p:txBody>
            <a:bodyPr wrap="square" lIns="0" tIns="0" rIns="0" bIns="0" rtlCol="0">
              <a:spAutoFit/>
            </a:bodyPr>
            <a:lstStyle/>
            <a:p>
              <a:pPr algn="ctr" defTabSz="914322"/>
              <a:r>
                <a:rPr lang="en-US" sz="1400" dirty="0">
                  <a:gradFill>
                    <a:gsLst>
                      <a:gs pos="0">
                        <a:schemeClr val="accent3"/>
                      </a:gs>
                      <a:gs pos="100000">
                        <a:schemeClr val="accent3"/>
                      </a:gs>
                    </a:gsLst>
                    <a:lin ang="5400000" scaled="0"/>
                  </a:gradFill>
                  <a:latin typeface="Segoe UI"/>
                </a:rPr>
                <a:t>Source control</a:t>
              </a:r>
            </a:p>
          </p:txBody>
        </p:sp>
        <p:sp>
          <p:nvSpPr>
            <p:cNvPr id="173" name="Folded Corner 172">
              <a:extLst>
                <a:ext uri="{FF2B5EF4-FFF2-40B4-BE49-F238E27FC236}">
                  <a16:creationId xmlns:a16="http://schemas.microsoft.com/office/drawing/2014/main" id="{7F17085D-02E9-6B49-9EB5-682F951E5E53}"/>
                </a:ext>
              </a:extLst>
            </p:cNvPr>
            <p:cNvSpPr/>
            <p:nvPr/>
          </p:nvSpPr>
          <p:spPr bwMode="auto">
            <a:xfrm>
              <a:off x="3539797" y="467021"/>
              <a:ext cx="642026" cy="791183"/>
            </a:xfrm>
            <a:prstGeom prst="foldedCorner">
              <a:avLst/>
            </a:prstGeom>
            <a:noFill/>
            <a:ln w="28575">
              <a:solidFill>
                <a:srgbClr val="D83B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chemeClr val="accent3"/>
                    </a:gs>
                    <a:gs pos="100000">
                      <a:schemeClr val="accent3"/>
                    </a:gs>
                  </a:gsLst>
                  <a:lin ang="5400000" scaled="0"/>
                </a:gradFill>
                <a:latin typeface="Segoe UI"/>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54598D04-B66D-AB40-A1C4-676CE4332353}"/>
              </a:ext>
            </a:extLst>
          </p:cNvPr>
          <p:cNvGrpSpPr/>
          <p:nvPr/>
        </p:nvGrpSpPr>
        <p:grpSpPr>
          <a:xfrm>
            <a:off x="2268947" y="1421703"/>
            <a:ext cx="1286102" cy="1010517"/>
            <a:chOff x="2268697" y="1421571"/>
            <a:chExt cx="1286185" cy="1010583"/>
          </a:xfrm>
        </p:grpSpPr>
        <p:cxnSp>
          <p:nvCxnSpPr>
            <p:cNvPr id="175" name="Straight Arrow Connector 174">
              <a:extLst>
                <a:ext uri="{FF2B5EF4-FFF2-40B4-BE49-F238E27FC236}">
                  <a16:creationId xmlns:a16="http://schemas.microsoft.com/office/drawing/2014/main" id="{07A3EAD6-3386-3E47-82DA-2C92C2C0CF0C}"/>
                </a:ext>
              </a:extLst>
            </p:cNvPr>
            <p:cNvCxnSpPr>
              <a:cxnSpLocks/>
            </p:cNvCxnSpPr>
            <p:nvPr/>
          </p:nvCxnSpPr>
          <p:spPr>
            <a:xfrm flipV="1">
              <a:off x="2827406" y="1421571"/>
              <a:ext cx="727476" cy="1010583"/>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508D969D-0501-0E47-A05E-9498043D144D}"/>
                </a:ext>
              </a:extLst>
            </p:cNvPr>
            <p:cNvSpPr txBox="1"/>
            <p:nvPr/>
          </p:nvSpPr>
          <p:spPr>
            <a:xfrm>
              <a:off x="2268697" y="1638549"/>
              <a:ext cx="1117418" cy="338576"/>
            </a:xfrm>
            <a:prstGeom prst="rect">
              <a:avLst/>
            </a:prstGeom>
            <a:noFill/>
          </p:spPr>
          <p:txBody>
            <a:bodyPr wrap="square" lIns="0" tIns="0" rIns="0" bIns="0" rtlCol="0">
              <a:spAutoFit/>
            </a:bodyPr>
            <a:lstStyle/>
            <a:p>
              <a:pPr algn="ctr" defTabSz="914322"/>
              <a:r>
                <a:rPr lang="en-US" sz="1100" dirty="0">
                  <a:gradFill>
                    <a:gsLst>
                      <a:gs pos="0">
                        <a:schemeClr val="accent3"/>
                      </a:gs>
                      <a:gs pos="100000">
                        <a:schemeClr val="accent3"/>
                      </a:gs>
                    </a:gsLst>
                    <a:lin ang="5400000" scaled="0"/>
                  </a:gradFill>
                  <a:latin typeface="Segoe UI"/>
                </a:rPr>
                <a:t>git commit</a:t>
              </a:r>
            </a:p>
            <a:p>
              <a:pPr algn="ctr" defTabSz="914322"/>
              <a:r>
                <a:rPr lang="en-US" sz="1100" dirty="0">
                  <a:gradFill>
                    <a:gsLst>
                      <a:gs pos="0">
                        <a:schemeClr val="accent3"/>
                      </a:gs>
                      <a:gs pos="100000">
                        <a:schemeClr val="accent3"/>
                      </a:gs>
                    </a:gsLst>
                    <a:lin ang="5400000" scaled="0"/>
                  </a:gradFill>
                  <a:latin typeface="Segoe UI"/>
                </a:rPr>
                <a:t>git push</a:t>
              </a:r>
            </a:p>
          </p:txBody>
        </p:sp>
      </p:grpSp>
      <p:cxnSp>
        <p:nvCxnSpPr>
          <p:cNvPr id="178" name="Straight Arrow Connector 177">
            <a:extLst>
              <a:ext uri="{FF2B5EF4-FFF2-40B4-BE49-F238E27FC236}">
                <a16:creationId xmlns:a16="http://schemas.microsoft.com/office/drawing/2014/main" id="{221084CA-7570-3D49-BB8F-51099B54C9A9}"/>
              </a:ext>
            </a:extLst>
          </p:cNvPr>
          <p:cNvCxnSpPr>
            <a:cxnSpLocks/>
          </p:cNvCxnSpPr>
          <p:nvPr/>
        </p:nvCxnSpPr>
        <p:spPr>
          <a:xfrm>
            <a:off x="4217245" y="715968"/>
            <a:ext cx="1238018" cy="1"/>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Can 179">
            <a:extLst>
              <a:ext uri="{FF2B5EF4-FFF2-40B4-BE49-F238E27FC236}">
                <a16:creationId xmlns:a16="http://schemas.microsoft.com/office/drawing/2014/main" id="{C0C43960-5066-6C44-93EB-BA7AE0746375}"/>
              </a:ext>
            </a:extLst>
          </p:cNvPr>
          <p:cNvSpPr/>
          <p:nvPr/>
        </p:nvSpPr>
        <p:spPr bwMode="auto">
          <a:xfrm>
            <a:off x="6405790" y="1073693"/>
            <a:ext cx="508376" cy="523061"/>
          </a:xfrm>
          <a:prstGeom prst="can">
            <a:avLst/>
          </a:prstGeom>
          <a:noFill/>
          <a:ln w="19050">
            <a:solidFill>
              <a:srgbClr val="D83B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3" name="Straight Arrow Connector 182">
            <a:extLst>
              <a:ext uri="{FF2B5EF4-FFF2-40B4-BE49-F238E27FC236}">
                <a16:creationId xmlns:a16="http://schemas.microsoft.com/office/drawing/2014/main" id="{CA20D65E-C4DE-6B4D-AD95-C59340C35864}"/>
              </a:ext>
            </a:extLst>
          </p:cNvPr>
          <p:cNvCxnSpPr>
            <a:cxnSpLocks/>
          </p:cNvCxnSpPr>
          <p:nvPr/>
        </p:nvCxnSpPr>
        <p:spPr>
          <a:xfrm>
            <a:off x="5868808" y="924335"/>
            <a:ext cx="445019" cy="329195"/>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258514AD-CD5B-0B42-B3EF-576F427DC0CB}"/>
              </a:ext>
            </a:extLst>
          </p:cNvPr>
          <p:cNvSpPr txBox="1"/>
          <p:nvPr/>
        </p:nvSpPr>
        <p:spPr>
          <a:xfrm>
            <a:off x="6091197" y="1630509"/>
            <a:ext cx="1211165" cy="184666"/>
          </a:xfrm>
          <a:prstGeom prst="rect">
            <a:avLst/>
          </a:prstGeom>
          <a:noFill/>
        </p:spPr>
        <p:txBody>
          <a:bodyPr wrap="none" lIns="0" tIns="0" rIns="0" bIns="0" rtlCol="0">
            <a:spAutoFit/>
          </a:bodyPr>
          <a:lstStyle/>
          <a:p>
            <a:pPr algn="ctr" defTabSz="914322"/>
            <a:r>
              <a:rPr lang="en-US" sz="1200" dirty="0">
                <a:gradFill>
                  <a:gsLst>
                    <a:gs pos="0">
                      <a:schemeClr val="accent3"/>
                    </a:gs>
                    <a:gs pos="100000">
                      <a:schemeClr val="accent3"/>
                    </a:gs>
                  </a:gsLst>
                  <a:lin ang="5400000" scaled="0"/>
                </a:gradFill>
                <a:latin typeface="Segoe UI"/>
              </a:rPr>
              <a:t>Container registry</a:t>
            </a:r>
          </a:p>
        </p:txBody>
      </p:sp>
      <p:cxnSp>
        <p:nvCxnSpPr>
          <p:cNvPr id="186" name="Straight Arrow Connector 185">
            <a:extLst>
              <a:ext uri="{FF2B5EF4-FFF2-40B4-BE49-F238E27FC236}">
                <a16:creationId xmlns:a16="http://schemas.microsoft.com/office/drawing/2014/main" id="{DF845633-9DC6-4E48-94DA-C49764A21FC7}"/>
              </a:ext>
            </a:extLst>
          </p:cNvPr>
          <p:cNvCxnSpPr>
            <a:cxnSpLocks/>
          </p:cNvCxnSpPr>
          <p:nvPr/>
        </p:nvCxnSpPr>
        <p:spPr>
          <a:xfrm flipV="1">
            <a:off x="6988413" y="945737"/>
            <a:ext cx="454848" cy="348693"/>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F8296111-D19A-AD41-B87A-58CD7141181A}"/>
              </a:ext>
            </a:extLst>
          </p:cNvPr>
          <p:cNvGrpSpPr/>
          <p:nvPr/>
        </p:nvGrpSpPr>
        <p:grpSpPr>
          <a:xfrm>
            <a:off x="7847136" y="734374"/>
            <a:ext cx="1611023" cy="1836397"/>
            <a:chOff x="7847250" y="734198"/>
            <a:chExt cx="1611128" cy="1836516"/>
          </a:xfrm>
        </p:grpSpPr>
        <p:cxnSp>
          <p:nvCxnSpPr>
            <p:cNvPr id="189" name="Straight Arrow Connector 188">
              <a:extLst>
                <a:ext uri="{FF2B5EF4-FFF2-40B4-BE49-F238E27FC236}">
                  <a16:creationId xmlns:a16="http://schemas.microsoft.com/office/drawing/2014/main" id="{13A124B7-885C-7547-8BC7-243EE4557CBE}"/>
                </a:ext>
              </a:extLst>
            </p:cNvPr>
            <p:cNvCxnSpPr>
              <a:cxnSpLocks/>
            </p:cNvCxnSpPr>
            <p:nvPr/>
          </p:nvCxnSpPr>
          <p:spPr>
            <a:xfrm rot="16200000" flipH="1">
              <a:off x="7057530" y="1523918"/>
              <a:ext cx="1836516" cy="257075"/>
            </a:xfrm>
            <a:prstGeom prst="bentConnector3">
              <a:avLst>
                <a:gd name="adj1" fmla="val -496"/>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34BF42F4-2675-1A4B-B449-93F21BC735E0}"/>
                </a:ext>
              </a:extLst>
            </p:cNvPr>
            <p:cNvSpPr txBox="1"/>
            <p:nvPr/>
          </p:nvSpPr>
          <p:spPr>
            <a:xfrm>
              <a:off x="8114419" y="1231288"/>
              <a:ext cx="1343959" cy="477085"/>
            </a:xfrm>
            <a:prstGeom prst="rect">
              <a:avLst/>
            </a:prstGeom>
            <a:noFill/>
          </p:spPr>
          <p:txBody>
            <a:bodyPr wrap="square" lIns="0" tIns="0" rIns="0" bIns="0" rtlCol="0">
              <a:spAutoFit/>
            </a:bodyPr>
            <a:lstStyle/>
            <a:p>
              <a:pPr algn="ctr" defTabSz="914322"/>
              <a:r>
                <a:rPr lang="en-US" sz="1100" dirty="0">
                  <a:gradFill>
                    <a:gsLst>
                      <a:gs pos="0">
                        <a:schemeClr val="accent3"/>
                      </a:gs>
                      <a:gs pos="100000">
                        <a:schemeClr val="accent3"/>
                      </a:gs>
                    </a:gsLst>
                    <a:lin ang="5400000" scaled="0"/>
                  </a:gradFill>
                  <a:latin typeface="Segoe UI"/>
                </a:rPr>
                <a:t>helm upgrade—install</a:t>
              </a:r>
            </a:p>
            <a:p>
              <a:pPr algn="ctr" defTabSz="914322"/>
              <a:r>
                <a:rPr lang="en-US" sz="900" i="1" dirty="0" err="1">
                  <a:gradFill>
                    <a:gsLst>
                      <a:gs pos="0">
                        <a:schemeClr val="accent3"/>
                      </a:gs>
                      <a:gs pos="100000">
                        <a:schemeClr val="accent3"/>
                      </a:gs>
                    </a:gsLst>
                    <a:lin ang="5400000" scaled="0"/>
                  </a:gradFill>
                  <a:latin typeface="Segoe UI"/>
                </a:rPr>
                <a:t>values.</a:t>
              </a:r>
              <a:r>
                <a:rPr lang="en-US" sz="900" b="1" i="1" dirty="0" err="1">
                  <a:gradFill>
                    <a:gsLst>
                      <a:gs pos="0">
                        <a:schemeClr val="accent3"/>
                      </a:gs>
                      <a:gs pos="100000">
                        <a:schemeClr val="accent3"/>
                      </a:gs>
                    </a:gsLst>
                    <a:lin ang="5400000" scaled="0"/>
                  </a:gradFill>
                  <a:latin typeface="Segoe UI"/>
                </a:rPr>
                <a:t>int</a:t>
              </a:r>
              <a:r>
                <a:rPr lang="en-US" sz="900" i="1" dirty="0" err="1">
                  <a:gradFill>
                    <a:gsLst>
                      <a:gs pos="0">
                        <a:schemeClr val="accent3"/>
                      </a:gs>
                      <a:gs pos="100000">
                        <a:schemeClr val="accent3"/>
                      </a:gs>
                    </a:gsLst>
                    <a:lin ang="5400000" scaled="0"/>
                  </a:gradFill>
                  <a:latin typeface="Segoe UI"/>
                </a:rPr>
                <a:t>.yaml</a:t>
              </a:r>
              <a:endParaRPr lang="en-US" sz="900" i="1" dirty="0">
                <a:gradFill>
                  <a:gsLst>
                    <a:gs pos="0">
                      <a:schemeClr val="accent3"/>
                    </a:gs>
                    <a:gs pos="100000">
                      <a:schemeClr val="accent3"/>
                    </a:gs>
                  </a:gsLst>
                  <a:lin ang="5400000" scaled="0"/>
                </a:gradFill>
                <a:latin typeface="Segoe UI"/>
              </a:endParaRPr>
            </a:p>
          </p:txBody>
        </p:sp>
      </p:grpSp>
      <p:grpSp>
        <p:nvGrpSpPr>
          <p:cNvPr id="203" name="Group 202">
            <a:extLst>
              <a:ext uri="{FF2B5EF4-FFF2-40B4-BE49-F238E27FC236}">
                <a16:creationId xmlns:a16="http://schemas.microsoft.com/office/drawing/2014/main" id="{BA434495-D3C0-2840-AD99-F76476779E66}"/>
              </a:ext>
            </a:extLst>
          </p:cNvPr>
          <p:cNvGrpSpPr/>
          <p:nvPr/>
        </p:nvGrpSpPr>
        <p:grpSpPr>
          <a:xfrm>
            <a:off x="2098617" y="2495803"/>
            <a:ext cx="763976" cy="716096"/>
            <a:chOff x="2098356" y="2495740"/>
            <a:chExt cx="764025" cy="716142"/>
          </a:xfrm>
        </p:grpSpPr>
        <p:grpSp>
          <p:nvGrpSpPr>
            <p:cNvPr id="14" name="Group 13">
              <a:extLst>
                <a:ext uri="{FF2B5EF4-FFF2-40B4-BE49-F238E27FC236}">
                  <a16:creationId xmlns:a16="http://schemas.microsoft.com/office/drawing/2014/main" id="{6DDB0A94-26A7-FA41-8C6C-7EBC429C3F6B}"/>
                </a:ext>
              </a:extLst>
            </p:cNvPr>
            <p:cNvGrpSpPr/>
            <p:nvPr/>
          </p:nvGrpSpPr>
          <p:grpSpPr>
            <a:xfrm>
              <a:off x="2098356" y="2495740"/>
              <a:ext cx="764025" cy="559391"/>
              <a:chOff x="719846" y="3936121"/>
              <a:chExt cx="764025" cy="559391"/>
            </a:xfrm>
          </p:grpSpPr>
          <p:pic>
            <p:nvPicPr>
              <p:cNvPr id="6" name="Picture 5">
                <a:extLst>
                  <a:ext uri="{FF2B5EF4-FFF2-40B4-BE49-F238E27FC236}">
                    <a16:creationId xmlns:a16="http://schemas.microsoft.com/office/drawing/2014/main" id="{C5557F9C-77FB-AE47-B72B-9E2ECFEF2EAD}"/>
                  </a:ext>
                </a:extLst>
              </p:cNvPr>
              <p:cNvPicPr>
                <a:picLocks noChangeAspect="1"/>
              </p:cNvPicPr>
              <p:nvPr/>
            </p:nvPicPr>
            <p:blipFill>
              <a:blip r:embed="rId5"/>
              <a:stretch>
                <a:fillRect/>
              </a:stretch>
            </p:blipFill>
            <p:spPr>
              <a:xfrm>
                <a:off x="972766" y="3936121"/>
                <a:ext cx="511105" cy="511105"/>
              </a:xfrm>
              <a:prstGeom prst="rect">
                <a:avLst/>
              </a:prstGeom>
            </p:spPr>
          </p:pic>
          <p:pic>
            <p:nvPicPr>
              <p:cNvPr id="5" name="Picture 4">
                <a:extLst>
                  <a:ext uri="{FF2B5EF4-FFF2-40B4-BE49-F238E27FC236}">
                    <a16:creationId xmlns:a16="http://schemas.microsoft.com/office/drawing/2014/main" id="{AC447E27-E1AB-1149-8760-D71771BC58A2}"/>
                  </a:ext>
                </a:extLst>
              </p:cNvPr>
              <p:cNvPicPr>
                <a:picLocks noChangeAspect="1"/>
              </p:cNvPicPr>
              <p:nvPr/>
            </p:nvPicPr>
            <p:blipFill>
              <a:blip r:embed="rId6"/>
              <a:stretch>
                <a:fillRect/>
              </a:stretch>
            </p:blipFill>
            <p:spPr>
              <a:xfrm>
                <a:off x="719846" y="4105140"/>
                <a:ext cx="393027" cy="390372"/>
              </a:xfrm>
              <a:prstGeom prst="rect">
                <a:avLst/>
              </a:prstGeom>
            </p:spPr>
          </p:pic>
        </p:grpSp>
        <p:sp>
          <p:nvSpPr>
            <p:cNvPr id="198" name="TextBox 197">
              <a:extLst>
                <a:ext uri="{FF2B5EF4-FFF2-40B4-BE49-F238E27FC236}">
                  <a16:creationId xmlns:a16="http://schemas.microsoft.com/office/drawing/2014/main" id="{A3A692AE-674F-7548-A0AD-023071D7BD26}"/>
                </a:ext>
              </a:extLst>
            </p:cNvPr>
            <p:cNvSpPr txBox="1"/>
            <p:nvPr/>
          </p:nvSpPr>
          <p:spPr>
            <a:xfrm>
              <a:off x="2199483" y="3073374"/>
              <a:ext cx="190770" cy="138508"/>
            </a:xfrm>
            <a:prstGeom prst="rect">
              <a:avLst/>
            </a:prstGeom>
            <a:noFill/>
          </p:spPr>
          <p:txBody>
            <a:bodyPr wrap="none" lIns="0" tIns="0" rIns="0" bIns="0" rtlCol="0">
              <a:spAutoFit/>
            </a:bodyPr>
            <a:lstStyle/>
            <a:p>
              <a:pPr algn="ctr" defTabSz="914322"/>
              <a:r>
                <a:rPr lang="en-US" sz="900" dirty="0">
                  <a:gradFill>
                    <a:gsLst>
                      <a:gs pos="0">
                        <a:srgbClr val="0078D4"/>
                      </a:gs>
                      <a:gs pos="100000">
                        <a:srgbClr val="0078D4"/>
                      </a:gs>
                    </a:gsLst>
                    <a:lin ang="5400000" scaled="0"/>
                  </a:gradFill>
                  <a:latin typeface="Segoe UI"/>
                </a:rPr>
                <a:t>Lisa</a:t>
              </a:r>
            </a:p>
          </p:txBody>
        </p:sp>
      </p:grpSp>
      <p:grpSp>
        <p:nvGrpSpPr>
          <p:cNvPr id="205" name="Group 204">
            <a:extLst>
              <a:ext uri="{FF2B5EF4-FFF2-40B4-BE49-F238E27FC236}">
                <a16:creationId xmlns:a16="http://schemas.microsoft.com/office/drawing/2014/main" id="{E54BC390-3787-C34C-9D4D-88DFAB93455C}"/>
              </a:ext>
            </a:extLst>
          </p:cNvPr>
          <p:cNvGrpSpPr/>
          <p:nvPr/>
        </p:nvGrpSpPr>
        <p:grpSpPr>
          <a:xfrm>
            <a:off x="2098616" y="3907306"/>
            <a:ext cx="763975" cy="695810"/>
            <a:chOff x="2098356" y="3907340"/>
            <a:chExt cx="764025" cy="695856"/>
          </a:xfrm>
        </p:grpSpPr>
        <p:grpSp>
          <p:nvGrpSpPr>
            <p:cNvPr id="13" name="Group 12">
              <a:extLst>
                <a:ext uri="{FF2B5EF4-FFF2-40B4-BE49-F238E27FC236}">
                  <a16:creationId xmlns:a16="http://schemas.microsoft.com/office/drawing/2014/main" id="{38AF8E86-FE01-2C40-8467-F29057131FE4}"/>
                </a:ext>
              </a:extLst>
            </p:cNvPr>
            <p:cNvGrpSpPr/>
            <p:nvPr/>
          </p:nvGrpSpPr>
          <p:grpSpPr>
            <a:xfrm>
              <a:off x="2098356" y="3907340"/>
              <a:ext cx="764025" cy="559391"/>
              <a:chOff x="719846" y="3104306"/>
              <a:chExt cx="764025" cy="559391"/>
            </a:xfrm>
          </p:grpSpPr>
          <p:pic>
            <p:nvPicPr>
              <p:cNvPr id="7" name="Picture 6">
                <a:extLst>
                  <a:ext uri="{FF2B5EF4-FFF2-40B4-BE49-F238E27FC236}">
                    <a16:creationId xmlns:a16="http://schemas.microsoft.com/office/drawing/2014/main" id="{156C218C-67BC-8E4C-AD17-F536028E7066}"/>
                  </a:ext>
                </a:extLst>
              </p:cNvPr>
              <p:cNvPicPr>
                <a:picLocks noChangeAspect="1"/>
              </p:cNvPicPr>
              <p:nvPr/>
            </p:nvPicPr>
            <p:blipFill>
              <a:blip r:embed="rId5"/>
              <a:stretch>
                <a:fillRect/>
              </a:stretch>
            </p:blipFill>
            <p:spPr>
              <a:xfrm>
                <a:off x="972766" y="3104306"/>
                <a:ext cx="511105" cy="511105"/>
              </a:xfrm>
              <a:prstGeom prst="rect">
                <a:avLst/>
              </a:prstGeom>
            </p:spPr>
          </p:pic>
          <p:pic>
            <p:nvPicPr>
              <p:cNvPr id="3" name="Picture 2">
                <a:extLst>
                  <a:ext uri="{FF2B5EF4-FFF2-40B4-BE49-F238E27FC236}">
                    <a16:creationId xmlns:a16="http://schemas.microsoft.com/office/drawing/2014/main" id="{CC2CFC6E-3B23-C548-B785-577FE8460BF3}"/>
                  </a:ext>
                </a:extLst>
              </p:cNvPr>
              <p:cNvPicPr>
                <a:picLocks noChangeAspect="1"/>
              </p:cNvPicPr>
              <p:nvPr/>
            </p:nvPicPr>
            <p:blipFill>
              <a:blip r:embed="rId7"/>
              <a:stretch>
                <a:fillRect/>
              </a:stretch>
            </p:blipFill>
            <p:spPr>
              <a:xfrm>
                <a:off x="719846" y="3273325"/>
                <a:ext cx="393027" cy="390372"/>
              </a:xfrm>
              <a:prstGeom prst="rect">
                <a:avLst/>
              </a:prstGeom>
            </p:spPr>
          </p:pic>
        </p:grpSp>
        <p:sp>
          <p:nvSpPr>
            <p:cNvPr id="200" name="TextBox 199">
              <a:extLst>
                <a:ext uri="{FF2B5EF4-FFF2-40B4-BE49-F238E27FC236}">
                  <a16:creationId xmlns:a16="http://schemas.microsoft.com/office/drawing/2014/main" id="{27F95C44-E284-CB47-8CA1-1BFA9B7585F9}"/>
                </a:ext>
              </a:extLst>
            </p:cNvPr>
            <p:cNvSpPr txBox="1"/>
            <p:nvPr/>
          </p:nvSpPr>
          <p:spPr>
            <a:xfrm>
              <a:off x="2153797" y="4464688"/>
              <a:ext cx="282147" cy="138508"/>
            </a:xfrm>
            <a:prstGeom prst="rect">
              <a:avLst/>
            </a:prstGeom>
            <a:noFill/>
          </p:spPr>
          <p:txBody>
            <a:bodyPr wrap="none" lIns="0" tIns="0" rIns="0" bIns="0" rtlCol="0">
              <a:spAutoFit/>
            </a:bodyPr>
            <a:lstStyle/>
            <a:p>
              <a:pPr algn="ctr" defTabSz="914322"/>
              <a:r>
                <a:rPr lang="en-US" sz="900" dirty="0">
                  <a:gradFill>
                    <a:gsLst>
                      <a:gs pos="0">
                        <a:srgbClr val="0078D4"/>
                      </a:gs>
                      <a:gs pos="100000">
                        <a:srgbClr val="0078D4"/>
                      </a:gs>
                    </a:gsLst>
                    <a:lin ang="5400000" scaled="0"/>
                  </a:gradFill>
                  <a:latin typeface="Segoe UI"/>
                </a:rPr>
                <a:t>Cesar</a:t>
              </a:r>
            </a:p>
          </p:txBody>
        </p:sp>
      </p:grpSp>
      <p:grpSp>
        <p:nvGrpSpPr>
          <p:cNvPr id="206" name="Group 205">
            <a:extLst>
              <a:ext uri="{FF2B5EF4-FFF2-40B4-BE49-F238E27FC236}">
                <a16:creationId xmlns:a16="http://schemas.microsoft.com/office/drawing/2014/main" id="{82248582-FAF4-9E4F-BCCE-7BC0A4A42730}"/>
              </a:ext>
            </a:extLst>
          </p:cNvPr>
          <p:cNvGrpSpPr/>
          <p:nvPr/>
        </p:nvGrpSpPr>
        <p:grpSpPr>
          <a:xfrm>
            <a:off x="2098616" y="5318813"/>
            <a:ext cx="763975" cy="680088"/>
            <a:chOff x="2098356" y="5318941"/>
            <a:chExt cx="764025" cy="680133"/>
          </a:xfrm>
        </p:grpSpPr>
        <p:grpSp>
          <p:nvGrpSpPr>
            <p:cNvPr id="12" name="Group 11">
              <a:extLst>
                <a:ext uri="{FF2B5EF4-FFF2-40B4-BE49-F238E27FC236}">
                  <a16:creationId xmlns:a16="http://schemas.microsoft.com/office/drawing/2014/main" id="{1AB3AADB-81F6-8948-80B9-E3DE132D12EA}"/>
                </a:ext>
              </a:extLst>
            </p:cNvPr>
            <p:cNvGrpSpPr/>
            <p:nvPr/>
          </p:nvGrpSpPr>
          <p:grpSpPr>
            <a:xfrm>
              <a:off x="2098356" y="5318941"/>
              <a:ext cx="764025" cy="559391"/>
              <a:chOff x="719846" y="2317654"/>
              <a:chExt cx="764025" cy="559391"/>
            </a:xfrm>
          </p:grpSpPr>
          <p:pic>
            <p:nvPicPr>
              <p:cNvPr id="8" name="Picture 7">
                <a:extLst>
                  <a:ext uri="{FF2B5EF4-FFF2-40B4-BE49-F238E27FC236}">
                    <a16:creationId xmlns:a16="http://schemas.microsoft.com/office/drawing/2014/main" id="{FAC8229D-92FF-1343-AE46-B6063901DB4A}"/>
                  </a:ext>
                </a:extLst>
              </p:cNvPr>
              <p:cNvPicPr>
                <a:picLocks noChangeAspect="1"/>
              </p:cNvPicPr>
              <p:nvPr/>
            </p:nvPicPr>
            <p:blipFill>
              <a:blip r:embed="rId5"/>
              <a:stretch>
                <a:fillRect/>
              </a:stretch>
            </p:blipFill>
            <p:spPr>
              <a:xfrm>
                <a:off x="972766" y="2317654"/>
                <a:ext cx="511105" cy="511105"/>
              </a:xfrm>
              <a:prstGeom prst="rect">
                <a:avLst/>
              </a:prstGeom>
            </p:spPr>
          </p:pic>
          <p:pic>
            <p:nvPicPr>
              <p:cNvPr id="4" name="Picture 3">
                <a:extLst>
                  <a:ext uri="{FF2B5EF4-FFF2-40B4-BE49-F238E27FC236}">
                    <a16:creationId xmlns:a16="http://schemas.microsoft.com/office/drawing/2014/main" id="{FC1E7EA6-3B90-634D-A7E4-2EEC0EC489D5}"/>
                  </a:ext>
                </a:extLst>
              </p:cNvPr>
              <p:cNvPicPr>
                <a:picLocks noChangeAspect="1"/>
              </p:cNvPicPr>
              <p:nvPr/>
            </p:nvPicPr>
            <p:blipFill>
              <a:blip r:embed="rId8"/>
              <a:stretch>
                <a:fillRect/>
              </a:stretch>
            </p:blipFill>
            <p:spPr>
              <a:xfrm>
                <a:off x="719846" y="2486673"/>
                <a:ext cx="393027" cy="390372"/>
              </a:xfrm>
              <a:prstGeom prst="rect">
                <a:avLst/>
              </a:prstGeom>
            </p:spPr>
          </p:pic>
        </p:grpSp>
        <p:sp>
          <p:nvSpPr>
            <p:cNvPr id="201" name="TextBox 200">
              <a:extLst>
                <a:ext uri="{FF2B5EF4-FFF2-40B4-BE49-F238E27FC236}">
                  <a16:creationId xmlns:a16="http://schemas.microsoft.com/office/drawing/2014/main" id="{F63AF94D-BEF0-2849-BD81-B73727C502B7}"/>
                </a:ext>
              </a:extLst>
            </p:cNvPr>
            <p:cNvSpPr txBox="1"/>
            <p:nvPr/>
          </p:nvSpPr>
          <p:spPr>
            <a:xfrm>
              <a:off x="2174638" y="5860566"/>
              <a:ext cx="240467" cy="138508"/>
            </a:xfrm>
            <a:prstGeom prst="rect">
              <a:avLst/>
            </a:prstGeom>
            <a:noFill/>
          </p:spPr>
          <p:txBody>
            <a:bodyPr wrap="none" lIns="0" tIns="0" rIns="0" bIns="0" rtlCol="0">
              <a:spAutoFit/>
            </a:bodyPr>
            <a:lstStyle/>
            <a:p>
              <a:pPr algn="ctr" defTabSz="914322"/>
              <a:r>
                <a:rPr lang="en-US" sz="900" dirty="0">
                  <a:gradFill>
                    <a:gsLst>
                      <a:gs pos="0">
                        <a:srgbClr val="0078D4"/>
                      </a:gs>
                      <a:gs pos="100000">
                        <a:srgbClr val="0078D4"/>
                      </a:gs>
                    </a:gsLst>
                    <a:lin ang="5400000" scaled="0"/>
                  </a:gradFill>
                  <a:latin typeface="Segoe UI"/>
                </a:rPr>
                <a:t>John</a:t>
              </a:r>
            </a:p>
          </p:txBody>
        </p:sp>
      </p:grpSp>
      <p:grpSp>
        <p:nvGrpSpPr>
          <p:cNvPr id="216" name="Group 215">
            <a:extLst>
              <a:ext uri="{FF2B5EF4-FFF2-40B4-BE49-F238E27FC236}">
                <a16:creationId xmlns:a16="http://schemas.microsoft.com/office/drawing/2014/main" id="{4A87965A-AA0B-B545-803A-B916019A4D07}"/>
              </a:ext>
            </a:extLst>
          </p:cNvPr>
          <p:cNvGrpSpPr/>
          <p:nvPr/>
        </p:nvGrpSpPr>
        <p:grpSpPr>
          <a:xfrm>
            <a:off x="8233484" y="725681"/>
            <a:ext cx="3372942" cy="1843992"/>
            <a:chOff x="8233622" y="725505"/>
            <a:chExt cx="3373161" cy="1844112"/>
          </a:xfrm>
        </p:grpSpPr>
        <p:grpSp>
          <p:nvGrpSpPr>
            <p:cNvPr id="213" name="Group 212">
              <a:extLst>
                <a:ext uri="{FF2B5EF4-FFF2-40B4-BE49-F238E27FC236}">
                  <a16:creationId xmlns:a16="http://schemas.microsoft.com/office/drawing/2014/main" id="{9FA6DA25-6C0D-994B-8091-7C649864BDB0}"/>
                </a:ext>
              </a:extLst>
            </p:cNvPr>
            <p:cNvGrpSpPr/>
            <p:nvPr/>
          </p:nvGrpSpPr>
          <p:grpSpPr>
            <a:xfrm>
              <a:off x="9943009" y="733101"/>
              <a:ext cx="1663774" cy="1836516"/>
              <a:chOff x="9943009" y="733101"/>
              <a:chExt cx="1663774" cy="1836516"/>
            </a:xfrm>
          </p:grpSpPr>
          <p:cxnSp>
            <p:nvCxnSpPr>
              <p:cNvPr id="193" name="Straight Arrow Connector 188">
                <a:extLst>
                  <a:ext uri="{FF2B5EF4-FFF2-40B4-BE49-F238E27FC236}">
                    <a16:creationId xmlns:a16="http://schemas.microsoft.com/office/drawing/2014/main" id="{DC076079-1090-6E49-8B4F-9642801B8BB4}"/>
                  </a:ext>
                </a:extLst>
              </p:cNvPr>
              <p:cNvCxnSpPr>
                <a:cxnSpLocks/>
              </p:cNvCxnSpPr>
              <p:nvPr/>
            </p:nvCxnSpPr>
            <p:spPr>
              <a:xfrm rot="16200000" flipH="1">
                <a:off x="9153289" y="1522821"/>
                <a:ext cx="1836516" cy="257075"/>
              </a:xfrm>
              <a:prstGeom prst="bentConnector3">
                <a:avLst>
                  <a:gd name="adj1" fmla="val -496"/>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7F0799CB-0906-8440-B232-6F1E3E391A64}"/>
                  </a:ext>
                </a:extLst>
              </p:cNvPr>
              <p:cNvSpPr txBox="1"/>
              <p:nvPr/>
            </p:nvSpPr>
            <p:spPr>
              <a:xfrm>
                <a:off x="10184239" y="1230191"/>
                <a:ext cx="1422544" cy="307797"/>
              </a:xfrm>
              <a:prstGeom prst="rect">
                <a:avLst/>
              </a:prstGeom>
              <a:noFill/>
            </p:spPr>
            <p:txBody>
              <a:bodyPr wrap="square" lIns="0" tIns="0" rIns="0" bIns="0" rtlCol="0">
                <a:spAutoFit/>
              </a:bodyPr>
              <a:lstStyle/>
              <a:p>
                <a:pPr algn="ctr" defTabSz="914322"/>
                <a:r>
                  <a:rPr lang="en-US" sz="1100" dirty="0">
                    <a:gradFill>
                      <a:gsLst>
                        <a:gs pos="0">
                          <a:schemeClr val="accent3"/>
                        </a:gs>
                        <a:gs pos="100000">
                          <a:schemeClr val="accent3"/>
                        </a:gs>
                      </a:gsLst>
                      <a:lin ang="5400000" scaled="0"/>
                    </a:gradFill>
                    <a:latin typeface="Segoe UI"/>
                  </a:rPr>
                  <a:t>helm upgrade—install</a:t>
                </a:r>
              </a:p>
              <a:p>
                <a:pPr algn="ctr" defTabSz="914322"/>
                <a:r>
                  <a:rPr lang="en-US" sz="900" i="1" dirty="0" err="1">
                    <a:gradFill>
                      <a:gsLst>
                        <a:gs pos="0">
                          <a:schemeClr val="accent3"/>
                        </a:gs>
                        <a:gs pos="100000">
                          <a:schemeClr val="accent3"/>
                        </a:gs>
                      </a:gsLst>
                      <a:lin ang="5400000" scaled="0"/>
                    </a:gradFill>
                    <a:latin typeface="Segoe UI"/>
                  </a:rPr>
                  <a:t>values.</a:t>
                </a:r>
                <a:r>
                  <a:rPr lang="en-US" sz="900" b="1" i="1" dirty="0" err="1">
                    <a:gradFill>
                      <a:gsLst>
                        <a:gs pos="0">
                          <a:schemeClr val="accent3"/>
                        </a:gs>
                        <a:gs pos="100000">
                          <a:schemeClr val="accent3"/>
                        </a:gs>
                      </a:gsLst>
                      <a:lin ang="5400000" scaled="0"/>
                    </a:gradFill>
                    <a:latin typeface="Segoe UI"/>
                  </a:rPr>
                  <a:t>prod</a:t>
                </a:r>
                <a:r>
                  <a:rPr lang="en-US" sz="900" i="1" dirty="0" err="1">
                    <a:gradFill>
                      <a:gsLst>
                        <a:gs pos="0">
                          <a:schemeClr val="accent3"/>
                        </a:gs>
                        <a:gs pos="100000">
                          <a:schemeClr val="accent3"/>
                        </a:gs>
                      </a:gsLst>
                      <a:lin ang="5400000" scaled="0"/>
                    </a:gradFill>
                    <a:latin typeface="Segoe UI"/>
                  </a:rPr>
                  <a:t>.yaml</a:t>
                </a:r>
                <a:endParaRPr lang="en-US" sz="900" i="1" dirty="0">
                  <a:gradFill>
                    <a:gsLst>
                      <a:gs pos="0">
                        <a:schemeClr val="accent3"/>
                      </a:gs>
                      <a:gs pos="100000">
                        <a:schemeClr val="accent3"/>
                      </a:gs>
                    </a:gsLst>
                    <a:lin ang="5400000" scaled="0"/>
                  </a:gradFill>
                  <a:latin typeface="Segoe UI"/>
                </a:endParaRPr>
              </a:p>
            </p:txBody>
          </p:sp>
        </p:grpSp>
        <p:cxnSp>
          <p:nvCxnSpPr>
            <p:cNvPr id="214" name="Straight Arrow Connector 213">
              <a:extLst>
                <a:ext uri="{FF2B5EF4-FFF2-40B4-BE49-F238E27FC236}">
                  <a16:creationId xmlns:a16="http://schemas.microsoft.com/office/drawing/2014/main" id="{D180B1DE-F4AF-5F45-87B6-AD9BAF0404B2}"/>
                </a:ext>
              </a:extLst>
            </p:cNvPr>
            <p:cNvCxnSpPr>
              <a:cxnSpLocks/>
            </p:cNvCxnSpPr>
            <p:nvPr/>
          </p:nvCxnSpPr>
          <p:spPr>
            <a:xfrm>
              <a:off x="8233622" y="725505"/>
              <a:ext cx="1772330" cy="0"/>
            </a:xfrm>
            <a:prstGeom prst="straightConnector1">
              <a:avLst/>
            </a:prstGeom>
            <a:ln w="28575">
              <a:solidFill>
                <a:srgbClr val="D83B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417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500"/>
                                        <p:tgtEl>
                                          <p:spTgt spid="20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9"/>
                                        </p:tgtEl>
                                        <p:attrNameLst>
                                          <p:attrName>style.visibility</p:attrName>
                                        </p:attrNameLst>
                                      </p:cBhvr>
                                      <p:to>
                                        <p:strVal val="visible"/>
                                      </p:to>
                                    </p:set>
                                    <p:animEffect transition="in" filter="fade">
                                      <p:cBhvr>
                                        <p:cTn id="16" dur="500"/>
                                        <p:tgtEl>
                                          <p:spTgt spid="20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500"/>
                                        <p:tgtEl>
                                          <p:spTgt spid="9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
                                        </p:tgtEl>
                                        <p:attrNameLst>
                                          <p:attrName>style.visibility</p:attrName>
                                        </p:attrNameLst>
                                      </p:cBhvr>
                                      <p:to>
                                        <p:strVal val="visible"/>
                                      </p:to>
                                    </p:set>
                                    <p:animEffect transition="in" filter="fade">
                                      <p:cBhvr>
                                        <p:cTn id="35" dur="500"/>
                                        <p:tgtEl>
                                          <p:spTgt spid="205"/>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500"/>
                                        <p:tgtEl>
                                          <p:spTgt spid="81"/>
                                        </p:tgtEl>
                                      </p:cBhvr>
                                    </p:animEffect>
                                  </p:childTnLst>
                                </p:cTn>
                              </p:par>
                              <p:par>
                                <p:cTn id="39" presetID="10" presetClass="entr" presetSubtype="0" fill="hold" nodeType="withEffect">
                                  <p:stCondLst>
                                    <p:cond delay="0"/>
                                  </p:stCondLst>
                                  <p:childTnLst>
                                    <p:set>
                                      <p:cBhvr>
                                        <p:cTn id="40" dur="1" fill="hold">
                                          <p:stCondLst>
                                            <p:cond delay="0"/>
                                          </p:stCondLst>
                                        </p:cTn>
                                        <p:tgtEl>
                                          <p:spTgt spid="208"/>
                                        </p:tgtEl>
                                        <p:attrNameLst>
                                          <p:attrName>style.visibility</p:attrName>
                                        </p:attrNameLst>
                                      </p:cBhvr>
                                      <p:to>
                                        <p:strVal val="visible"/>
                                      </p:to>
                                    </p:set>
                                    <p:animEffect transition="in" filter="fade">
                                      <p:cBhvr>
                                        <p:cTn id="41" dur="500"/>
                                        <p:tgtEl>
                                          <p:spTgt spid="208"/>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par>
                                <p:cTn id="49" presetID="10" presetClass="entr" presetSubtype="0" fill="hold" nodeType="withEffect">
                                  <p:stCondLst>
                                    <p:cond delay="0"/>
                                  </p:stCondLst>
                                  <p:childTnLst>
                                    <p:set>
                                      <p:cBhvr>
                                        <p:cTn id="50" dur="1" fill="hold">
                                          <p:stCondLst>
                                            <p:cond delay="0"/>
                                          </p:stCondLst>
                                        </p:cTn>
                                        <p:tgtEl>
                                          <p:spTgt spid="206"/>
                                        </p:tgtEl>
                                        <p:attrNameLst>
                                          <p:attrName>style.visibility</p:attrName>
                                        </p:attrNameLst>
                                      </p:cBhvr>
                                      <p:to>
                                        <p:strVal val="visible"/>
                                      </p:to>
                                    </p:set>
                                    <p:animEffect transition="in" filter="fade">
                                      <p:cBhvr>
                                        <p:cTn id="51" dur="500"/>
                                        <p:tgtEl>
                                          <p:spTgt spid="206"/>
                                        </p:tgtEl>
                                      </p:cBhvr>
                                    </p:animEffect>
                                  </p:childTnLst>
                                </p:cTn>
                              </p:par>
                              <p:par>
                                <p:cTn id="52" presetID="10" presetClass="entr" presetSubtype="0" fill="hold" nodeType="withEffect">
                                  <p:stCondLst>
                                    <p:cond delay="0"/>
                                  </p:stCondLst>
                                  <p:childTnLst>
                                    <p:set>
                                      <p:cBhvr>
                                        <p:cTn id="53" dur="1" fill="hold">
                                          <p:stCondLst>
                                            <p:cond delay="0"/>
                                          </p:stCondLst>
                                        </p:cTn>
                                        <p:tgtEl>
                                          <p:spTgt spid="207"/>
                                        </p:tgtEl>
                                        <p:attrNameLst>
                                          <p:attrName>style.visibility</p:attrName>
                                        </p:attrNameLst>
                                      </p:cBhvr>
                                      <p:to>
                                        <p:strVal val="visible"/>
                                      </p:to>
                                    </p:set>
                                    <p:animEffect transition="in" filter="fade">
                                      <p:cBhvr>
                                        <p:cTn id="54" dur="500"/>
                                        <p:tgtEl>
                                          <p:spTgt spid="207"/>
                                        </p:tgtEl>
                                      </p:cBhvr>
                                    </p:animEffect>
                                  </p:childTnLst>
                                </p:cTn>
                              </p:par>
                              <p:par>
                                <p:cTn id="55" presetID="10"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fade">
                                      <p:cBhvr>
                                        <p:cTn id="57" dur="500"/>
                                        <p:tgtEl>
                                          <p:spTgt spid="9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0"/>
                                        </p:tgtEl>
                                        <p:attrNameLst>
                                          <p:attrName>style.visibility</p:attrName>
                                        </p:attrNameLst>
                                      </p:cBhvr>
                                      <p:to>
                                        <p:strVal val="visible"/>
                                      </p:to>
                                    </p:set>
                                    <p:animEffect transition="in" filter="fade">
                                      <p:cBhvr>
                                        <p:cTn id="62" dur="500"/>
                                        <p:tgtEl>
                                          <p:spTgt spid="210"/>
                                        </p:tgtEl>
                                      </p:cBhvr>
                                    </p:animEffect>
                                  </p:childTnLst>
                                </p:cTn>
                              </p:par>
                              <p:par>
                                <p:cTn id="63" presetID="10" presetClass="entr" presetSubtype="0" fill="hold" nodeType="withEffect">
                                  <p:stCondLst>
                                    <p:cond delay="0"/>
                                  </p:stCondLst>
                                  <p:childTnLst>
                                    <p:set>
                                      <p:cBhvr>
                                        <p:cTn id="64" dur="1" fill="hold">
                                          <p:stCondLst>
                                            <p:cond delay="0"/>
                                          </p:stCondLst>
                                        </p:cTn>
                                        <p:tgtEl>
                                          <p:spTgt spid="217"/>
                                        </p:tgtEl>
                                        <p:attrNameLst>
                                          <p:attrName>style.visibility</p:attrName>
                                        </p:attrNameLst>
                                      </p:cBhvr>
                                      <p:to>
                                        <p:strVal val="visible"/>
                                      </p:to>
                                    </p:set>
                                    <p:animEffect transition="in" filter="fade">
                                      <p:cBhvr>
                                        <p:cTn id="65" dur="500"/>
                                        <p:tgtEl>
                                          <p:spTgt spid="2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fade">
                                      <p:cBhvr>
                                        <p:cTn id="70" dur="500"/>
                                        <p:tgtEl>
                                          <p:spTgt spid="211"/>
                                        </p:tgtEl>
                                      </p:cBhvr>
                                    </p:animEffect>
                                  </p:childTnLst>
                                </p:cTn>
                              </p:par>
                              <p:par>
                                <p:cTn id="71" presetID="10"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fade">
                                      <p:cBhvr>
                                        <p:cTn id="76" dur="500"/>
                                        <p:tgtEl>
                                          <p:spTgt spid="180"/>
                                        </p:tgtEl>
                                      </p:cBhvr>
                                    </p:animEffect>
                                  </p:childTnLst>
                                </p:cTn>
                              </p:par>
                              <p:par>
                                <p:cTn id="77" presetID="10" presetClass="entr" presetSubtype="0" fill="hold" nodeType="withEffect">
                                  <p:stCondLst>
                                    <p:cond delay="0"/>
                                  </p:stCondLst>
                                  <p:childTnLst>
                                    <p:set>
                                      <p:cBhvr>
                                        <p:cTn id="78" dur="1" fill="hold">
                                          <p:stCondLst>
                                            <p:cond delay="0"/>
                                          </p:stCondLst>
                                        </p:cTn>
                                        <p:tgtEl>
                                          <p:spTgt spid="183"/>
                                        </p:tgtEl>
                                        <p:attrNameLst>
                                          <p:attrName>style.visibility</p:attrName>
                                        </p:attrNameLst>
                                      </p:cBhvr>
                                      <p:to>
                                        <p:strVal val="visible"/>
                                      </p:to>
                                    </p:set>
                                    <p:animEffect transition="in" filter="fade">
                                      <p:cBhvr>
                                        <p:cTn id="79" dur="500"/>
                                        <p:tgtEl>
                                          <p:spTgt spid="183"/>
                                        </p:tgtEl>
                                      </p:cBhvr>
                                    </p:animEffect>
                                  </p:childTnLst>
                                </p:cTn>
                              </p:par>
                              <p:par>
                                <p:cTn id="80" presetID="10" presetClass="entr" presetSubtype="0" fill="hold" nodeType="withEffect">
                                  <p:stCondLst>
                                    <p:cond delay="0"/>
                                  </p:stCondLst>
                                  <p:childTnLst>
                                    <p:set>
                                      <p:cBhvr>
                                        <p:cTn id="81" dur="1" fill="hold">
                                          <p:stCondLst>
                                            <p:cond delay="0"/>
                                          </p:stCondLst>
                                        </p:cTn>
                                        <p:tgtEl>
                                          <p:spTgt spid="186"/>
                                        </p:tgtEl>
                                        <p:attrNameLst>
                                          <p:attrName>style.visibility</p:attrName>
                                        </p:attrNameLst>
                                      </p:cBhvr>
                                      <p:to>
                                        <p:strVal val="visible"/>
                                      </p:to>
                                    </p:set>
                                    <p:animEffect transition="in" filter="fade">
                                      <p:cBhvr>
                                        <p:cTn id="82" dur="500"/>
                                        <p:tgtEl>
                                          <p:spTgt spid="18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4"/>
                                        </p:tgtEl>
                                        <p:attrNameLst>
                                          <p:attrName>style.visibility</p:attrName>
                                        </p:attrNameLst>
                                      </p:cBhvr>
                                      <p:to>
                                        <p:strVal val="visible"/>
                                      </p:to>
                                    </p:set>
                                    <p:animEffect transition="in" filter="fade">
                                      <p:cBhvr>
                                        <p:cTn id="85" dur="500"/>
                                        <p:tgtEl>
                                          <p:spTgt spid="18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12"/>
                                        </p:tgtEl>
                                        <p:attrNameLst>
                                          <p:attrName>style.visibility</p:attrName>
                                        </p:attrNameLst>
                                      </p:cBhvr>
                                      <p:to>
                                        <p:strVal val="visible"/>
                                      </p:to>
                                    </p:set>
                                    <p:animEffect transition="in" filter="fade">
                                      <p:cBhvr>
                                        <p:cTn id="90" dur="500"/>
                                        <p:tgtEl>
                                          <p:spTgt spid="2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16"/>
                                        </p:tgtEl>
                                        <p:attrNameLst>
                                          <p:attrName>style.visibility</p:attrName>
                                        </p:attrNameLst>
                                      </p:cBhvr>
                                      <p:to>
                                        <p:strVal val="visible"/>
                                      </p:to>
                                    </p:set>
                                    <p:animEffect transition="in" filter="fade">
                                      <p:cBhvr>
                                        <p:cTn id="95"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8" grpId="0" animBg="1"/>
      <p:bldP spid="180" grpId="0" animBg="1"/>
      <p:bldP spid="18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035" y="1419529"/>
            <a:ext cx="7176429" cy="1495794"/>
          </a:xfrm>
        </p:spPr>
        <p:txBody>
          <a:bodyPr/>
          <a:lstStyle/>
          <a:p>
            <a:br>
              <a:rPr lang="en-US" b="0" dirty="0">
                <a:latin typeface="+mn-lt"/>
              </a:rPr>
            </a:br>
            <a:r>
              <a:rPr lang="en-US" b="0" dirty="0">
                <a:latin typeface="+mn-lt"/>
              </a:rPr>
              <a:t>Infusing </a:t>
            </a:r>
            <a:r>
              <a:rPr lang="en-US" dirty="0">
                <a:latin typeface="+mn-lt"/>
              </a:rPr>
              <a:t>AI / Machine Learning </a:t>
            </a:r>
            <a:r>
              <a:rPr lang="en-US" b="0" dirty="0">
                <a:latin typeface="+mn-lt"/>
              </a:rPr>
              <a:t>into your </a:t>
            </a:r>
            <a:r>
              <a:rPr lang="en-US" dirty="0">
                <a:latin typeface="+mn-lt"/>
              </a:rPr>
              <a:t>Cloud Native </a:t>
            </a:r>
            <a:r>
              <a:rPr lang="en-US" b="0" dirty="0">
                <a:latin typeface="+mn-lt"/>
              </a:rPr>
              <a:t>applications</a:t>
            </a:r>
          </a:p>
        </p:txBody>
      </p:sp>
    </p:spTree>
    <p:extLst>
      <p:ext uri="{BB962C8B-B14F-4D97-AF65-F5344CB8AC3E}">
        <p14:creationId xmlns:p14="http://schemas.microsoft.com/office/powerpoint/2010/main" val="3493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2BC1C6-B20D-49A8-BBBF-FED9FFBDBAFD}"/>
              </a:ext>
            </a:extLst>
          </p:cNvPr>
          <p:cNvPicPr>
            <a:picLocks noChangeAspect="1"/>
          </p:cNvPicPr>
          <p:nvPr/>
        </p:nvPicPr>
        <p:blipFill>
          <a:blip r:embed="rId3"/>
          <a:stretch>
            <a:fillRect/>
          </a:stretch>
        </p:blipFill>
        <p:spPr>
          <a:xfrm>
            <a:off x="1898726" y="1269029"/>
            <a:ext cx="7355382" cy="4137403"/>
          </a:xfrm>
          <a:prstGeom prst="rect">
            <a:avLst/>
          </a:prstGeom>
        </p:spPr>
      </p:pic>
      <p:sp>
        <p:nvSpPr>
          <p:cNvPr id="5" name="Rectangle 4">
            <a:extLst>
              <a:ext uri="{FF2B5EF4-FFF2-40B4-BE49-F238E27FC236}">
                <a16:creationId xmlns:a16="http://schemas.microsoft.com/office/drawing/2014/main" id="{55D70E2E-2155-4D22-AAF5-13C014CF938E}"/>
              </a:ext>
            </a:extLst>
          </p:cNvPr>
          <p:cNvSpPr/>
          <p:nvPr/>
        </p:nvSpPr>
        <p:spPr>
          <a:xfrm>
            <a:off x="1818938" y="5535181"/>
            <a:ext cx="9113521" cy="1015663"/>
          </a:xfrm>
          <a:prstGeom prst="rect">
            <a:avLst/>
          </a:prstGeom>
        </p:spPr>
        <p:txBody>
          <a:bodyPr wrap="square">
            <a:spAutoFit/>
          </a:bodyPr>
          <a:lstStyle/>
          <a:p>
            <a:r>
              <a:rPr lang="en-US" sz="1200" dirty="0">
                <a:solidFill>
                  <a:schemeClr val="accent1"/>
                </a:solidFill>
              </a:rPr>
              <a:t>https://www.engadget.com/2018/09/24/snapchat-amazon-visual-search/</a:t>
            </a:r>
          </a:p>
          <a:p>
            <a:endParaRPr lang="en-US" sz="1200" dirty="0">
              <a:solidFill>
                <a:schemeClr val="accent1"/>
              </a:solidFill>
            </a:endParaRPr>
          </a:p>
          <a:p>
            <a:r>
              <a:rPr lang="en-US" sz="1200" dirty="0">
                <a:solidFill>
                  <a:schemeClr val="accent1"/>
                </a:solidFill>
              </a:rPr>
              <a:t>https://www.digitaltrends.com/social-media/snapchat-camera-shop-on-amazon/amp/   </a:t>
            </a:r>
          </a:p>
          <a:p>
            <a:endParaRPr lang="en-US" sz="1200" dirty="0">
              <a:solidFill>
                <a:schemeClr val="accent1"/>
              </a:solidFill>
            </a:endParaRPr>
          </a:p>
          <a:p>
            <a:r>
              <a:rPr lang="en-US" sz="1200" dirty="0">
                <a:solidFill>
                  <a:schemeClr val="accent1"/>
                </a:solidFill>
              </a:rPr>
              <a:t>https://www.usatoday.com/videos/money/business/2018/09/25/soon-youll-able-use-your-snapchat-camera-buy-amazon-products/37933129/</a:t>
            </a:r>
          </a:p>
        </p:txBody>
      </p:sp>
      <p:sp>
        <p:nvSpPr>
          <p:cNvPr id="6" name="Rectangle 5">
            <a:extLst>
              <a:ext uri="{FF2B5EF4-FFF2-40B4-BE49-F238E27FC236}">
                <a16:creationId xmlns:a16="http://schemas.microsoft.com/office/drawing/2014/main" id="{40B23A77-8F8E-4C5F-A50B-7ED8A0B8BDEA}"/>
              </a:ext>
            </a:extLst>
          </p:cNvPr>
          <p:cNvSpPr/>
          <p:nvPr/>
        </p:nvSpPr>
        <p:spPr>
          <a:xfrm>
            <a:off x="298824" y="180577"/>
            <a:ext cx="11489168" cy="892552"/>
          </a:xfrm>
          <a:prstGeom prst="rect">
            <a:avLst/>
          </a:prstGeom>
        </p:spPr>
        <p:txBody>
          <a:bodyPr wrap="square">
            <a:spAutoFit/>
          </a:bodyPr>
          <a:lstStyle/>
          <a:p>
            <a:r>
              <a:rPr lang="en-US" sz="2600" i="1" dirty="0">
                <a:solidFill>
                  <a:srgbClr val="222222"/>
                </a:solidFill>
                <a:latin typeface="Helvetica" panose="020B0604020202020204" pitchFamily="34" charset="0"/>
              </a:rPr>
              <a:t>I saw this in the news this week…</a:t>
            </a:r>
          </a:p>
          <a:p>
            <a:r>
              <a:rPr lang="en-US" sz="2600" dirty="0">
                <a:solidFill>
                  <a:srgbClr val="222222"/>
                </a:solidFill>
                <a:latin typeface="Helvetica" panose="020B0604020202020204" pitchFamily="34" charset="0"/>
              </a:rPr>
              <a:t>“Soon you'll be able to use your </a:t>
            </a:r>
            <a:r>
              <a:rPr lang="en-US" sz="2600" b="1" dirty="0">
                <a:solidFill>
                  <a:srgbClr val="222222"/>
                </a:solidFill>
                <a:latin typeface="Helvetica" panose="020B0604020202020204" pitchFamily="34" charset="0"/>
              </a:rPr>
              <a:t>Snapchat</a:t>
            </a:r>
            <a:r>
              <a:rPr lang="en-US" sz="2600" dirty="0">
                <a:solidFill>
                  <a:srgbClr val="222222"/>
                </a:solidFill>
                <a:latin typeface="Helvetica" panose="020B0604020202020204" pitchFamily="34" charset="0"/>
              </a:rPr>
              <a:t> camera to buy </a:t>
            </a:r>
            <a:r>
              <a:rPr lang="en-US" sz="2600" b="1" dirty="0">
                <a:solidFill>
                  <a:srgbClr val="222222"/>
                </a:solidFill>
                <a:latin typeface="Helvetica" panose="020B0604020202020204" pitchFamily="34" charset="0"/>
              </a:rPr>
              <a:t>Amazon</a:t>
            </a:r>
            <a:r>
              <a:rPr lang="en-US" sz="2600" dirty="0">
                <a:solidFill>
                  <a:srgbClr val="222222"/>
                </a:solidFill>
                <a:latin typeface="Helvetica" panose="020B0604020202020204" pitchFamily="34" charset="0"/>
              </a:rPr>
              <a:t> products”</a:t>
            </a:r>
            <a:endParaRPr lang="en-US" sz="260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42828200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263" y="1197"/>
            <a:ext cx="12189477" cy="921883"/>
          </a:xfrm>
          <a:prstGeom prst="rect">
            <a:avLst/>
          </a:prstGeom>
          <a:solidFill>
            <a:schemeClr val="accent3"/>
          </a:solidFill>
          <a:ln w="10795" cap="flat" cmpd="sng" algn="ctr">
            <a:noFill/>
            <a:prstDash val="solid"/>
          </a:ln>
          <a:effectLst/>
        </p:spPr>
        <p:txBody>
          <a:bodyPr rtlCol="0" anchor="ctr"/>
          <a:lstStyle/>
          <a:p>
            <a:pPr algn="ctr" defTabSz="896214">
              <a:defRPr/>
            </a:pPr>
            <a:endParaRPr lang="en-US" kern="0">
              <a:solidFill>
                <a:srgbClr val="FFFFFF"/>
              </a:solidFill>
              <a:latin typeface="Segoe UI"/>
              <a:ea typeface=""/>
              <a:cs typeface=""/>
            </a:endParaRPr>
          </a:p>
        </p:txBody>
      </p:sp>
      <p:sp>
        <p:nvSpPr>
          <p:cNvPr id="16" name="Title 1"/>
          <p:cNvSpPr txBox="1">
            <a:spLocks/>
          </p:cNvSpPr>
          <p:nvPr/>
        </p:nvSpPr>
        <p:spPr>
          <a:xfrm>
            <a:off x="584200" y="156259"/>
            <a:ext cx="11489584" cy="882237"/>
          </a:xfrm>
          <a:prstGeom prst="rect">
            <a:avLst/>
          </a:prstGeom>
        </p:spPr>
        <p:txBody>
          <a:bodyPr vert="horz" wrap="square" lIns="0" tIns="89624" rIns="143398" bIns="89624" rtlCol="0" anchor="t">
            <a:normAutofit/>
          </a:bodyPr>
          <a:lst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895068">
              <a:defRPr/>
            </a:pPr>
            <a:r>
              <a:rPr lang="en-US" sz="3528" b="1" spc="-98" dirty="0">
                <a:gradFill>
                  <a:gsLst>
                    <a:gs pos="1250">
                      <a:schemeClr val="bg1"/>
                    </a:gs>
                    <a:gs pos="100000">
                      <a:schemeClr val="bg1"/>
                    </a:gs>
                  </a:gsLst>
                  <a:lin ang="5400000" scaled="0"/>
                </a:gradFill>
                <a:latin typeface="Segoe UI" panose="020B0502040204020203" pitchFamily="34" charset="0"/>
                <a:ea typeface="Segoe UI Light" charset="0"/>
              </a:rPr>
              <a:t>AI/Machine Learning </a:t>
            </a:r>
            <a:r>
              <a:rPr lang="en-US" sz="3528" spc="-98" dirty="0">
                <a:gradFill>
                  <a:gsLst>
                    <a:gs pos="1250">
                      <a:schemeClr val="bg1"/>
                    </a:gs>
                    <a:gs pos="100000">
                      <a:schemeClr val="bg1"/>
                    </a:gs>
                  </a:gsLst>
                  <a:lin ang="5400000" scaled="0"/>
                </a:gradFill>
                <a:latin typeface="Segoe UI Light" charset="0"/>
                <a:ea typeface="Segoe UI Light" charset="0"/>
                <a:cs typeface="Segoe UI Light" charset="0"/>
              </a:rPr>
              <a:t>in Cloud Native apps</a:t>
            </a:r>
            <a:endParaRPr lang="en-US" sz="1961" spc="-98" dirty="0">
              <a:gradFill>
                <a:gsLst>
                  <a:gs pos="1250">
                    <a:schemeClr val="bg1"/>
                  </a:gs>
                  <a:gs pos="100000">
                    <a:schemeClr val="bg1"/>
                  </a:gs>
                </a:gsLst>
                <a:lin ang="5400000" scaled="0"/>
              </a:gradFill>
              <a:latin typeface="Segoe UI Light" charset="0"/>
              <a:ea typeface="Segoe UI Light" charset="0"/>
              <a:cs typeface="Segoe UI Light" charset="0"/>
            </a:endParaRPr>
          </a:p>
        </p:txBody>
      </p:sp>
      <p:sp>
        <p:nvSpPr>
          <p:cNvPr id="5" name="Rectangle 4">
            <a:extLst>
              <a:ext uri="{FF2B5EF4-FFF2-40B4-BE49-F238E27FC236}">
                <a16:creationId xmlns:a16="http://schemas.microsoft.com/office/drawing/2014/main" id="{4D62CCB1-B034-41BA-BA8F-ACAB5854E042}"/>
              </a:ext>
            </a:extLst>
          </p:cNvPr>
          <p:cNvSpPr/>
          <p:nvPr/>
        </p:nvSpPr>
        <p:spPr>
          <a:xfrm>
            <a:off x="4172431" y="6079416"/>
            <a:ext cx="7423635" cy="461665"/>
          </a:xfrm>
          <a:prstGeom prst="rect">
            <a:avLst/>
          </a:prstGeom>
        </p:spPr>
        <p:txBody>
          <a:bodyPr wrap="none">
            <a:spAutoFit/>
          </a:bodyPr>
          <a:lstStyle/>
          <a:p>
            <a:pPr defTabSz="914343"/>
            <a:r>
              <a:rPr lang="en-US" sz="2200" dirty="0">
                <a:gradFill>
                  <a:gsLst>
                    <a:gs pos="1250">
                      <a:schemeClr val="tx1"/>
                    </a:gs>
                    <a:gs pos="100000">
                      <a:schemeClr val="tx1"/>
                    </a:gs>
                  </a:gsLst>
                  <a:lin ang="5400000" scaled="0"/>
                </a:gradFill>
                <a:latin typeface="Calibri" panose="020F0502020204030204"/>
              </a:rPr>
              <a:t>https://github.com/dotnet-architecture/eShopOnContainers</a:t>
            </a:r>
            <a:r>
              <a:rPr lang="en-US" sz="2400" b="1" dirty="0">
                <a:gradFill>
                  <a:gsLst>
                    <a:gs pos="1250">
                      <a:schemeClr val="tx1"/>
                    </a:gs>
                    <a:gs pos="100000">
                      <a:schemeClr val="tx1"/>
                    </a:gs>
                  </a:gsLst>
                  <a:lin ang="5400000" scaled="0"/>
                </a:gradFill>
                <a:latin typeface="Calibri" panose="020F0502020204030204"/>
              </a:rPr>
              <a:t>AI</a:t>
            </a:r>
            <a:r>
              <a:rPr lang="en-US" sz="2200" dirty="0">
                <a:gradFill>
                  <a:gsLst>
                    <a:gs pos="1250">
                      <a:schemeClr val="tx1"/>
                    </a:gs>
                    <a:gs pos="100000">
                      <a:schemeClr val="tx1"/>
                    </a:gs>
                  </a:gsLst>
                  <a:lin ang="5400000" scaled="0"/>
                </a:gradFill>
                <a:latin typeface="Calibri" panose="020F0502020204030204"/>
              </a:rPr>
              <a:t> </a:t>
            </a:r>
          </a:p>
        </p:txBody>
      </p:sp>
      <p:pic>
        <p:nvPicPr>
          <p:cNvPr id="6" name="Picture 5">
            <a:extLst>
              <a:ext uri="{FF2B5EF4-FFF2-40B4-BE49-F238E27FC236}">
                <a16:creationId xmlns:a16="http://schemas.microsoft.com/office/drawing/2014/main" id="{A2EE05DE-0A0F-4D1F-A324-E453113AB674}"/>
              </a:ext>
            </a:extLst>
          </p:cNvPr>
          <p:cNvPicPr>
            <a:picLocks noChangeAspect="1"/>
          </p:cNvPicPr>
          <p:nvPr/>
        </p:nvPicPr>
        <p:blipFill>
          <a:blip r:embed="rId3"/>
          <a:stretch>
            <a:fillRect/>
          </a:stretch>
        </p:blipFill>
        <p:spPr>
          <a:xfrm>
            <a:off x="3800301" y="993473"/>
            <a:ext cx="8257870" cy="4951054"/>
          </a:xfrm>
          <a:prstGeom prst="rect">
            <a:avLst/>
          </a:prstGeom>
        </p:spPr>
      </p:pic>
      <p:sp>
        <p:nvSpPr>
          <p:cNvPr id="18" name="Rectangle 17">
            <a:extLst>
              <a:ext uri="{FF2B5EF4-FFF2-40B4-BE49-F238E27FC236}">
                <a16:creationId xmlns:a16="http://schemas.microsoft.com/office/drawing/2014/main" id="{69B0A520-713A-47F7-B9EA-7DF68C573644}"/>
              </a:ext>
            </a:extLst>
          </p:cNvPr>
          <p:cNvSpPr/>
          <p:nvPr/>
        </p:nvSpPr>
        <p:spPr>
          <a:xfrm>
            <a:off x="584200" y="2052656"/>
            <a:ext cx="3862754" cy="1323439"/>
          </a:xfrm>
          <a:prstGeom prst="rect">
            <a:avLst/>
          </a:prstGeom>
        </p:spPr>
        <p:txBody>
          <a:bodyPr wrap="square" lIns="0">
            <a:spAutoFit/>
          </a:bodyPr>
          <a:lstStyle/>
          <a:p>
            <a:pPr defTabSz="914343"/>
            <a:r>
              <a:rPr lang="en-US" sz="1600" dirty="0">
                <a:gradFill>
                  <a:gsLst>
                    <a:gs pos="1250">
                      <a:schemeClr val="tx1"/>
                    </a:gs>
                    <a:gs pos="100000">
                      <a:schemeClr val="tx1"/>
                    </a:gs>
                  </a:gsLst>
                  <a:lin ang="5400000" scaled="0"/>
                </a:gradFill>
                <a:cs typeface="Segoe UI Light" panose="020B0502040204020203" pitchFamily="34" charset="0"/>
              </a:rPr>
              <a:t>Technologies:</a:t>
            </a:r>
          </a:p>
          <a:p>
            <a:pPr marL="285750" indent="-285750" defTabSz="914343">
              <a:buFont typeface="Arial" panose="020B0604020202020204" pitchFamily="34" charset="0"/>
              <a:buChar char="•"/>
            </a:pPr>
            <a:r>
              <a:rPr lang="en-US" sz="1600" dirty="0">
                <a:gradFill>
                  <a:gsLst>
                    <a:gs pos="1250">
                      <a:schemeClr val="tx1"/>
                    </a:gs>
                    <a:gs pos="100000">
                      <a:schemeClr val="tx1"/>
                    </a:gs>
                  </a:gsLst>
                  <a:lin ang="5400000" scaled="0"/>
                </a:gradFill>
                <a:cs typeface="Segoe UI" panose="020B0502040204020203" pitchFamily="34" charset="0"/>
              </a:rPr>
              <a:t>ML.NET (Machine Learning .NET)</a:t>
            </a:r>
          </a:p>
          <a:p>
            <a:pPr marL="285750" indent="-285750" defTabSz="914343">
              <a:buFont typeface="Arial" panose="020B0604020202020204" pitchFamily="34" charset="0"/>
              <a:buChar char="•"/>
            </a:pPr>
            <a:r>
              <a:rPr lang="en-US" sz="1600" dirty="0">
                <a:gradFill>
                  <a:gsLst>
                    <a:gs pos="1250">
                      <a:schemeClr val="tx1"/>
                    </a:gs>
                    <a:gs pos="100000">
                      <a:schemeClr val="tx1"/>
                    </a:gs>
                  </a:gsLst>
                  <a:lin ang="5400000" scaled="0"/>
                </a:gradFill>
                <a:cs typeface="Segoe UI" panose="020B0502040204020203" pitchFamily="34" charset="0"/>
              </a:rPr>
              <a:t>Cognitive Services (Custom Vision)</a:t>
            </a:r>
          </a:p>
          <a:p>
            <a:pPr marL="285750" indent="-285750" defTabSz="914343">
              <a:buFont typeface="Arial" panose="020B0604020202020204" pitchFamily="34" charset="0"/>
              <a:buChar char="•"/>
            </a:pPr>
            <a:r>
              <a:rPr lang="en-US" sz="1600" dirty="0">
                <a:gradFill>
                  <a:gsLst>
                    <a:gs pos="1250">
                      <a:schemeClr val="tx1"/>
                    </a:gs>
                    <a:gs pos="100000">
                      <a:schemeClr val="tx1"/>
                    </a:gs>
                  </a:gsLst>
                  <a:lin ang="5400000" scaled="0"/>
                </a:gradFill>
                <a:cs typeface="Segoe UI" panose="020B0502040204020203" pitchFamily="34" charset="0"/>
              </a:rPr>
              <a:t>TensorFlow + TensorFlowSharp</a:t>
            </a:r>
          </a:p>
          <a:p>
            <a:pPr marL="285750" indent="-285750" defTabSz="914343">
              <a:buFont typeface="Arial" panose="020B0604020202020204" pitchFamily="34" charset="0"/>
              <a:buChar char="•"/>
            </a:pPr>
            <a:r>
              <a:rPr lang="en-US" sz="1600" dirty="0">
                <a:gradFill>
                  <a:gsLst>
                    <a:gs pos="1250">
                      <a:schemeClr val="tx1"/>
                    </a:gs>
                    <a:gs pos="100000">
                      <a:schemeClr val="tx1"/>
                    </a:gs>
                  </a:gsLst>
                  <a:lin ang="5400000" scaled="0"/>
                </a:gradFill>
                <a:cs typeface="Segoe UI" panose="020B0502040204020203" pitchFamily="34" charset="0"/>
              </a:rPr>
              <a:t>Bot Framework v4</a:t>
            </a:r>
          </a:p>
        </p:txBody>
      </p:sp>
      <p:grpSp>
        <p:nvGrpSpPr>
          <p:cNvPr id="20" name="Group 19">
            <a:extLst>
              <a:ext uri="{FF2B5EF4-FFF2-40B4-BE49-F238E27FC236}">
                <a16:creationId xmlns:a16="http://schemas.microsoft.com/office/drawing/2014/main" id="{C91EAC80-85AE-4D9C-9C21-82B06E696D28}"/>
              </a:ext>
            </a:extLst>
          </p:cNvPr>
          <p:cNvGrpSpPr/>
          <p:nvPr/>
        </p:nvGrpSpPr>
        <p:grpSpPr>
          <a:xfrm>
            <a:off x="10336899" y="272617"/>
            <a:ext cx="1319374" cy="643325"/>
            <a:chOff x="101600" y="124940"/>
            <a:chExt cx="6057900" cy="3050059"/>
          </a:xfrm>
        </p:grpSpPr>
        <p:sp>
          <p:nvSpPr>
            <p:cNvPr id="23" name="Explosion: 14 Points 22">
              <a:extLst>
                <a:ext uri="{FF2B5EF4-FFF2-40B4-BE49-F238E27FC236}">
                  <a16:creationId xmlns:a16="http://schemas.microsoft.com/office/drawing/2014/main" id="{A1E7CE6C-B311-4938-AA14-D13EF08BEDDF}"/>
                </a:ext>
              </a:extLst>
            </p:cNvPr>
            <p:cNvSpPr/>
            <p:nvPr/>
          </p:nvSpPr>
          <p:spPr bwMode="auto">
            <a:xfrm>
              <a:off x="101600" y="124940"/>
              <a:ext cx="6057900" cy="3050059"/>
            </a:xfrm>
            <a:prstGeom prst="irregularSeal2">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CEA1E84-AF43-4C45-B466-E584CC45DFFD}"/>
                </a:ext>
              </a:extLst>
            </p:cNvPr>
            <p:cNvSpPr/>
            <p:nvPr/>
          </p:nvSpPr>
          <p:spPr>
            <a:xfrm>
              <a:off x="1382834" y="1038142"/>
              <a:ext cx="1747716" cy="1223647"/>
            </a:xfrm>
            <a:prstGeom prst="rect">
              <a:avLst/>
            </a:prstGeom>
          </p:spPr>
          <p:txBody>
            <a:bodyPr wrap="none">
              <a:spAutoFit/>
            </a:bodyPr>
            <a:lstStyle/>
            <a:p>
              <a:pPr defTabSz="914343">
                <a:defRPr/>
              </a:pPr>
              <a:r>
                <a:rPr lang="en-US" sz="1700" dirty="0">
                  <a:solidFill>
                    <a:srgbClr val="000000"/>
                  </a:solidFill>
                  <a:latin typeface="Segoe UI" panose="020B0502040204020203" pitchFamily="34" charset="0"/>
                  <a:cs typeface="Segoe UI" panose="020B0502040204020203" pitchFamily="34" charset="0"/>
                </a:rPr>
                <a:t>New!</a:t>
              </a:r>
            </a:p>
          </p:txBody>
        </p:sp>
      </p:grpSp>
      <p:sp>
        <p:nvSpPr>
          <p:cNvPr id="2" name="Rectangle 1">
            <a:extLst>
              <a:ext uri="{FF2B5EF4-FFF2-40B4-BE49-F238E27FC236}">
                <a16:creationId xmlns:a16="http://schemas.microsoft.com/office/drawing/2014/main" id="{55448964-2D5A-46DD-B6C3-CFDE8D87DF76}"/>
              </a:ext>
            </a:extLst>
          </p:cNvPr>
          <p:cNvSpPr/>
          <p:nvPr/>
        </p:nvSpPr>
        <p:spPr>
          <a:xfrm>
            <a:off x="9722467" y="-24644"/>
            <a:ext cx="2335704" cy="369332"/>
          </a:xfrm>
          <a:prstGeom prst="rect">
            <a:avLst/>
          </a:prstGeom>
        </p:spPr>
        <p:txBody>
          <a:bodyPr wrap="none">
            <a:spAutoFit/>
          </a:bodyPr>
          <a:lstStyle/>
          <a:p>
            <a:r>
              <a:rPr lang="en-US" sz="1800" b="1" spc="-98" dirty="0">
                <a:gradFill>
                  <a:gsLst>
                    <a:gs pos="1250">
                      <a:schemeClr val="bg1"/>
                    </a:gs>
                    <a:gs pos="100000">
                      <a:schemeClr val="bg1"/>
                    </a:gs>
                  </a:gsLst>
                  <a:lin ang="5400000" scaled="0"/>
                </a:gradFill>
                <a:latin typeface="Segoe UI" panose="020B0502040204020203" pitchFamily="34" charset="0"/>
                <a:ea typeface="Segoe UI Light" charset="0"/>
              </a:rPr>
              <a:t>eShopOnContainersAI</a:t>
            </a:r>
            <a:endParaRPr lang="en-US" dirty="0"/>
          </a:p>
        </p:txBody>
      </p:sp>
      <p:sp>
        <p:nvSpPr>
          <p:cNvPr id="11" name="Title 2">
            <a:extLst>
              <a:ext uri="{FF2B5EF4-FFF2-40B4-BE49-F238E27FC236}">
                <a16:creationId xmlns:a16="http://schemas.microsoft.com/office/drawing/2014/main" id="{15F0A43D-A135-4AE5-BB1F-AE5A870B4FE8}"/>
              </a:ext>
            </a:extLst>
          </p:cNvPr>
          <p:cNvSpPr>
            <a:spLocks noGrp="1"/>
          </p:cNvSpPr>
          <p:nvPr>
            <p:ph type="title"/>
          </p:nvPr>
        </p:nvSpPr>
        <p:spPr>
          <a:xfrm>
            <a:off x="584200" y="1422327"/>
            <a:ext cx="2235678" cy="553998"/>
          </a:xfrm>
        </p:spPr>
        <p:txBody>
          <a:bodyPr/>
          <a:lstStyle/>
          <a:p>
            <a:r>
              <a:rPr lang="en-US" dirty="0"/>
              <a:t>Demo 6 </a:t>
            </a:r>
          </a:p>
        </p:txBody>
      </p:sp>
    </p:spTree>
    <p:extLst>
      <p:ext uri="{BB962C8B-B14F-4D97-AF65-F5344CB8AC3E}">
        <p14:creationId xmlns:p14="http://schemas.microsoft.com/office/powerpoint/2010/main" val="219853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263" y="1197"/>
            <a:ext cx="12189477" cy="1270871"/>
          </a:xfrm>
          <a:prstGeom prst="rect">
            <a:avLst/>
          </a:prstGeom>
          <a:solidFill>
            <a:schemeClr val="accent3"/>
          </a:solidFill>
          <a:ln w="10795" cap="flat" cmpd="sng" algn="ctr">
            <a:noFill/>
            <a:prstDash val="solid"/>
          </a:ln>
          <a:effectLst/>
        </p:spPr>
        <p:txBody>
          <a:bodyPr rtlCol="0" anchor="ctr"/>
          <a:lstStyle/>
          <a:p>
            <a:pPr algn="ctr" defTabSz="896214">
              <a:defRPr/>
            </a:pPr>
            <a:endParaRPr lang="en-US" kern="0">
              <a:solidFill>
                <a:srgbClr val="FFFFFF"/>
              </a:solidFill>
              <a:latin typeface="Segoe UI"/>
              <a:ea typeface=""/>
              <a:cs typeface=""/>
            </a:endParaRPr>
          </a:p>
        </p:txBody>
      </p:sp>
      <p:sp>
        <p:nvSpPr>
          <p:cNvPr id="5" name="Title 4"/>
          <p:cNvSpPr>
            <a:spLocks noGrp="1"/>
          </p:cNvSpPr>
          <p:nvPr>
            <p:ph type="title"/>
          </p:nvPr>
        </p:nvSpPr>
        <p:spPr>
          <a:xfrm>
            <a:off x="588263" y="457200"/>
            <a:ext cx="11018520" cy="492443"/>
          </a:xfrm>
        </p:spPr>
        <p:txBody>
          <a:bodyPr/>
          <a:lstStyle/>
          <a:p>
            <a:r>
              <a:rPr lang="en-US" sz="3200" dirty="0">
                <a:gradFill>
                  <a:gsLst>
                    <a:gs pos="1250">
                      <a:schemeClr val="bg1"/>
                    </a:gs>
                    <a:gs pos="100000">
                      <a:schemeClr val="bg1"/>
                    </a:gs>
                  </a:gsLst>
                  <a:lin ang="5400000" scaled="0"/>
                </a:gradFill>
              </a:rPr>
              <a:t>Guide/eBook and sample apps on </a:t>
            </a:r>
            <a:r>
              <a:rPr lang="en-US" sz="3200" dirty="0" err="1">
                <a:gradFill>
                  <a:gsLst>
                    <a:gs pos="1250">
                      <a:schemeClr val="bg1"/>
                    </a:gs>
                    <a:gs pos="100000">
                      <a:schemeClr val="bg1"/>
                    </a:gs>
                  </a:gsLst>
                  <a:lin ang="5400000" scaled="0"/>
                </a:gradFill>
              </a:rPr>
              <a:t>microservices</a:t>
            </a:r>
            <a:r>
              <a:rPr lang="en-US" sz="3200" dirty="0">
                <a:gradFill>
                  <a:gsLst>
                    <a:gs pos="1250">
                      <a:schemeClr val="bg1"/>
                    </a:gs>
                    <a:gs pos="100000">
                      <a:schemeClr val="bg1"/>
                    </a:gs>
                  </a:gsLst>
                  <a:lin ang="5400000" scaled="0"/>
                </a:gradFill>
              </a:rPr>
              <a:t> architecture</a:t>
            </a:r>
          </a:p>
        </p:txBody>
      </p:sp>
      <p:pic>
        <p:nvPicPr>
          <p:cNvPr id="14" name="Picture 13">
            <a:extLst>
              <a:ext uri="{FF2B5EF4-FFF2-40B4-BE49-F238E27FC236}">
                <a16:creationId xmlns:a16="http://schemas.microsoft.com/office/drawing/2014/main" id="{4A833A43-799B-44B0-8741-0B18DDA9FC15}"/>
              </a:ext>
            </a:extLst>
          </p:cNvPr>
          <p:cNvPicPr>
            <a:picLocks noChangeAspect="1"/>
          </p:cNvPicPr>
          <p:nvPr/>
        </p:nvPicPr>
        <p:blipFill>
          <a:blip r:embed="rId3"/>
          <a:stretch>
            <a:fillRect/>
          </a:stretch>
        </p:blipFill>
        <p:spPr>
          <a:xfrm>
            <a:off x="4616194" y="2590801"/>
            <a:ext cx="6355432" cy="3352800"/>
          </a:xfrm>
          <a:prstGeom prst="rect">
            <a:avLst/>
          </a:prstGeom>
        </p:spPr>
      </p:pic>
      <p:sp>
        <p:nvSpPr>
          <p:cNvPr id="16" name="TextBox 15">
            <a:extLst>
              <a:ext uri="{FF2B5EF4-FFF2-40B4-BE49-F238E27FC236}">
                <a16:creationId xmlns:a16="http://schemas.microsoft.com/office/drawing/2014/main" id="{B5A7CB06-C5AB-49FF-B15E-C4DB45AAC150}"/>
              </a:ext>
            </a:extLst>
          </p:cNvPr>
          <p:cNvSpPr txBox="1"/>
          <p:nvPr/>
        </p:nvSpPr>
        <p:spPr>
          <a:xfrm>
            <a:off x="4616194" y="1838663"/>
            <a:ext cx="4947936" cy="802784"/>
          </a:xfrm>
          <a:prstGeom prst="rect">
            <a:avLst/>
          </a:prstGeom>
          <a:noFill/>
        </p:spPr>
        <p:txBody>
          <a:bodyPr wrap="square" rtlCol="0">
            <a:spAutoFit/>
          </a:bodyPr>
          <a:lstStyle/>
          <a:p>
            <a:pPr marL="285640" indent="-285640" defTabSz="914050">
              <a:spcBef>
                <a:spcPts val="480"/>
              </a:spcBef>
              <a:buFont typeface="Arial" panose="020B0604020202020204" pitchFamily="34" charset="0"/>
              <a:buChar char="•"/>
              <a:defRPr/>
            </a:pPr>
            <a:r>
              <a:rPr lang="en-US" sz="1400" dirty="0">
                <a:gradFill>
                  <a:gsLst>
                    <a:gs pos="1250">
                      <a:schemeClr val="tx1"/>
                    </a:gs>
                    <a:gs pos="100000">
                      <a:schemeClr val="tx1"/>
                    </a:gs>
                  </a:gsLst>
                  <a:lin ang="5400000" scaled="0"/>
                </a:gradFill>
                <a:latin typeface="Segoe UI" charset="0"/>
                <a:ea typeface="Segoe UI" charset="0"/>
                <a:cs typeface="Segoe UI" charset="0"/>
              </a:rPr>
              <a:t>Intended for .NET developers and solution architects</a:t>
            </a:r>
          </a:p>
          <a:p>
            <a:pPr marL="285640" indent="-285640" defTabSz="914050">
              <a:spcBef>
                <a:spcPts val="480"/>
              </a:spcBef>
              <a:buFont typeface="Arial" panose="020B0604020202020204" pitchFamily="34" charset="0"/>
              <a:buChar char="•"/>
              <a:defRPr/>
            </a:pPr>
            <a:r>
              <a:rPr lang="en-US" sz="1400" dirty="0">
                <a:gradFill>
                  <a:gsLst>
                    <a:gs pos="1250">
                      <a:schemeClr val="tx1"/>
                    </a:gs>
                    <a:gs pos="100000">
                      <a:schemeClr val="tx1"/>
                    </a:gs>
                  </a:gsLst>
                  <a:lin ang="5400000" scaled="0"/>
                </a:gradFill>
                <a:latin typeface="Segoe UI" charset="0"/>
                <a:ea typeface="Segoe UI" charset="0"/>
                <a:cs typeface="Segoe UI" charset="0"/>
              </a:rPr>
              <a:t>Prescriptive guidance on Microservices implementation with .NET Core and Docker</a:t>
            </a:r>
          </a:p>
        </p:txBody>
      </p:sp>
      <p:sp>
        <p:nvSpPr>
          <p:cNvPr id="17" name="Rectangle 16">
            <a:extLst>
              <a:ext uri="{FF2B5EF4-FFF2-40B4-BE49-F238E27FC236}">
                <a16:creationId xmlns:a16="http://schemas.microsoft.com/office/drawing/2014/main" id="{AB3A34B0-1F7F-4BFD-B170-728086BAE32A}"/>
              </a:ext>
            </a:extLst>
          </p:cNvPr>
          <p:cNvSpPr/>
          <p:nvPr/>
        </p:nvSpPr>
        <p:spPr>
          <a:xfrm>
            <a:off x="5496102" y="5943601"/>
            <a:ext cx="4595617" cy="307777"/>
          </a:xfrm>
          <a:prstGeom prst="rect">
            <a:avLst/>
          </a:prstGeom>
        </p:spPr>
        <p:txBody>
          <a:bodyPr wrap="none">
            <a:spAutoFit/>
          </a:bodyPr>
          <a:lstStyle/>
          <a:p>
            <a:pPr defTabSz="914225">
              <a:defRPr/>
            </a:pPr>
            <a:r>
              <a:rPr lang="en-US" sz="1400" dirty="0">
                <a:gradFill>
                  <a:gsLst>
                    <a:gs pos="1250">
                      <a:schemeClr val="accent1"/>
                    </a:gs>
                    <a:gs pos="100000">
                      <a:schemeClr val="accent1"/>
                    </a:gs>
                  </a:gsLst>
                  <a:lin ang="5400000" scaled="0"/>
                </a:gradFill>
                <a:latin typeface="Calibri" panose="020F0502020204030204"/>
              </a:rPr>
              <a:t>https://github.com/dotnet-architecture/eShopOnContainers</a:t>
            </a:r>
          </a:p>
        </p:txBody>
      </p:sp>
      <p:sp>
        <p:nvSpPr>
          <p:cNvPr id="18" name="Rectangle 17">
            <a:extLst>
              <a:ext uri="{FF2B5EF4-FFF2-40B4-BE49-F238E27FC236}">
                <a16:creationId xmlns:a16="http://schemas.microsoft.com/office/drawing/2014/main" id="{E8246D0F-C8B1-4584-8102-F46EB3374AE8}"/>
              </a:ext>
            </a:extLst>
          </p:cNvPr>
          <p:cNvSpPr/>
          <p:nvPr/>
        </p:nvSpPr>
        <p:spPr>
          <a:xfrm>
            <a:off x="750496" y="5943600"/>
            <a:ext cx="2815322" cy="307777"/>
          </a:xfrm>
          <a:prstGeom prst="rect">
            <a:avLst/>
          </a:prstGeom>
        </p:spPr>
        <p:txBody>
          <a:bodyPr wrap="none">
            <a:spAutoFit/>
          </a:bodyPr>
          <a:lstStyle/>
          <a:p>
            <a:pPr defTabSz="914225">
              <a:defRPr/>
            </a:pPr>
            <a:r>
              <a:rPr lang="en-US" sz="1400" dirty="0">
                <a:gradFill>
                  <a:gsLst>
                    <a:gs pos="1250">
                      <a:schemeClr val="accent1"/>
                    </a:gs>
                    <a:gs pos="100000">
                      <a:schemeClr val="accent1"/>
                    </a:gs>
                  </a:gsLst>
                  <a:lin ang="5400000" scaled="0"/>
                </a:gradFill>
                <a:latin typeface="Calibri" panose="020F0502020204030204"/>
              </a:rPr>
              <a:t>https://aka.ms/microservicesebook </a:t>
            </a:r>
          </a:p>
        </p:txBody>
      </p:sp>
      <p:sp>
        <p:nvSpPr>
          <p:cNvPr id="19" name="Rectangle 18">
            <a:extLst>
              <a:ext uri="{FF2B5EF4-FFF2-40B4-BE49-F238E27FC236}">
                <a16:creationId xmlns:a16="http://schemas.microsoft.com/office/drawing/2014/main" id="{3530E1BB-62A7-4A39-936C-21CE1A18AA2A}"/>
              </a:ext>
            </a:extLst>
          </p:cNvPr>
          <p:cNvSpPr/>
          <p:nvPr/>
        </p:nvSpPr>
        <p:spPr>
          <a:xfrm>
            <a:off x="1354091" y="1441450"/>
            <a:ext cx="1608133" cy="369332"/>
          </a:xfrm>
          <a:prstGeom prst="rect">
            <a:avLst/>
          </a:prstGeom>
        </p:spPr>
        <p:txBody>
          <a:bodyPr wrap="none">
            <a:spAutoFit/>
          </a:bodyPr>
          <a:lstStyle/>
          <a:p>
            <a:pPr defTabSz="914225">
              <a:defRPr/>
            </a:pPr>
            <a:r>
              <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eBook/Guide</a:t>
            </a:r>
          </a:p>
        </p:txBody>
      </p:sp>
      <p:sp>
        <p:nvSpPr>
          <p:cNvPr id="20" name="Rectangle 19">
            <a:extLst>
              <a:ext uri="{FF2B5EF4-FFF2-40B4-BE49-F238E27FC236}">
                <a16:creationId xmlns:a16="http://schemas.microsoft.com/office/drawing/2014/main" id="{24432296-1DD9-4E19-8EF3-294FD0DFA276}"/>
              </a:ext>
            </a:extLst>
          </p:cNvPr>
          <p:cNvSpPr/>
          <p:nvPr/>
        </p:nvSpPr>
        <p:spPr>
          <a:xfrm>
            <a:off x="4616194" y="1441450"/>
            <a:ext cx="6351226" cy="369332"/>
          </a:xfrm>
          <a:prstGeom prst="rect">
            <a:avLst/>
          </a:prstGeom>
        </p:spPr>
        <p:txBody>
          <a:bodyPr wrap="none">
            <a:spAutoFit/>
          </a:bodyPr>
          <a:lstStyle/>
          <a:p>
            <a:pPr defTabSz="914225">
              <a:defRPr/>
            </a:pPr>
            <a:r>
              <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eShopOnContainers: Reference microservices application</a:t>
            </a:r>
          </a:p>
        </p:txBody>
      </p:sp>
      <p:sp>
        <p:nvSpPr>
          <p:cNvPr id="22" name="Rectangle 21">
            <a:extLst>
              <a:ext uri="{FF2B5EF4-FFF2-40B4-BE49-F238E27FC236}">
                <a16:creationId xmlns:a16="http://schemas.microsoft.com/office/drawing/2014/main" id="{FC6BE01A-39DC-48FF-9422-5F9213F68872}"/>
              </a:ext>
            </a:extLst>
          </p:cNvPr>
          <p:cNvSpPr/>
          <p:nvPr/>
        </p:nvSpPr>
        <p:spPr bwMode="auto">
          <a:xfrm>
            <a:off x="4093029" y="1441450"/>
            <a:ext cx="7348475" cy="53489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defTabSz="914103" fontAlgn="base">
              <a:lnSpc>
                <a:spcPct val="90000"/>
              </a:lnSpc>
              <a:spcBef>
                <a:spcPct val="0"/>
              </a:spcBef>
              <a:spcAft>
                <a:spcPct val="0"/>
              </a:spcAft>
              <a:defRPr/>
            </a:pPr>
            <a:r>
              <a:rPr lang="en-US" sz="1800" b="1" dirty="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Additional subjects covered in the eBook</a:t>
            </a:r>
          </a:p>
          <a:p>
            <a:pPr defTabSz="914103" fontAlgn="base">
              <a:lnSpc>
                <a:spcPct val="90000"/>
              </a:lnSpc>
              <a:spcBef>
                <a:spcPts val="1200"/>
              </a:spcBef>
              <a:spcAft>
                <a:spcPct val="0"/>
              </a:spcAft>
              <a:defRPr/>
            </a:pPr>
            <a:r>
              <a:rPr lang="en-US" sz="2000" dirty="0">
                <a:gradFill>
                  <a:gsLst>
                    <a:gs pos="0">
                      <a:schemeClr val="tx1"/>
                    </a:gs>
                    <a:gs pos="100000">
                      <a:schemeClr val="tx1"/>
                    </a:gs>
                  </a:gsLst>
                  <a:lin ang="5400000" scaled="0"/>
                </a:gradFill>
                <a:ea typeface="Segoe UI" pitchFamily="34" charset="0"/>
                <a:cs typeface="Segoe UI" pitchFamily="34" charset="0"/>
              </a:rPr>
              <a:t>Domain Driven Design Patterns</a:t>
            </a:r>
          </a:p>
          <a:p>
            <a:pPr marL="231775" indent="-231775" defTabSz="914103" fontAlgn="base">
              <a:lnSpc>
                <a:spcPct val="90000"/>
              </a:lnSpc>
              <a:spcBef>
                <a:spcPts val="480"/>
              </a:spcBef>
              <a:spcAft>
                <a:spcPct val="0"/>
              </a:spcAft>
              <a:buFont typeface="Arial" panose="020B0604020202020204" pitchFamily="34" charset="0"/>
              <a:buChar char="•"/>
              <a:defRPr/>
            </a:pPr>
            <a:r>
              <a:rPr lang="en-US" sz="1800" dirty="0">
                <a:gradFill>
                  <a:gsLst>
                    <a:gs pos="0">
                      <a:schemeClr val="tx1"/>
                    </a:gs>
                    <a:gs pos="100000">
                      <a:schemeClr val="tx1"/>
                    </a:gs>
                  </a:gsLst>
                  <a:lin ang="5400000" scaled="0"/>
                </a:gradFill>
                <a:ea typeface="Segoe UI" pitchFamily="34" charset="0"/>
                <a:cs typeface="Segoe UI" pitchFamily="34" charset="0"/>
              </a:rPr>
              <a:t>Domain Models (</a:t>
            </a:r>
            <a:r>
              <a:rPr lang="en-US" sz="1800" i="1" dirty="0">
                <a:gradFill>
                  <a:gsLst>
                    <a:gs pos="0">
                      <a:schemeClr val="tx1"/>
                    </a:gs>
                    <a:gs pos="100000">
                      <a:schemeClr val="tx1"/>
                    </a:gs>
                  </a:gsLst>
                  <a:lin ang="5400000" scaled="0"/>
                </a:gradFill>
                <a:ea typeface="Segoe UI" pitchFamily="34" charset="0"/>
                <a:cs typeface="Segoe UI" pitchFamily="34" charset="0"/>
              </a:rPr>
              <a:t>Aggregates</a:t>
            </a:r>
            <a:r>
              <a:rPr lang="en-US" sz="1800" dirty="0">
                <a:gradFill>
                  <a:gsLst>
                    <a:gs pos="0">
                      <a:schemeClr val="tx1"/>
                    </a:gs>
                    <a:gs pos="100000">
                      <a:schemeClr val="tx1"/>
                    </a:gs>
                  </a:gsLst>
                  <a:lin ang="5400000" scaled="0"/>
                </a:gradFill>
                <a:ea typeface="Segoe UI" pitchFamily="34" charset="0"/>
                <a:cs typeface="Segoe UI" pitchFamily="34" charset="0"/>
              </a:rPr>
              <a:t>, Entity, Value-Objects, etc.)</a:t>
            </a:r>
          </a:p>
          <a:p>
            <a:pPr marL="231775" indent="-231775" defTabSz="914103" fontAlgn="base">
              <a:lnSpc>
                <a:spcPct val="90000"/>
              </a:lnSpc>
              <a:spcBef>
                <a:spcPts val="480"/>
              </a:spcBef>
              <a:spcAft>
                <a:spcPct val="0"/>
              </a:spcAft>
              <a:buFont typeface="Arial" panose="020B0604020202020204" pitchFamily="34" charset="0"/>
              <a:buChar char="•"/>
              <a:defRPr/>
            </a:pPr>
            <a:r>
              <a:rPr lang="en-US" sz="1800" dirty="0">
                <a:gradFill>
                  <a:gsLst>
                    <a:gs pos="0">
                      <a:schemeClr val="tx1"/>
                    </a:gs>
                    <a:gs pos="100000">
                      <a:schemeClr val="tx1"/>
                    </a:gs>
                  </a:gsLst>
                  <a:lin ang="5400000" scaled="0"/>
                </a:gradFill>
                <a:ea typeface="Segoe UI" pitchFamily="34" charset="0"/>
                <a:cs typeface="Segoe UI" pitchFamily="34" charset="0"/>
              </a:rPr>
              <a:t>Simplified CQRS </a:t>
            </a:r>
          </a:p>
          <a:p>
            <a:pPr marL="457200" lvl="1" indent="-222250" defTabSz="914103" fontAlgn="base">
              <a:lnSpc>
                <a:spcPct val="90000"/>
              </a:lnSpc>
              <a:spcBef>
                <a:spcPts val="480"/>
              </a:spcBef>
              <a:spcAft>
                <a:spcPct val="0"/>
              </a:spcAft>
              <a:buFont typeface="Arial" panose="020B0604020202020204" pitchFamily="34" charset="0"/>
              <a:buChar char="•"/>
              <a:defRPr/>
            </a:pPr>
            <a:r>
              <a:rPr lang="en-US" sz="1600" dirty="0">
                <a:gradFill>
                  <a:gsLst>
                    <a:gs pos="0">
                      <a:schemeClr val="tx1"/>
                    </a:gs>
                    <a:gs pos="100000">
                      <a:schemeClr val="tx1"/>
                    </a:gs>
                  </a:gsLst>
                  <a:lin ang="5400000" scaled="0"/>
                </a:gradFill>
                <a:ea typeface="Segoe UI" pitchFamily="34" charset="0"/>
                <a:cs typeface="Segoe UI" pitchFamily="34" charset="0"/>
              </a:rPr>
              <a:t>Dapper MicroORM for queries</a:t>
            </a:r>
          </a:p>
          <a:p>
            <a:pPr marL="457200" lvl="1" indent="-222250" defTabSz="914103" fontAlgn="base">
              <a:lnSpc>
                <a:spcPct val="90000"/>
              </a:lnSpc>
              <a:spcBef>
                <a:spcPts val="480"/>
              </a:spcBef>
              <a:spcAft>
                <a:spcPct val="0"/>
              </a:spcAft>
              <a:buFont typeface="Arial" panose="020B0604020202020204" pitchFamily="34" charset="0"/>
              <a:buChar char="•"/>
              <a:defRPr/>
            </a:pPr>
            <a:r>
              <a:rPr lang="en-US" sz="1600" i="1" dirty="0">
                <a:gradFill>
                  <a:gsLst>
                    <a:gs pos="0">
                      <a:schemeClr val="tx1"/>
                    </a:gs>
                    <a:gs pos="100000">
                      <a:schemeClr val="tx1"/>
                    </a:gs>
                  </a:gsLst>
                  <a:lin ang="5400000" scaled="0"/>
                </a:gradFill>
                <a:ea typeface="Segoe UI" pitchFamily="34" charset="0"/>
                <a:cs typeface="Segoe UI" pitchFamily="34" charset="0"/>
              </a:rPr>
              <a:t>Commands</a:t>
            </a:r>
            <a:r>
              <a:rPr lang="en-US" sz="1600" dirty="0">
                <a:gradFill>
                  <a:gsLst>
                    <a:gs pos="0">
                      <a:schemeClr val="tx1"/>
                    </a:gs>
                    <a:gs pos="100000">
                      <a:schemeClr val="tx1"/>
                    </a:gs>
                  </a:gsLst>
                  <a:lin ang="5400000" scaled="0"/>
                </a:gradFill>
                <a:ea typeface="Segoe UI" pitchFamily="34" charset="0"/>
                <a:cs typeface="Segoe UI" pitchFamily="34" charset="0"/>
              </a:rPr>
              <a:t> and Mediator patter</a:t>
            </a:r>
          </a:p>
          <a:p>
            <a:pPr marL="234950" indent="-234950" defTabSz="914103" fontAlgn="base">
              <a:lnSpc>
                <a:spcPct val="90000"/>
              </a:lnSpc>
              <a:spcBef>
                <a:spcPts val="480"/>
              </a:spcBef>
              <a:spcAft>
                <a:spcPct val="0"/>
              </a:spcAft>
              <a:buFont typeface="Arial" panose="020B0604020202020204" pitchFamily="34" charset="0"/>
              <a:buChar char="•"/>
              <a:defRPr/>
            </a:pPr>
            <a:r>
              <a:rPr lang="en-US" sz="1800" i="1" dirty="0">
                <a:gradFill>
                  <a:gsLst>
                    <a:gs pos="0">
                      <a:schemeClr val="tx1"/>
                    </a:gs>
                    <a:gs pos="100000">
                      <a:schemeClr val="tx1"/>
                    </a:gs>
                  </a:gsLst>
                  <a:lin ang="5400000" scaled="0"/>
                </a:gradFill>
                <a:ea typeface="Segoe UI" pitchFamily="34" charset="0"/>
                <a:cs typeface="Segoe UI" pitchFamily="34" charset="0"/>
              </a:rPr>
              <a:t>Domain Events </a:t>
            </a:r>
            <a:r>
              <a:rPr lang="en-US" sz="1800" dirty="0">
                <a:gradFill>
                  <a:gsLst>
                    <a:gs pos="0">
                      <a:schemeClr val="tx1"/>
                    </a:gs>
                    <a:gs pos="100000">
                      <a:schemeClr val="tx1"/>
                    </a:gs>
                  </a:gsLst>
                  <a:lin ang="5400000" scaled="0"/>
                </a:gradFill>
                <a:ea typeface="Segoe UI" pitchFamily="34" charset="0"/>
                <a:cs typeface="Segoe UI" pitchFamily="34" charset="0"/>
              </a:rPr>
              <a:t>(within the same microservice)</a:t>
            </a:r>
          </a:p>
          <a:p>
            <a:pPr defTabSz="914103" fontAlgn="base">
              <a:lnSpc>
                <a:spcPct val="90000"/>
              </a:lnSpc>
              <a:spcBef>
                <a:spcPts val="1200"/>
              </a:spcBef>
              <a:spcAft>
                <a:spcPct val="0"/>
              </a:spcAft>
              <a:defRPr/>
            </a:pPr>
            <a:r>
              <a:rPr lang="en-US" sz="2000" dirty="0">
                <a:gradFill>
                  <a:gsLst>
                    <a:gs pos="0">
                      <a:schemeClr val="tx1"/>
                    </a:gs>
                    <a:gs pos="100000">
                      <a:schemeClr val="tx1"/>
                    </a:gs>
                  </a:gsLst>
                  <a:lin ang="5400000" scaled="0"/>
                </a:gradFill>
                <a:ea typeface="Segoe UI" pitchFamily="34" charset="0"/>
                <a:cs typeface="Segoe UI" pitchFamily="34" charset="0"/>
              </a:rPr>
              <a:t>Microservices</a:t>
            </a:r>
          </a:p>
          <a:p>
            <a:pPr marL="234950" indent="-234950" defTabSz="914103" fontAlgn="base">
              <a:lnSpc>
                <a:spcPct val="90000"/>
              </a:lnSpc>
              <a:spcBef>
                <a:spcPts val="480"/>
              </a:spcBef>
              <a:spcAft>
                <a:spcPct val="0"/>
              </a:spcAft>
              <a:buFont typeface="Arial" panose="020B0604020202020204" pitchFamily="34" charset="0"/>
              <a:buChar char="•"/>
              <a:defRPr/>
            </a:pPr>
            <a:r>
              <a:rPr lang="en-US" sz="1800" i="1" dirty="0">
                <a:gradFill>
                  <a:gsLst>
                    <a:gs pos="0">
                      <a:schemeClr val="tx1"/>
                    </a:gs>
                    <a:gs pos="100000">
                      <a:schemeClr val="tx1"/>
                    </a:gs>
                  </a:gsLst>
                  <a:lin ang="5400000" scaled="0"/>
                </a:gradFill>
                <a:ea typeface="Segoe UI" pitchFamily="34" charset="0"/>
                <a:cs typeface="Segoe UI" pitchFamily="34" charset="0"/>
              </a:rPr>
              <a:t>Integration Events </a:t>
            </a:r>
            <a:r>
              <a:rPr lang="en-US" sz="1800" dirty="0">
                <a:gradFill>
                  <a:gsLst>
                    <a:gs pos="0">
                      <a:schemeClr val="tx1"/>
                    </a:gs>
                    <a:gs pos="100000">
                      <a:schemeClr val="tx1"/>
                    </a:gs>
                  </a:gsLst>
                  <a:lin ang="5400000" scaled="0"/>
                </a:gradFill>
                <a:ea typeface="Segoe UI" pitchFamily="34" charset="0"/>
                <a:cs typeface="Segoe UI" pitchFamily="34" charset="0"/>
              </a:rPr>
              <a:t>(across microservices)</a:t>
            </a:r>
          </a:p>
          <a:p>
            <a:pPr marL="234950" indent="-234950" defTabSz="914103" fontAlgn="base">
              <a:lnSpc>
                <a:spcPct val="90000"/>
              </a:lnSpc>
              <a:spcBef>
                <a:spcPts val="480"/>
              </a:spcBef>
              <a:spcAft>
                <a:spcPct val="0"/>
              </a:spcAft>
              <a:buFont typeface="Arial" panose="020B0604020202020204" pitchFamily="34" charset="0"/>
              <a:buChar char="•"/>
              <a:defRPr/>
            </a:pPr>
            <a:r>
              <a:rPr lang="en-US" sz="1800" dirty="0">
                <a:gradFill>
                  <a:gsLst>
                    <a:gs pos="0">
                      <a:schemeClr val="tx1"/>
                    </a:gs>
                    <a:gs pos="100000">
                      <a:schemeClr val="tx1"/>
                    </a:gs>
                  </a:gsLst>
                  <a:lin ang="5400000" scaled="0"/>
                </a:gradFill>
                <a:ea typeface="Segoe UI" pitchFamily="34" charset="0"/>
                <a:cs typeface="Segoe UI" pitchFamily="34" charset="0"/>
              </a:rPr>
              <a:t>Docker Multi-arch and multi-stage builds</a:t>
            </a:r>
          </a:p>
          <a:p>
            <a:pPr marL="234950" indent="-234950" defTabSz="914103" fontAlgn="base">
              <a:lnSpc>
                <a:spcPct val="90000"/>
              </a:lnSpc>
              <a:spcBef>
                <a:spcPts val="480"/>
              </a:spcBef>
              <a:spcAft>
                <a:spcPct val="0"/>
              </a:spcAft>
              <a:buFont typeface="Arial" panose="020B0604020202020204" pitchFamily="34" charset="0"/>
              <a:buChar char="•"/>
              <a:defRPr/>
            </a:pPr>
            <a:r>
              <a:rPr lang="en-US" sz="1800" dirty="0">
                <a:gradFill>
                  <a:gsLst>
                    <a:gs pos="0">
                      <a:schemeClr val="tx1"/>
                    </a:gs>
                    <a:gs pos="100000">
                      <a:schemeClr val="tx1"/>
                    </a:gs>
                  </a:gsLst>
                  <a:lin ang="5400000" scaled="0"/>
                </a:gradFill>
                <a:ea typeface="Segoe UI" pitchFamily="34" charset="0"/>
                <a:cs typeface="Segoe UI" pitchFamily="34" charset="0"/>
              </a:rPr>
              <a:t>Swagger with </a:t>
            </a:r>
            <a:r>
              <a:rPr lang="en-US" sz="1800" dirty="0" err="1">
                <a:gradFill>
                  <a:gsLst>
                    <a:gs pos="0">
                      <a:schemeClr val="tx1"/>
                    </a:gs>
                    <a:gs pos="100000">
                      <a:schemeClr val="tx1"/>
                    </a:gs>
                  </a:gsLst>
                  <a:lin ang="5400000" scaled="0"/>
                </a:gradFill>
                <a:ea typeface="Segoe UI" pitchFamily="34" charset="0"/>
                <a:cs typeface="Segoe UI" pitchFamily="34" charset="0"/>
              </a:rPr>
              <a:t>Swashbuckle</a:t>
            </a:r>
            <a:endParaRPr lang="en-US" sz="1800" dirty="0">
              <a:gradFill>
                <a:gsLst>
                  <a:gs pos="0">
                    <a:schemeClr val="tx1"/>
                  </a:gs>
                  <a:gs pos="100000">
                    <a:schemeClr val="tx1"/>
                  </a:gs>
                </a:gsLst>
                <a:lin ang="5400000" scaled="0"/>
              </a:gradFill>
              <a:ea typeface="Segoe UI" pitchFamily="34" charset="0"/>
              <a:cs typeface="Segoe UI" pitchFamily="34" charset="0"/>
            </a:endParaRPr>
          </a:p>
          <a:p>
            <a:pPr marL="234950" indent="-234950" defTabSz="914103" fontAlgn="base">
              <a:lnSpc>
                <a:spcPct val="90000"/>
              </a:lnSpc>
              <a:spcBef>
                <a:spcPts val="480"/>
              </a:spcBef>
              <a:spcAft>
                <a:spcPct val="0"/>
              </a:spcAft>
              <a:buFont typeface="Arial" panose="020B0604020202020204" pitchFamily="34" charset="0"/>
              <a:buChar char="•"/>
              <a:defRPr/>
            </a:pPr>
            <a:r>
              <a:rPr lang="en-US" sz="1800" dirty="0">
                <a:gradFill>
                  <a:gsLst>
                    <a:gs pos="0">
                      <a:schemeClr val="tx1"/>
                    </a:gs>
                    <a:gs pos="100000">
                      <a:schemeClr val="tx1"/>
                    </a:gs>
                  </a:gsLst>
                  <a:lin ang="5400000" scaled="0"/>
                </a:gradFill>
                <a:ea typeface="Segoe UI" pitchFamily="34" charset="0"/>
                <a:cs typeface="Segoe UI" pitchFamily="34" charset="0"/>
              </a:rPr>
              <a:t>Security (Authentication/Authorization) with tokens from IdentityServer4 wrapping ASP.NET Identity</a:t>
            </a:r>
          </a:p>
        </p:txBody>
      </p:sp>
      <p:pic>
        <p:nvPicPr>
          <p:cNvPr id="12" name="Picture 11">
            <a:extLst>
              <a:ext uri="{FF2B5EF4-FFF2-40B4-BE49-F238E27FC236}">
                <a16:creationId xmlns:a16="http://schemas.microsoft.com/office/drawing/2014/main" id="{F5EE6D3A-BED5-4DDA-9C66-0F9EB7D9C061}"/>
              </a:ext>
            </a:extLst>
          </p:cNvPr>
          <p:cNvPicPr>
            <a:picLocks noChangeAspect="1"/>
          </p:cNvPicPr>
          <p:nvPr/>
        </p:nvPicPr>
        <p:blipFill>
          <a:blip r:embed="rId4"/>
          <a:stretch>
            <a:fillRect/>
          </a:stretch>
        </p:blipFill>
        <p:spPr>
          <a:xfrm>
            <a:off x="588263" y="1838663"/>
            <a:ext cx="3139789" cy="4061418"/>
          </a:xfrm>
          <a:prstGeom prst="rect">
            <a:avLst/>
          </a:prstGeom>
        </p:spPr>
      </p:pic>
    </p:spTree>
    <p:extLst>
      <p:ext uri="{BB962C8B-B14F-4D97-AF65-F5344CB8AC3E}">
        <p14:creationId xmlns:p14="http://schemas.microsoft.com/office/powerpoint/2010/main" val="61850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Key takeaways</a:t>
            </a:r>
            <a:endParaRPr lang="en-US" dirty="0"/>
          </a:p>
        </p:txBody>
      </p:sp>
      <p:sp>
        <p:nvSpPr>
          <p:cNvPr id="3" name="Text Placeholder 2">
            <a:extLst>
              <a:ext uri="{FF2B5EF4-FFF2-40B4-BE49-F238E27FC236}">
                <a16:creationId xmlns:a16="http://schemas.microsoft.com/office/drawing/2014/main" id="{EC0FA350-2F07-43DB-BFC3-3BB4A5E5E24A}"/>
              </a:ext>
            </a:extLst>
          </p:cNvPr>
          <p:cNvSpPr>
            <a:spLocks noGrp="1"/>
          </p:cNvSpPr>
          <p:nvPr>
            <p:ph type="body" sz="quarter" idx="10"/>
          </p:nvPr>
        </p:nvSpPr>
        <p:spPr>
          <a:xfrm>
            <a:off x="584200" y="1435497"/>
            <a:ext cx="11018520" cy="4136517"/>
          </a:xfrm>
        </p:spPr>
        <p:txBody>
          <a:bodyPr/>
          <a:lstStyle/>
          <a:p>
            <a:r>
              <a:rPr lang="en-US" dirty="0"/>
              <a:t>Microservices allow to evolve, deploy and scale parts of the</a:t>
            </a:r>
            <a:br>
              <a:rPr lang="en-US" dirty="0"/>
            </a:br>
            <a:r>
              <a:rPr lang="en-US" dirty="0"/>
              <a:t>application independently</a:t>
            </a:r>
          </a:p>
          <a:p>
            <a:r>
              <a:rPr lang="en-US" dirty="0"/>
              <a:t>Microservices offer great benefits but also new challenges</a:t>
            </a:r>
            <a:br>
              <a:rPr lang="en-US" dirty="0"/>
            </a:br>
            <a:r>
              <a:rPr lang="en-US" dirty="0"/>
              <a:t>(distributed software challenges)</a:t>
            </a:r>
          </a:p>
          <a:p>
            <a:r>
              <a:rPr lang="en-US" dirty="0"/>
              <a:t>Microservices are not suitable for all apps, but for large, scalable and long-term evolving applications with typically multiple autonomous development teams </a:t>
            </a:r>
          </a:p>
          <a:p>
            <a:r>
              <a:rPr lang="en-US" dirty="0"/>
              <a:t>But you can start extending your existing monolithic apps with new microservices, step-by-step</a:t>
            </a:r>
          </a:p>
        </p:txBody>
      </p:sp>
    </p:spTree>
    <p:extLst>
      <p:ext uri="{BB962C8B-B14F-4D97-AF65-F5344CB8AC3E}">
        <p14:creationId xmlns:p14="http://schemas.microsoft.com/office/powerpoint/2010/main" val="32923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823DF-EC34-41F2-A2D0-BBC3CA4A3E9A}"/>
              </a:ext>
            </a:extLst>
          </p:cNvPr>
          <p:cNvSpPr>
            <a:spLocks noGrp="1"/>
          </p:cNvSpPr>
          <p:nvPr>
            <p:ph type="title"/>
          </p:nvPr>
        </p:nvSpPr>
        <p:spPr/>
        <p:txBody>
          <a:bodyPr/>
          <a:lstStyle/>
          <a:p>
            <a:r>
              <a:rPr lang="en-US" dirty="0"/>
              <a:t>Please evaluate this session</a:t>
            </a:r>
            <a:br>
              <a:rPr lang="en-US" dirty="0"/>
            </a:br>
            <a:r>
              <a:rPr lang="en-US" sz="2000" spc="0" dirty="0">
                <a:latin typeface="+mn-lt"/>
              </a:rPr>
              <a:t>Your feedback is important to us!</a:t>
            </a:r>
            <a:endParaRPr lang="en-US" spc="0" dirty="0">
              <a:latin typeface="+mn-lt"/>
            </a:endParaRPr>
          </a:p>
        </p:txBody>
      </p:sp>
      <p:sp>
        <p:nvSpPr>
          <p:cNvPr id="5" name="Text Placeholder 4">
            <a:extLst>
              <a:ext uri="{FF2B5EF4-FFF2-40B4-BE49-F238E27FC236}">
                <a16:creationId xmlns:a16="http://schemas.microsoft.com/office/drawing/2014/main" id="{D2E5DC89-AD72-4374-B620-726EF1494D6A}"/>
              </a:ext>
            </a:extLst>
          </p:cNvPr>
          <p:cNvSpPr>
            <a:spLocks noGrp="1"/>
          </p:cNvSpPr>
          <p:nvPr>
            <p:ph type="body" sz="quarter" idx="10"/>
          </p:nvPr>
        </p:nvSpPr>
        <p:spPr/>
        <p:txBody>
          <a:bodyPr/>
          <a:lstStyle/>
          <a:p>
            <a:r>
              <a:rPr lang="en-US" dirty="0"/>
              <a:t>From your PC or Tablet visit </a:t>
            </a:r>
            <a:r>
              <a:rPr lang="en-US" dirty="0" err="1"/>
              <a:t>MyIgnite</a:t>
            </a:r>
            <a:br>
              <a:rPr lang="en-US" dirty="0"/>
            </a:br>
            <a:r>
              <a:rPr lang="en-US" dirty="0"/>
              <a:t>at </a:t>
            </a:r>
            <a:r>
              <a:rPr lang="en-US" dirty="0">
                <a:latin typeface="+mj-lt"/>
                <a:hlinkClick r:id="rId3"/>
              </a:rPr>
              <a:t>http://myignite.microsoft.com</a:t>
            </a:r>
            <a:endParaRPr lang="en-US" dirty="0">
              <a:latin typeface="+mj-lt"/>
            </a:endParaRPr>
          </a:p>
          <a:p>
            <a:r>
              <a:rPr lang="en-US" dirty="0"/>
              <a:t>From your phone download and use the Ignite Mobile App</a:t>
            </a:r>
            <a:br>
              <a:rPr lang="en-US" dirty="0"/>
            </a:br>
            <a:r>
              <a:rPr lang="en-US" dirty="0"/>
              <a:t>by scanning  the QR code above or visiting </a:t>
            </a:r>
            <a:r>
              <a:rPr lang="en-US" dirty="0">
                <a:latin typeface="+mj-lt"/>
                <a:hlinkClick r:id="rId4"/>
              </a:rPr>
              <a:t>https://aka.ms/ignite.mobileapp</a:t>
            </a:r>
            <a:r>
              <a:rPr lang="en-US" dirty="0">
                <a:latin typeface="+mj-lt"/>
              </a:rPr>
              <a:t> </a:t>
            </a:r>
          </a:p>
        </p:txBody>
      </p:sp>
      <p:pic>
        <p:nvPicPr>
          <p:cNvPr id="15" name="Picture 14" descr="QR Code">
            <a:extLst>
              <a:ext uri="{FF2B5EF4-FFF2-40B4-BE49-F238E27FC236}">
                <a16:creationId xmlns:a16="http://schemas.microsoft.com/office/drawing/2014/main" id="{EFC1EB45-2EB7-48CE-B3A7-5E46347BB019}"/>
              </a:ext>
            </a:extLst>
          </p:cNvPr>
          <p:cNvPicPr>
            <a:picLocks noChangeAspect="1"/>
          </p:cNvPicPr>
          <p:nvPr/>
        </p:nvPicPr>
        <p:blipFill>
          <a:blip r:embed="rId5"/>
          <a:stretch>
            <a:fillRect/>
          </a:stretch>
        </p:blipFill>
        <p:spPr>
          <a:xfrm>
            <a:off x="6982398" y="1475543"/>
            <a:ext cx="3062785" cy="3062785"/>
          </a:xfrm>
          <a:prstGeom prst="rect">
            <a:avLst/>
          </a:prstGeom>
        </p:spPr>
      </p:pic>
    </p:spTree>
    <p:extLst>
      <p:ext uri="{BB962C8B-B14F-4D97-AF65-F5344CB8AC3E}">
        <p14:creationId xmlns:p14="http://schemas.microsoft.com/office/powerpoint/2010/main" val="59975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F899DC-7734-431C-A101-87A23A7DCC04}"/>
              </a:ext>
            </a:extLst>
          </p:cNvPr>
          <p:cNvSpPr>
            <a:spLocks noGrp="1"/>
          </p:cNvSpPr>
          <p:nvPr>
            <p:ph type="body" sz="quarter" idx="12"/>
          </p:nvPr>
        </p:nvSpPr>
        <p:spPr>
          <a:xfrm>
            <a:off x="583411" y="3378890"/>
            <a:ext cx="5943600" cy="1969770"/>
          </a:xfrm>
        </p:spPr>
        <p:txBody>
          <a:bodyPr/>
          <a:lstStyle/>
          <a:p>
            <a:r>
              <a:rPr lang="en-US" sz="3200" b="1" dirty="0"/>
              <a:t>Cesar de la Torre</a:t>
            </a:r>
          </a:p>
          <a:p>
            <a:r>
              <a:rPr lang="en-US" sz="2400" dirty="0"/>
              <a:t>Principal Program Manager</a:t>
            </a:r>
          </a:p>
          <a:p>
            <a:r>
              <a:rPr lang="en-US" sz="2400" dirty="0"/>
              <a:t>.NET Product Group</a:t>
            </a:r>
          </a:p>
          <a:p>
            <a:r>
              <a:rPr lang="en-US" sz="2400" dirty="0"/>
              <a:t>Microsoft Corp.</a:t>
            </a:r>
          </a:p>
          <a:p>
            <a:endParaRPr lang="en-US" sz="2400" dirty="0"/>
          </a:p>
        </p:txBody>
      </p:sp>
      <p:sp>
        <p:nvSpPr>
          <p:cNvPr id="10" name="Rectangle 9">
            <a:extLst>
              <a:ext uri="{FF2B5EF4-FFF2-40B4-BE49-F238E27FC236}">
                <a16:creationId xmlns:a16="http://schemas.microsoft.com/office/drawing/2014/main" id="{3FC69F16-9361-4BDE-B545-98BF8F83EB73}"/>
              </a:ext>
            </a:extLst>
          </p:cNvPr>
          <p:cNvSpPr/>
          <p:nvPr/>
        </p:nvSpPr>
        <p:spPr>
          <a:xfrm>
            <a:off x="876606" y="5121661"/>
            <a:ext cx="3008663" cy="646331"/>
          </a:xfrm>
          <a:prstGeom prst="rect">
            <a:avLst/>
          </a:prstGeom>
        </p:spPr>
        <p:txBody>
          <a:bodyPr wrap="square">
            <a:spAutoFit/>
          </a:bodyPr>
          <a:lstStyle/>
          <a:p>
            <a:pPr defTabSz="932742"/>
            <a:r>
              <a:rPr lang="en-US" sz="1800" dirty="0">
                <a:gradFill>
                  <a:gsLst>
                    <a:gs pos="0">
                      <a:schemeClr val="tx1"/>
                    </a:gs>
                    <a:gs pos="100000">
                      <a:schemeClr val="tx1"/>
                    </a:gs>
                  </a:gsLst>
                  <a:lin ang="5400000" scaled="0"/>
                </a:gradFill>
              </a:rPr>
              <a:t>@cesardelatorre</a:t>
            </a:r>
          </a:p>
          <a:p>
            <a:pPr defTabSz="932742"/>
            <a:r>
              <a:rPr lang="en-US" sz="1800" dirty="0">
                <a:gradFill>
                  <a:gsLst>
                    <a:gs pos="0">
                      <a:schemeClr val="tx1"/>
                    </a:gs>
                    <a:gs pos="100000">
                      <a:schemeClr val="tx1"/>
                    </a:gs>
                  </a:gsLst>
                  <a:lin ang="5400000" scaled="0"/>
                </a:gradFill>
              </a:rPr>
              <a:t>cesardl@microsoft.com</a:t>
            </a:r>
          </a:p>
        </p:txBody>
      </p:sp>
      <p:pic>
        <p:nvPicPr>
          <p:cNvPr id="11" name="Picture 2" descr="https://abs.twimg.com/icons/apple-touch-icon-192x192.png">
            <a:extLst>
              <a:ext uri="{FF2B5EF4-FFF2-40B4-BE49-F238E27FC236}">
                <a16:creationId xmlns:a16="http://schemas.microsoft.com/office/drawing/2014/main" id="{5AC026FC-FA3B-436E-A93F-B23B38C01450}"/>
              </a:ext>
            </a:extLst>
          </p:cNvPr>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83411" y="5177500"/>
            <a:ext cx="293195" cy="2673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cdn2.iconfinder.com/data/icons/metro-uinvert-dock/256/Mail.png">
            <a:extLst>
              <a:ext uri="{FF2B5EF4-FFF2-40B4-BE49-F238E27FC236}">
                <a16:creationId xmlns:a16="http://schemas.microsoft.com/office/drawing/2014/main" id="{C11498A6-916A-4F38-BF01-E575EBD53B98}"/>
              </a:ext>
            </a:extLst>
          </p:cNvPr>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12654" y="5499410"/>
            <a:ext cx="234707" cy="21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35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4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0" y="0"/>
            <a:ext cx="12189477" cy="1270871"/>
          </a:xfrm>
          <a:prstGeom prst="rect">
            <a:avLst/>
          </a:prstGeom>
          <a:solidFill>
            <a:schemeClr val="accent3"/>
          </a:solidFill>
          <a:ln w="10795" cap="flat" cmpd="sng" algn="ctr">
            <a:noFill/>
            <a:prstDash val="solid"/>
          </a:ln>
          <a:effectLst/>
        </p:spPr>
        <p:txBody>
          <a:bodyPr rtlCol="0" anchor="ctr"/>
          <a:lstStyle/>
          <a:p>
            <a:pPr algn="ctr" defTabSz="896214">
              <a:defRPr/>
            </a:pPr>
            <a:endParaRPr lang="en-US" kern="0">
              <a:solidFill>
                <a:srgbClr val="FFFFFF"/>
              </a:solidFill>
              <a:latin typeface="Segoe UI"/>
              <a:ea typeface=""/>
              <a:cs typeface=""/>
            </a:endParaRPr>
          </a:p>
        </p:txBody>
      </p:sp>
      <p:pic>
        <p:nvPicPr>
          <p:cNvPr id="14" name="Picture 13">
            <a:extLst>
              <a:ext uri="{FF2B5EF4-FFF2-40B4-BE49-F238E27FC236}">
                <a16:creationId xmlns:a16="http://schemas.microsoft.com/office/drawing/2014/main" id="{D62DCFC3-6AED-42BF-A994-92BB9EFCBF88}"/>
              </a:ext>
            </a:extLst>
          </p:cNvPr>
          <p:cNvPicPr>
            <a:picLocks noChangeAspect="1"/>
          </p:cNvPicPr>
          <p:nvPr/>
        </p:nvPicPr>
        <p:blipFill rotWithShape="1">
          <a:blip r:embed="rId3"/>
          <a:srcRect l="358" t="10230" r="1850" b="13616"/>
          <a:stretch/>
        </p:blipFill>
        <p:spPr>
          <a:xfrm>
            <a:off x="588263" y="1412463"/>
            <a:ext cx="11018520" cy="4625448"/>
          </a:xfrm>
          <a:prstGeom prst="rect">
            <a:avLst/>
          </a:prstGeom>
        </p:spPr>
      </p:pic>
      <p:sp>
        <p:nvSpPr>
          <p:cNvPr id="3" name="Rectangle 2">
            <a:extLst>
              <a:ext uri="{FF2B5EF4-FFF2-40B4-BE49-F238E27FC236}">
                <a16:creationId xmlns:a16="http://schemas.microsoft.com/office/drawing/2014/main" id="{98AAB595-3E55-4CEC-BFC5-C86FA01257D9}"/>
              </a:ext>
            </a:extLst>
          </p:cNvPr>
          <p:cNvSpPr/>
          <p:nvPr/>
        </p:nvSpPr>
        <p:spPr>
          <a:xfrm>
            <a:off x="1609209" y="5993992"/>
            <a:ext cx="8973582" cy="338554"/>
          </a:xfrm>
          <a:prstGeom prst="rect">
            <a:avLst/>
          </a:prstGeom>
        </p:spPr>
        <p:txBody>
          <a:bodyPr wrap="square">
            <a:spAutoFit/>
          </a:bodyPr>
          <a:lstStyle/>
          <a:p>
            <a:pPr algn="ctr" defTabSz="914192">
              <a:defRPr/>
            </a:pPr>
            <a:r>
              <a:rPr lang="en-US" sz="1600" b="1" dirty="0">
                <a:gradFill>
                  <a:gsLst>
                    <a:gs pos="1250">
                      <a:schemeClr val="accent1"/>
                    </a:gs>
                    <a:gs pos="100000">
                      <a:schemeClr val="accent1"/>
                    </a:gs>
                  </a:gsLst>
                  <a:lin ang="5400000" scaled="0"/>
                </a:gradFill>
                <a:latin typeface="Segoe UI" panose="020B0502040204020203" pitchFamily="34" charset="0"/>
                <a:cs typeface="Segoe UI" panose="020B0502040204020203" pitchFamily="34" charset="0"/>
              </a:rPr>
              <a:t>https://www.microsoft.com/net/learn/architecture       </a:t>
            </a:r>
            <a:r>
              <a:rPr lang="en-US" sz="1600"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or</a:t>
            </a:r>
            <a:r>
              <a:rPr lang="en-US" sz="1600" b="1" dirty="0">
                <a:gradFill>
                  <a:gsLst>
                    <a:gs pos="1250">
                      <a:schemeClr val="accent1"/>
                    </a:gs>
                    <a:gs pos="100000">
                      <a:schemeClr val="accent1"/>
                    </a:gs>
                  </a:gsLst>
                  <a:lin ang="5400000" scaled="0"/>
                </a:gradFill>
                <a:latin typeface="Segoe UI" panose="020B0502040204020203" pitchFamily="34" charset="0"/>
                <a:cs typeface="Segoe UI" panose="020B0502040204020203" pitchFamily="34" charset="0"/>
              </a:rPr>
              <a:t>         http://dot.net/architecture    </a:t>
            </a:r>
          </a:p>
        </p:txBody>
      </p:sp>
      <p:sp>
        <p:nvSpPr>
          <p:cNvPr id="19" name="Rounded Rectangle 4">
            <a:extLst>
              <a:ext uri="{FF2B5EF4-FFF2-40B4-BE49-F238E27FC236}">
                <a16:creationId xmlns:a16="http://schemas.microsoft.com/office/drawing/2014/main" id="{EB03FB12-342A-4761-80F0-0070C1961716}"/>
              </a:ext>
            </a:extLst>
          </p:cNvPr>
          <p:cNvSpPr/>
          <p:nvPr/>
        </p:nvSpPr>
        <p:spPr>
          <a:xfrm>
            <a:off x="2870356" y="2589411"/>
            <a:ext cx="2315285" cy="1643105"/>
          </a:xfrm>
          <a:prstGeom prst="roundRect">
            <a:avLst/>
          </a:prstGeom>
          <a:noFill/>
          <a:ln w="50800" cmpd="sng">
            <a:solidFill>
              <a:schemeClr val="accent3"/>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92">
              <a:defRPr/>
            </a:pPr>
            <a:endParaRPr lang="en-US">
              <a:ln w="50800">
                <a:solidFill>
                  <a:srgbClr val="FFFF00"/>
                </a:solidFill>
              </a:ln>
              <a:solidFill>
                <a:srgbClr val="FFFF00"/>
              </a:solidFill>
              <a:latin typeface="Segoe UI" pitchFamily="34" charset="0"/>
            </a:endParaRPr>
          </a:p>
        </p:txBody>
      </p:sp>
      <p:sp>
        <p:nvSpPr>
          <p:cNvPr id="2" name="Rectangle 1">
            <a:extLst>
              <a:ext uri="{FF2B5EF4-FFF2-40B4-BE49-F238E27FC236}">
                <a16:creationId xmlns:a16="http://schemas.microsoft.com/office/drawing/2014/main" id="{10860BCC-7852-4ADF-86EC-EB4F1CF5545D}"/>
              </a:ext>
            </a:extLst>
          </p:cNvPr>
          <p:cNvSpPr/>
          <p:nvPr/>
        </p:nvSpPr>
        <p:spPr>
          <a:xfrm>
            <a:off x="7462944" y="2742523"/>
            <a:ext cx="373486" cy="22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pic>
        <p:nvPicPr>
          <p:cNvPr id="8" name="Picture 2" descr="Image result for azure logo">
            <a:extLst>
              <a:ext uri="{FF2B5EF4-FFF2-40B4-BE49-F238E27FC236}">
                <a16:creationId xmlns:a16="http://schemas.microsoft.com/office/drawing/2014/main" id="{520CA0F6-E30F-471E-8EF6-48FF0653204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2944" y="2658465"/>
            <a:ext cx="373486" cy="27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7B2882E-90CB-45BF-A216-A8B507753B68}"/>
              </a:ext>
            </a:extLst>
          </p:cNvPr>
          <p:cNvSpPr>
            <a:spLocks noGrp="1"/>
          </p:cNvSpPr>
          <p:nvPr>
            <p:ph type="title"/>
          </p:nvPr>
        </p:nvSpPr>
        <p:spPr/>
        <p:txBody>
          <a:bodyPr/>
          <a:lstStyle/>
          <a:p>
            <a:r>
              <a:rPr lang="en-US" dirty="0">
                <a:gradFill>
                  <a:gsLst>
                    <a:gs pos="1250">
                      <a:schemeClr val="bg1"/>
                    </a:gs>
                    <a:gs pos="100000">
                      <a:schemeClr val="bg1"/>
                    </a:gs>
                  </a:gsLst>
                  <a:lin ang="5400000" scaled="0"/>
                </a:gradFill>
              </a:rPr>
              <a:t>.NET Application Architecture Center</a:t>
            </a:r>
          </a:p>
        </p:txBody>
      </p:sp>
    </p:spTree>
    <p:extLst>
      <p:ext uri="{BB962C8B-B14F-4D97-AF65-F5344CB8AC3E}">
        <p14:creationId xmlns:p14="http://schemas.microsoft.com/office/powerpoint/2010/main" val="54390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3AD38F-758C-4A5C-8CE9-EFEC65718273}"/>
              </a:ext>
            </a:extLst>
          </p:cNvPr>
          <p:cNvSpPr/>
          <p:nvPr/>
        </p:nvSpPr>
        <p:spPr>
          <a:xfrm>
            <a:off x="865357" y="2041701"/>
            <a:ext cx="10172080" cy="2300630"/>
          </a:xfrm>
          <a:prstGeom prst="rect">
            <a:avLst/>
          </a:prstGeom>
        </p:spPr>
        <p:txBody>
          <a:bodyPr wrap="none">
            <a:spAutoFit/>
          </a:bodyPr>
          <a:lstStyle/>
          <a:p>
            <a:pPr defTabSz="914343"/>
            <a:r>
              <a:rPr lang="en-US" sz="14350" dirty="0">
                <a:solidFill>
                  <a:srgbClr val="000000"/>
                </a:solidFill>
              </a:rPr>
              <a:t>Backup slides</a:t>
            </a:r>
          </a:p>
        </p:txBody>
      </p:sp>
    </p:spTree>
    <p:extLst>
      <p:ext uri="{BB962C8B-B14F-4D97-AF65-F5344CB8AC3E}">
        <p14:creationId xmlns:p14="http://schemas.microsoft.com/office/powerpoint/2010/main" val="2327574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829253" y="1897812"/>
            <a:ext cx="11017803" cy="1531189"/>
          </a:xfrm>
        </p:spPr>
        <p:txBody>
          <a:bodyPr/>
          <a:lstStyle/>
          <a:p>
            <a:r>
              <a:rPr lang="en-US" sz="9950" dirty="0"/>
              <a:t>Journey to the cloud</a:t>
            </a:r>
          </a:p>
        </p:txBody>
      </p:sp>
    </p:spTree>
    <p:extLst>
      <p:ext uri="{BB962C8B-B14F-4D97-AF65-F5344CB8AC3E}">
        <p14:creationId xmlns:p14="http://schemas.microsoft.com/office/powerpoint/2010/main" val="3854983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F6BADD0-F208-4669-AF6E-9BE1450B4454}"/>
              </a:ext>
            </a:extLst>
          </p:cNvPr>
          <p:cNvGrpSpPr/>
          <p:nvPr/>
        </p:nvGrpSpPr>
        <p:grpSpPr>
          <a:xfrm>
            <a:off x="2467376" y="4462241"/>
            <a:ext cx="9154650" cy="635410"/>
            <a:chOff x="2516084" y="4551437"/>
            <a:chExt cx="9340153" cy="648285"/>
          </a:xfrm>
        </p:grpSpPr>
        <p:sp>
          <p:nvSpPr>
            <p:cNvPr id="83" name="Right Brace 82">
              <a:extLst>
                <a:ext uri="{FF2B5EF4-FFF2-40B4-BE49-F238E27FC236}">
                  <a16:creationId xmlns:a16="http://schemas.microsoft.com/office/drawing/2014/main" id="{BCF58D0B-67D7-4AA5-9DDD-C3B2CFB34B6B}"/>
                </a:ext>
              </a:extLst>
            </p:cNvPr>
            <p:cNvSpPr/>
            <p:nvPr/>
          </p:nvSpPr>
          <p:spPr>
            <a:xfrm rot="16200000">
              <a:off x="7112460" y="455944"/>
              <a:ext cx="147402" cy="9340153"/>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grpSp>
          <p:nvGrpSpPr>
            <p:cNvPr id="84" name="Group 83">
              <a:extLst>
                <a:ext uri="{FF2B5EF4-FFF2-40B4-BE49-F238E27FC236}">
                  <a16:creationId xmlns:a16="http://schemas.microsoft.com/office/drawing/2014/main" id="{B0CD8E41-532D-41A2-B24D-D9F2EC1601B2}"/>
                </a:ext>
              </a:extLst>
            </p:cNvPr>
            <p:cNvGrpSpPr/>
            <p:nvPr/>
          </p:nvGrpSpPr>
          <p:grpSpPr>
            <a:xfrm>
              <a:off x="6823948" y="4551437"/>
              <a:ext cx="782480" cy="398213"/>
              <a:chOff x="6772308" y="3901048"/>
              <a:chExt cx="1082491" cy="574782"/>
            </a:xfrm>
          </p:grpSpPr>
          <p:sp>
            <p:nvSpPr>
              <p:cNvPr id="85" name="Freeform 50">
                <a:extLst>
                  <a:ext uri="{FF2B5EF4-FFF2-40B4-BE49-F238E27FC236}">
                    <a16:creationId xmlns:a16="http://schemas.microsoft.com/office/drawing/2014/main" id="{3A919B66-91BA-4EAC-AA96-064E60AFE243}"/>
                  </a:ext>
                </a:extLst>
              </p:cNvPr>
              <p:cNvSpPr>
                <a:spLocks/>
              </p:cNvSpPr>
              <p:nvPr/>
            </p:nvSpPr>
            <p:spPr bwMode="auto">
              <a:xfrm>
                <a:off x="6772308" y="3901048"/>
                <a:ext cx="857133" cy="57478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86" name="Freeform 50">
                <a:extLst>
                  <a:ext uri="{FF2B5EF4-FFF2-40B4-BE49-F238E27FC236}">
                    <a16:creationId xmlns:a16="http://schemas.microsoft.com/office/drawing/2014/main" id="{C49F3AC0-354B-472E-BB39-39DFDE848CAE}"/>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grpSp>
      </p:grpSp>
      <p:grpSp>
        <p:nvGrpSpPr>
          <p:cNvPr id="5" name="Group 4">
            <a:extLst>
              <a:ext uri="{FF2B5EF4-FFF2-40B4-BE49-F238E27FC236}">
                <a16:creationId xmlns:a16="http://schemas.microsoft.com/office/drawing/2014/main" id="{9831DDCF-E291-4FF5-8908-FB25E6F32550}"/>
              </a:ext>
            </a:extLst>
          </p:cNvPr>
          <p:cNvGrpSpPr/>
          <p:nvPr/>
        </p:nvGrpSpPr>
        <p:grpSpPr>
          <a:xfrm>
            <a:off x="6947169" y="5259982"/>
            <a:ext cx="1684269" cy="1514969"/>
            <a:chOff x="7086656" y="5365344"/>
            <a:chExt cx="1718398" cy="1545668"/>
          </a:xfrm>
        </p:grpSpPr>
        <p:grpSp>
          <p:nvGrpSpPr>
            <p:cNvPr id="94" name="Group 93">
              <a:extLst>
                <a:ext uri="{FF2B5EF4-FFF2-40B4-BE49-F238E27FC236}">
                  <a16:creationId xmlns:a16="http://schemas.microsoft.com/office/drawing/2014/main" id="{49877390-EF25-4F23-BBCE-AEF07C149CE8}"/>
                </a:ext>
              </a:extLst>
            </p:cNvPr>
            <p:cNvGrpSpPr/>
            <p:nvPr/>
          </p:nvGrpSpPr>
          <p:grpSpPr>
            <a:xfrm>
              <a:off x="7606428" y="5365344"/>
              <a:ext cx="518180" cy="397316"/>
              <a:chOff x="5395286" y="2674311"/>
              <a:chExt cx="914389" cy="731512"/>
            </a:xfrm>
          </p:grpSpPr>
          <p:grpSp>
            <p:nvGrpSpPr>
              <p:cNvPr id="95" name="Group 94">
                <a:extLst>
                  <a:ext uri="{FF2B5EF4-FFF2-40B4-BE49-F238E27FC236}">
                    <a16:creationId xmlns:a16="http://schemas.microsoft.com/office/drawing/2014/main" id="{932EB5A4-3895-4F7E-8047-EB9B644560C7}"/>
                  </a:ext>
                </a:extLst>
              </p:cNvPr>
              <p:cNvGrpSpPr/>
              <p:nvPr/>
            </p:nvGrpSpPr>
            <p:grpSpPr>
              <a:xfrm>
                <a:off x="5395286" y="2674311"/>
                <a:ext cx="914389" cy="457195"/>
                <a:chOff x="5303847" y="2765750"/>
                <a:chExt cx="914389" cy="457195"/>
              </a:xfrm>
            </p:grpSpPr>
            <p:sp>
              <p:nvSpPr>
                <p:cNvPr id="101" name="Rectangle 32">
                  <a:extLst>
                    <a:ext uri="{FF2B5EF4-FFF2-40B4-BE49-F238E27FC236}">
                      <a16:creationId xmlns:a16="http://schemas.microsoft.com/office/drawing/2014/main" id="{968BB477-C5C7-4362-B1FD-9B6230D88102}"/>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102" name="Rectangle 32">
                  <a:extLst>
                    <a:ext uri="{FF2B5EF4-FFF2-40B4-BE49-F238E27FC236}">
                      <a16:creationId xmlns:a16="http://schemas.microsoft.com/office/drawing/2014/main" id="{A4BD96B3-2128-4330-9547-2D65EC92E0C4}"/>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103" name="Rectangle 32">
                  <a:extLst>
                    <a:ext uri="{FF2B5EF4-FFF2-40B4-BE49-F238E27FC236}">
                      <a16:creationId xmlns:a16="http://schemas.microsoft.com/office/drawing/2014/main" id="{497F7F9C-CB03-4977-95A9-330F47753E2E}"/>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104" name="Rectangle 32">
                  <a:extLst>
                    <a:ext uri="{FF2B5EF4-FFF2-40B4-BE49-F238E27FC236}">
                      <a16:creationId xmlns:a16="http://schemas.microsoft.com/office/drawing/2014/main" id="{47A860AB-5D1A-47B0-8402-A1D14CBC1813}"/>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105" name="Rectangle 32">
                  <a:extLst>
                    <a:ext uri="{FF2B5EF4-FFF2-40B4-BE49-F238E27FC236}">
                      <a16:creationId xmlns:a16="http://schemas.microsoft.com/office/drawing/2014/main" id="{8056D496-FF16-479A-95B1-0439F8CD8A84}"/>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106" name="Rectangle 32">
                  <a:extLst>
                    <a:ext uri="{FF2B5EF4-FFF2-40B4-BE49-F238E27FC236}">
                      <a16:creationId xmlns:a16="http://schemas.microsoft.com/office/drawing/2014/main" id="{24D050AC-57C0-42E1-B955-6E6E3E8FB222}"/>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grpSp>
          <p:sp>
            <p:nvSpPr>
              <p:cNvPr id="96" name="Rectangle 32">
                <a:extLst>
                  <a:ext uri="{FF2B5EF4-FFF2-40B4-BE49-F238E27FC236}">
                    <a16:creationId xmlns:a16="http://schemas.microsoft.com/office/drawing/2014/main" id="{9846A95F-A4A3-4361-820D-819E253716E6}"/>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97" name="Line 33">
                <a:extLst>
                  <a:ext uri="{FF2B5EF4-FFF2-40B4-BE49-F238E27FC236}">
                    <a16:creationId xmlns:a16="http://schemas.microsoft.com/office/drawing/2014/main" id="{6D48A4C2-0F4A-4779-83B3-8827965C8ED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98" name="Line 34">
                <a:extLst>
                  <a:ext uri="{FF2B5EF4-FFF2-40B4-BE49-F238E27FC236}">
                    <a16:creationId xmlns:a16="http://schemas.microsoft.com/office/drawing/2014/main" id="{43AD6211-BEB3-451B-9697-B0E9C02C4D4E}"/>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99" name="Line 35">
                <a:extLst>
                  <a:ext uri="{FF2B5EF4-FFF2-40B4-BE49-F238E27FC236}">
                    <a16:creationId xmlns:a16="http://schemas.microsoft.com/office/drawing/2014/main" id="{B828E222-A979-4B36-9107-1514134F0E74}"/>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100" name="Line 45">
                <a:extLst>
                  <a:ext uri="{FF2B5EF4-FFF2-40B4-BE49-F238E27FC236}">
                    <a16:creationId xmlns:a16="http://schemas.microsoft.com/office/drawing/2014/main" id="{143D0E84-89DD-4BAF-88E6-A70CE34C25FA}"/>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grpSp>
        <p:sp>
          <p:nvSpPr>
            <p:cNvPr id="33" name="TextBox 32">
              <a:extLst>
                <a:ext uri="{FF2B5EF4-FFF2-40B4-BE49-F238E27FC236}">
                  <a16:creationId xmlns:a16="http://schemas.microsoft.com/office/drawing/2014/main" id="{09732626-B3F9-4218-917E-E2464F7EEC39}"/>
                </a:ext>
              </a:extLst>
            </p:cNvPr>
            <p:cNvSpPr txBox="1"/>
            <p:nvPr/>
          </p:nvSpPr>
          <p:spPr>
            <a:xfrm>
              <a:off x="7086656" y="5877783"/>
              <a:ext cx="1718398" cy="1033229"/>
            </a:xfrm>
            <a:prstGeom prst="rect">
              <a:avLst/>
            </a:prstGeom>
            <a:noFill/>
          </p:spPr>
          <p:txBody>
            <a:bodyPr wrap="none" lIns="179146" tIns="143317" rIns="179146" bIns="143317" rtlCol="0" anchor="t">
              <a:spAutoFit/>
            </a:bodyPr>
            <a:lstStyle/>
            <a:p>
              <a:pPr algn="ctr" defTabSz="895526">
                <a:defRPr/>
              </a:pPr>
              <a:r>
                <a:rPr lang="en-US" sz="1800" kern="0" dirty="0">
                  <a:solidFill>
                    <a:srgbClr val="353535"/>
                  </a:solidFill>
                  <a:latin typeface="Segoe UI Semilight"/>
                </a:rPr>
                <a:t>Containers </a:t>
              </a:r>
            </a:p>
            <a:p>
              <a:pPr algn="ctr" defTabSz="895526">
                <a:defRPr/>
              </a:pPr>
              <a:r>
                <a:rPr lang="en-US" sz="1800" kern="0" dirty="0">
                  <a:solidFill>
                    <a:srgbClr val="353535"/>
                  </a:solidFill>
                  <a:latin typeface="Segoe UI Semilight"/>
                </a:rPr>
                <a:t>&amp; PaaS</a:t>
              </a:r>
            </a:p>
            <a:p>
              <a:pPr algn="ctr" defTabSz="895526">
                <a:spcAft>
                  <a:spcPts val="588"/>
                </a:spcAft>
                <a:defRPr/>
              </a:pPr>
              <a:r>
                <a:rPr lang="en-US" sz="1100" i="1" kern="0" dirty="0">
                  <a:solidFill>
                    <a:srgbClr val="353535"/>
                  </a:solidFill>
                  <a:latin typeface="Segoe UI Semilight"/>
                </a:rPr>
                <a:t>Minimal code changes</a:t>
              </a:r>
            </a:p>
          </p:txBody>
        </p:sp>
      </p:grpSp>
      <p:grpSp>
        <p:nvGrpSpPr>
          <p:cNvPr id="6" name="Group 5">
            <a:extLst>
              <a:ext uri="{FF2B5EF4-FFF2-40B4-BE49-F238E27FC236}">
                <a16:creationId xmlns:a16="http://schemas.microsoft.com/office/drawing/2014/main" id="{11088299-FCEE-4E49-A03D-018331553D04}"/>
              </a:ext>
            </a:extLst>
          </p:cNvPr>
          <p:cNvGrpSpPr/>
          <p:nvPr/>
        </p:nvGrpSpPr>
        <p:grpSpPr>
          <a:xfrm>
            <a:off x="9083835" y="5190666"/>
            <a:ext cx="3086896" cy="1753563"/>
            <a:chOff x="9266615" y="5294623"/>
            <a:chExt cx="3149447" cy="1789095"/>
          </a:xfrm>
        </p:grpSpPr>
        <p:grpSp>
          <p:nvGrpSpPr>
            <p:cNvPr id="54" name="Group 16">
              <a:extLst>
                <a:ext uri="{FF2B5EF4-FFF2-40B4-BE49-F238E27FC236}">
                  <a16:creationId xmlns:a16="http://schemas.microsoft.com/office/drawing/2014/main" id="{767F1966-6474-4D20-8871-660D989FF889}"/>
                </a:ext>
              </a:extLst>
            </p:cNvPr>
            <p:cNvGrpSpPr>
              <a:grpSpLocks noChangeAspect="1"/>
            </p:cNvGrpSpPr>
            <p:nvPr/>
          </p:nvGrpSpPr>
          <p:grpSpPr bwMode="auto">
            <a:xfrm>
              <a:off x="10593858" y="5294623"/>
              <a:ext cx="436513" cy="483929"/>
              <a:chOff x="13" y="7"/>
              <a:chExt cx="351" cy="406"/>
            </a:xfrm>
          </p:grpSpPr>
          <p:sp>
            <p:nvSpPr>
              <p:cNvPr id="55" name="Freeform 17">
                <a:extLst>
                  <a:ext uri="{FF2B5EF4-FFF2-40B4-BE49-F238E27FC236}">
                    <a16:creationId xmlns:a16="http://schemas.microsoft.com/office/drawing/2014/main" id="{AD8983D7-45E2-4122-94CF-AD1A730AF84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56" name="Freeform 18">
                <a:extLst>
                  <a:ext uri="{FF2B5EF4-FFF2-40B4-BE49-F238E27FC236}">
                    <a16:creationId xmlns:a16="http://schemas.microsoft.com/office/drawing/2014/main" id="{A243B27F-E931-4C0B-8421-140A5E6E5C1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57" name="Line 19">
                <a:extLst>
                  <a:ext uri="{FF2B5EF4-FFF2-40B4-BE49-F238E27FC236}">
                    <a16:creationId xmlns:a16="http://schemas.microsoft.com/office/drawing/2014/main" id="{6BDF3CA4-F045-4BE2-8EED-023D85FDA80B}"/>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58" name="Freeform 20">
                <a:extLst>
                  <a:ext uri="{FF2B5EF4-FFF2-40B4-BE49-F238E27FC236}">
                    <a16:creationId xmlns:a16="http://schemas.microsoft.com/office/drawing/2014/main" id="{D70FF59B-7EDE-4EF8-8F35-CAFECFDFB11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59" name="Freeform 21">
                <a:extLst>
                  <a:ext uri="{FF2B5EF4-FFF2-40B4-BE49-F238E27FC236}">
                    <a16:creationId xmlns:a16="http://schemas.microsoft.com/office/drawing/2014/main" id="{9BEB5B36-DA50-446A-A86E-47FC7E87A546}"/>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60" name="Line 22">
                <a:extLst>
                  <a:ext uri="{FF2B5EF4-FFF2-40B4-BE49-F238E27FC236}">
                    <a16:creationId xmlns:a16="http://schemas.microsoft.com/office/drawing/2014/main" id="{85485BCF-8A84-4996-B57F-8DBFC49A9EA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61" name="Freeform 23">
                <a:extLst>
                  <a:ext uri="{FF2B5EF4-FFF2-40B4-BE49-F238E27FC236}">
                    <a16:creationId xmlns:a16="http://schemas.microsoft.com/office/drawing/2014/main" id="{3E686FA8-D8A8-46AE-BD60-E419093C2199}"/>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62" name="Freeform 24">
                <a:extLst>
                  <a:ext uri="{FF2B5EF4-FFF2-40B4-BE49-F238E27FC236}">
                    <a16:creationId xmlns:a16="http://schemas.microsoft.com/office/drawing/2014/main" id="{5DF5D763-A011-4152-A984-72A71F645E2C}"/>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63" name="Freeform 25">
                <a:extLst>
                  <a:ext uri="{FF2B5EF4-FFF2-40B4-BE49-F238E27FC236}">
                    <a16:creationId xmlns:a16="http://schemas.microsoft.com/office/drawing/2014/main" id="{5B3BFBCA-2CE6-4B10-BC82-0E7F9B91E489}"/>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64" name="Line 26">
                <a:extLst>
                  <a:ext uri="{FF2B5EF4-FFF2-40B4-BE49-F238E27FC236}">
                    <a16:creationId xmlns:a16="http://schemas.microsoft.com/office/drawing/2014/main" id="{8629859B-EEBE-4A13-85CF-375B9E6E9D38}"/>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65" name="Freeform 27">
                <a:extLst>
                  <a:ext uri="{FF2B5EF4-FFF2-40B4-BE49-F238E27FC236}">
                    <a16:creationId xmlns:a16="http://schemas.microsoft.com/office/drawing/2014/main" id="{9D510D15-67EC-405E-8269-91D02D800310}"/>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66" name="Freeform 28">
                <a:extLst>
                  <a:ext uri="{FF2B5EF4-FFF2-40B4-BE49-F238E27FC236}">
                    <a16:creationId xmlns:a16="http://schemas.microsoft.com/office/drawing/2014/main" id="{6069C224-CA89-400A-9B1A-E8211ACCD634}"/>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grpSp>
        <p:sp>
          <p:nvSpPr>
            <p:cNvPr id="92" name="TextBox 91">
              <a:extLst>
                <a:ext uri="{FF2B5EF4-FFF2-40B4-BE49-F238E27FC236}">
                  <a16:creationId xmlns:a16="http://schemas.microsoft.com/office/drawing/2014/main" id="{1F991046-6C13-4EA3-8D54-3BFDFCD73993}"/>
                </a:ext>
              </a:extLst>
            </p:cNvPr>
            <p:cNvSpPr txBox="1"/>
            <p:nvPr/>
          </p:nvSpPr>
          <p:spPr>
            <a:xfrm>
              <a:off x="9266615" y="5877783"/>
              <a:ext cx="3149447" cy="1205935"/>
            </a:xfrm>
            <a:prstGeom prst="rect">
              <a:avLst/>
            </a:prstGeom>
            <a:noFill/>
          </p:spPr>
          <p:txBody>
            <a:bodyPr wrap="none" lIns="179146" tIns="143317" rIns="179146" bIns="143317" rtlCol="0" anchor="t">
              <a:spAutoFit/>
            </a:bodyPr>
            <a:lstStyle/>
            <a:p>
              <a:pPr algn="ctr" defTabSz="895526">
                <a:defRPr/>
              </a:pPr>
              <a:r>
                <a:rPr lang="en-US" sz="1800" kern="0" dirty="0">
                  <a:solidFill>
                    <a:srgbClr val="353535"/>
                  </a:solidFill>
                  <a:latin typeface="Segoe UI Semilight"/>
                </a:rPr>
                <a:t>Microservices Architecture  </a:t>
              </a:r>
            </a:p>
            <a:p>
              <a:pPr algn="ctr" defTabSz="895526">
                <a:defRPr/>
              </a:pPr>
              <a:r>
                <a:rPr lang="en-US" sz="1800" kern="0" dirty="0">
                  <a:solidFill>
                    <a:srgbClr val="353535"/>
                  </a:solidFill>
                  <a:latin typeface="Segoe UI Semilight"/>
                </a:rPr>
                <a:t>&amp; Serverless</a:t>
              </a:r>
            </a:p>
            <a:p>
              <a:pPr algn="ctr" defTabSz="895526">
                <a:defRPr/>
              </a:pPr>
              <a:r>
                <a:rPr lang="en-US" sz="1100" i="1" kern="0" dirty="0">
                  <a:solidFill>
                    <a:srgbClr val="353535"/>
                  </a:solidFill>
                  <a:latin typeface="Segoe UI Semilight"/>
                </a:rPr>
                <a:t>Architected for the cloud</a:t>
              </a:r>
            </a:p>
            <a:p>
              <a:pPr algn="ctr" defTabSz="895526">
                <a:defRPr/>
              </a:pPr>
              <a:r>
                <a:rPr lang="en-US" sz="1100" i="1" kern="0" dirty="0">
                  <a:solidFill>
                    <a:srgbClr val="353535"/>
                  </a:solidFill>
                  <a:latin typeface="Segoe UI Semilight"/>
                </a:rPr>
                <a:t>modernized/rewrite</a:t>
              </a:r>
            </a:p>
          </p:txBody>
        </p:sp>
      </p:grpSp>
      <p:grpSp>
        <p:nvGrpSpPr>
          <p:cNvPr id="4" name="Group 3">
            <a:extLst>
              <a:ext uri="{FF2B5EF4-FFF2-40B4-BE49-F238E27FC236}">
                <a16:creationId xmlns:a16="http://schemas.microsoft.com/office/drawing/2014/main" id="{C15D36C6-8FEE-4507-B11F-C3A76E2C8F5D}"/>
              </a:ext>
            </a:extLst>
          </p:cNvPr>
          <p:cNvGrpSpPr/>
          <p:nvPr/>
        </p:nvGrpSpPr>
        <p:grpSpPr>
          <a:xfrm>
            <a:off x="3135448" y="5268465"/>
            <a:ext cx="1419773" cy="1529515"/>
            <a:chOff x="3197696" y="5373999"/>
            <a:chExt cx="1448542" cy="1560507"/>
          </a:xfrm>
        </p:grpSpPr>
        <p:grpSp>
          <p:nvGrpSpPr>
            <p:cNvPr id="67" name="Group 31">
              <a:extLst>
                <a:ext uri="{FF2B5EF4-FFF2-40B4-BE49-F238E27FC236}">
                  <a16:creationId xmlns:a16="http://schemas.microsoft.com/office/drawing/2014/main" id="{B94302A6-6755-43A4-B802-88FAF8464919}"/>
                </a:ext>
              </a:extLst>
            </p:cNvPr>
            <p:cNvGrpSpPr>
              <a:grpSpLocks noChangeAspect="1"/>
            </p:cNvGrpSpPr>
            <p:nvPr/>
          </p:nvGrpSpPr>
          <p:grpSpPr bwMode="auto">
            <a:xfrm>
              <a:off x="3724941" y="5373999"/>
              <a:ext cx="392353" cy="393060"/>
              <a:chOff x="12" y="7"/>
              <a:chExt cx="221" cy="231"/>
            </a:xfrm>
          </p:grpSpPr>
          <p:sp>
            <p:nvSpPr>
              <p:cNvPr id="68" name="Rectangle 32">
                <a:extLst>
                  <a:ext uri="{FF2B5EF4-FFF2-40B4-BE49-F238E27FC236}">
                    <a16:creationId xmlns:a16="http://schemas.microsoft.com/office/drawing/2014/main" id="{F3BFAFA4-DDAF-48F4-82E5-830FA9D3A9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69" name="Line 33">
                <a:extLst>
                  <a:ext uri="{FF2B5EF4-FFF2-40B4-BE49-F238E27FC236}">
                    <a16:creationId xmlns:a16="http://schemas.microsoft.com/office/drawing/2014/main" id="{834CADAD-EC71-48A8-8F26-46B4384BB12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0" name="Line 34">
                <a:extLst>
                  <a:ext uri="{FF2B5EF4-FFF2-40B4-BE49-F238E27FC236}">
                    <a16:creationId xmlns:a16="http://schemas.microsoft.com/office/drawing/2014/main" id="{CDD687D9-D46F-4952-9A79-1F8E39D5277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1" name="Line 35">
                <a:extLst>
                  <a:ext uri="{FF2B5EF4-FFF2-40B4-BE49-F238E27FC236}">
                    <a16:creationId xmlns:a16="http://schemas.microsoft.com/office/drawing/2014/main" id="{FE8F446E-8117-4224-B139-C41E2EC2E3FE}"/>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2" name="Rectangle 36">
                <a:extLst>
                  <a:ext uri="{FF2B5EF4-FFF2-40B4-BE49-F238E27FC236}">
                    <a16:creationId xmlns:a16="http://schemas.microsoft.com/office/drawing/2014/main" id="{832F6426-0990-476D-902E-D36A20D5BC94}"/>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3" name="Line 37">
                <a:extLst>
                  <a:ext uri="{FF2B5EF4-FFF2-40B4-BE49-F238E27FC236}">
                    <a16:creationId xmlns:a16="http://schemas.microsoft.com/office/drawing/2014/main" id="{F499EFDC-E774-404E-BE07-CE5EB219E909}"/>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4" name="Line 38">
                <a:extLst>
                  <a:ext uri="{FF2B5EF4-FFF2-40B4-BE49-F238E27FC236}">
                    <a16:creationId xmlns:a16="http://schemas.microsoft.com/office/drawing/2014/main" id="{42079FD4-4E1E-4343-93AE-E0F61A4615D0}"/>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5" name="Line 39">
                <a:extLst>
                  <a:ext uri="{FF2B5EF4-FFF2-40B4-BE49-F238E27FC236}">
                    <a16:creationId xmlns:a16="http://schemas.microsoft.com/office/drawing/2014/main" id="{8D99577B-BEC2-4C1C-B239-12C3ABDB76AE}"/>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6" name="Rectangle 40">
                <a:extLst>
                  <a:ext uri="{FF2B5EF4-FFF2-40B4-BE49-F238E27FC236}">
                    <a16:creationId xmlns:a16="http://schemas.microsoft.com/office/drawing/2014/main" id="{7243C040-C298-45D8-8E53-309C8E9DB4DF}"/>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7" name="Line 41">
                <a:extLst>
                  <a:ext uri="{FF2B5EF4-FFF2-40B4-BE49-F238E27FC236}">
                    <a16:creationId xmlns:a16="http://schemas.microsoft.com/office/drawing/2014/main" id="{38B0A7BA-49F0-427E-9A8A-AEEA9ED7E7FA}"/>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8" name="Line 42">
                <a:extLst>
                  <a:ext uri="{FF2B5EF4-FFF2-40B4-BE49-F238E27FC236}">
                    <a16:creationId xmlns:a16="http://schemas.microsoft.com/office/drawing/2014/main" id="{E3732D98-C579-4F58-A7F1-99A80232687A}"/>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79" name="Line 43">
                <a:extLst>
                  <a:ext uri="{FF2B5EF4-FFF2-40B4-BE49-F238E27FC236}">
                    <a16:creationId xmlns:a16="http://schemas.microsoft.com/office/drawing/2014/main" id="{1EDB1058-1E08-4143-BCEA-2FD1F10528C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80" name="Line 44">
                <a:extLst>
                  <a:ext uri="{FF2B5EF4-FFF2-40B4-BE49-F238E27FC236}">
                    <a16:creationId xmlns:a16="http://schemas.microsoft.com/office/drawing/2014/main" id="{20E4E738-7B80-44AB-9CE0-7FC671794752}"/>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81" name="Line 45">
                <a:extLst>
                  <a:ext uri="{FF2B5EF4-FFF2-40B4-BE49-F238E27FC236}">
                    <a16:creationId xmlns:a16="http://schemas.microsoft.com/office/drawing/2014/main" id="{118E0EDB-F1D9-4AD4-B175-62F0BFF2305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sp>
            <p:nvSpPr>
              <p:cNvPr id="82" name="Line 46">
                <a:extLst>
                  <a:ext uri="{FF2B5EF4-FFF2-40B4-BE49-F238E27FC236}">
                    <a16:creationId xmlns:a16="http://schemas.microsoft.com/office/drawing/2014/main" id="{948153A7-2813-41D3-A151-85BB32D5881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a:solidFill>
                    <a:srgbClr val="353535"/>
                  </a:solidFill>
                  <a:latin typeface="Segoe UI Semilight"/>
                </a:endParaRPr>
              </a:p>
            </p:txBody>
          </p:sp>
        </p:grpSp>
        <p:sp>
          <p:nvSpPr>
            <p:cNvPr id="107" name="TextBox 106">
              <a:extLst>
                <a:ext uri="{FF2B5EF4-FFF2-40B4-BE49-F238E27FC236}">
                  <a16:creationId xmlns:a16="http://schemas.microsoft.com/office/drawing/2014/main" id="{88D08794-A7A3-46EC-9AA8-1DE510678B92}"/>
                </a:ext>
              </a:extLst>
            </p:cNvPr>
            <p:cNvSpPr txBox="1"/>
            <p:nvPr/>
          </p:nvSpPr>
          <p:spPr>
            <a:xfrm>
              <a:off x="3197696" y="5932680"/>
              <a:ext cx="1448542" cy="1001826"/>
            </a:xfrm>
            <a:prstGeom prst="rect">
              <a:avLst/>
            </a:prstGeom>
            <a:noFill/>
          </p:spPr>
          <p:txBody>
            <a:bodyPr wrap="none" lIns="179146" tIns="143317" rIns="179146" bIns="143317" rtlCol="0" anchor="t">
              <a:spAutoFit/>
            </a:bodyPr>
            <a:lstStyle/>
            <a:p>
              <a:pPr algn="ctr" defTabSz="895526">
                <a:spcAft>
                  <a:spcPts val="588"/>
                </a:spcAft>
                <a:defRPr/>
              </a:pPr>
              <a:r>
                <a:rPr lang="en-US" sz="1800" kern="0" dirty="0">
                  <a:solidFill>
                    <a:srgbClr val="353535"/>
                  </a:solidFill>
                  <a:latin typeface="Segoe UI Semilight"/>
                </a:rPr>
                <a:t>IaaS</a:t>
              </a:r>
            </a:p>
            <a:p>
              <a:pPr algn="ctr" defTabSz="913874">
                <a:defRPr/>
              </a:pPr>
              <a:r>
                <a:rPr lang="en-US" sz="1100" dirty="0">
                  <a:solidFill>
                    <a:srgbClr val="353535"/>
                  </a:solidFill>
                  <a:latin typeface="Segoe UI Semilight"/>
                </a:rPr>
                <a:t>“Lift &amp; shift”</a:t>
              </a:r>
            </a:p>
            <a:p>
              <a:pPr algn="ctr" defTabSz="913874">
                <a:defRPr/>
              </a:pPr>
              <a:r>
                <a:rPr lang="en-US" sz="1100" dirty="0">
                  <a:solidFill>
                    <a:srgbClr val="353535"/>
                  </a:solidFill>
                  <a:latin typeface="Segoe UI Semilight"/>
                </a:rPr>
                <a:t>No code changes</a:t>
              </a:r>
            </a:p>
          </p:txBody>
        </p:sp>
      </p:grpSp>
      <p:grpSp>
        <p:nvGrpSpPr>
          <p:cNvPr id="2" name="Group 1">
            <a:extLst>
              <a:ext uri="{FF2B5EF4-FFF2-40B4-BE49-F238E27FC236}">
                <a16:creationId xmlns:a16="http://schemas.microsoft.com/office/drawing/2014/main" id="{836E200F-CDCA-4ADE-A750-ACBB96D5CE5C}"/>
              </a:ext>
            </a:extLst>
          </p:cNvPr>
          <p:cNvGrpSpPr/>
          <p:nvPr/>
        </p:nvGrpSpPr>
        <p:grpSpPr>
          <a:xfrm>
            <a:off x="436233" y="5178764"/>
            <a:ext cx="1741570" cy="1460739"/>
            <a:chOff x="443785" y="5282482"/>
            <a:chExt cx="1776860" cy="1490338"/>
          </a:xfrm>
        </p:grpSpPr>
        <p:grpSp>
          <p:nvGrpSpPr>
            <p:cNvPr id="35" name="Group 34">
              <a:extLst>
                <a:ext uri="{FF2B5EF4-FFF2-40B4-BE49-F238E27FC236}">
                  <a16:creationId xmlns:a16="http://schemas.microsoft.com/office/drawing/2014/main" id="{5C4E117C-9F67-4E74-8928-3EEE324AC058}"/>
                </a:ext>
              </a:extLst>
            </p:cNvPr>
            <p:cNvGrpSpPr/>
            <p:nvPr/>
          </p:nvGrpSpPr>
          <p:grpSpPr>
            <a:xfrm>
              <a:off x="987895" y="5282482"/>
              <a:ext cx="543003" cy="555374"/>
              <a:chOff x="2084593" y="2157479"/>
              <a:chExt cx="958326" cy="1022668"/>
            </a:xfrm>
          </p:grpSpPr>
          <p:grpSp>
            <p:nvGrpSpPr>
              <p:cNvPr id="36" name="Group 4">
                <a:extLst>
                  <a:ext uri="{FF2B5EF4-FFF2-40B4-BE49-F238E27FC236}">
                    <a16:creationId xmlns:a16="http://schemas.microsoft.com/office/drawing/2014/main" id="{6F91F5B1-ADE9-48F9-A316-F39761AB859B}"/>
                  </a:ext>
                </a:extLst>
              </p:cNvPr>
              <p:cNvGrpSpPr>
                <a:grpSpLocks noChangeAspect="1"/>
              </p:cNvGrpSpPr>
              <p:nvPr/>
            </p:nvGrpSpPr>
            <p:grpSpPr bwMode="auto">
              <a:xfrm>
                <a:off x="2084593" y="2157479"/>
                <a:ext cx="475727" cy="1022668"/>
                <a:chOff x="7" y="12"/>
                <a:chExt cx="167" cy="359"/>
              </a:xfrm>
            </p:grpSpPr>
            <p:sp>
              <p:nvSpPr>
                <p:cNvPr id="44" name="Rectangle 5">
                  <a:extLst>
                    <a:ext uri="{FF2B5EF4-FFF2-40B4-BE49-F238E27FC236}">
                      <a16:creationId xmlns:a16="http://schemas.microsoft.com/office/drawing/2014/main" id="{1FD4FB84-31D5-4B79-A382-2E3F4BE2D2E7}"/>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45" name="Freeform 6">
                  <a:extLst>
                    <a:ext uri="{FF2B5EF4-FFF2-40B4-BE49-F238E27FC236}">
                      <a16:creationId xmlns:a16="http://schemas.microsoft.com/office/drawing/2014/main" id="{37455E96-66FF-4E9D-B5F0-00891B98863B}"/>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46" name="Rectangle 7">
                  <a:extLst>
                    <a:ext uri="{FF2B5EF4-FFF2-40B4-BE49-F238E27FC236}">
                      <a16:creationId xmlns:a16="http://schemas.microsoft.com/office/drawing/2014/main" id="{A2D5B9CA-D9F3-4F0D-9C65-2C3AB593E354}"/>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47" name="Rectangle 8">
                  <a:extLst>
                    <a:ext uri="{FF2B5EF4-FFF2-40B4-BE49-F238E27FC236}">
                      <a16:creationId xmlns:a16="http://schemas.microsoft.com/office/drawing/2014/main" id="{8FD0EB23-BCCF-4F7B-95F8-E9F1FF76B627}"/>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48" name="Rectangle 9">
                  <a:extLst>
                    <a:ext uri="{FF2B5EF4-FFF2-40B4-BE49-F238E27FC236}">
                      <a16:creationId xmlns:a16="http://schemas.microsoft.com/office/drawing/2014/main" id="{A5E2332D-AFA0-4054-9787-7A6B620F4E2F}"/>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49" name="Rectangle 10">
                  <a:extLst>
                    <a:ext uri="{FF2B5EF4-FFF2-40B4-BE49-F238E27FC236}">
                      <a16:creationId xmlns:a16="http://schemas.microsoft.com/office/drawing/2014/main" id="{D942DD5F-802F-4772-B03B-36692786CAEF}"/>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50" name="Rectangle 11">
                  <a:extLst>
                    <a:ext uri="{FF2B5EF4-FFF2-40B4-BE49-F238E27FC236}">
                      <a16:creationId xmlns:a16="http://schemas.microsoft.com/office/drawing/2014/main" id="{55375ADB-AF18-48A6-9800-E9B74105F15C}"/>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51" name="Rectangle 12">
                  <a:extLst>
                    <a:ext uri="{FF2B5EF4-FFF2-40B4-BE49-F238E27FC236}">
                      <a16:creationId xmlns:a16="http://schemas.microsoft.com/office/drawing/2014/main" id="{B4873390-6AFC-4620-B243-267F646901F3}"/>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53" name="Rectangle 13">
                  <a:extLst>
                    <a:ext uri="{FF2B5EF4-FFF2-40B4-BE49-F238E27FC236}">
                      <a16:creationId xmlns:a16="http://schemas.microsoft.com/office/drawing/2014/main" id="{332E76F9-0493-45E2-93E6-D052A799278D}"/>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dirty="0">
                    <a:solidFill>
                      <a:srgbClr val="353535"/>
                    </a:solidFill>
                    <a:latin typeface="Segoe UI Semilight"/>
                  </a:endParaRPr>
                </a:p>
              </p:txBody>
            </p:sp>
          </p:grpSp>
          <p:grpSp>
            <p:nvGrpSpPr>
              <p:cNvPr id="37" name="Group 36">
                <a:extLst>
                  <a:ext uri="{FF2B5EF4-FFF2-40B4-BE49-F238E27FC236}">
                    <a16:creationId xmlns:a16="http://schemas.microsoft.com/office/drawing/2014/main" id="{047056DD-B7C0-4EC1-81E3-7C9B44E69DC5}"/>
                  </a:ext>
                </a:extLst>
              </p:cNvPr>
              <p:cNvGrpSpPr/>
              <p:nvPr/>
            </p:nvGrpSpPr>
            <p:grpSpPr>
              <a:xfrm>
                <a:off x="2561534" y="2758439"/>
                <a:ext cx="475727" cy="421466"/>
                <a:chOff x="2779974" y="2727959"/>
                <a:chExt cx="475727" cy="421466"/>
              </a:xfrm>
            </p:grpSpPr>
            <p:sp>
              <p:nvSpPr>
                <p:cNvPr id="39" name="Rectangle 5">
                  <a:extLst>
                    <a:ext uri="{FF2B5EF4-FFF2-40B4-BE49-F238E27FC236}">
                      <a16:creationId xmlns:a16="http://schemas.microsoft.com/office/drawing/2014/main" id="{B8351D27-64CA-47D2-AA6E-733DFDD2C006}"/>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40" name="Freeform 6">
                  <a:extLst>
                    <a:ext uri="{FF2B5EF4-FFF2-40B4-BE49-F238E27FC236}">
                      <a16:creationId xmlns:a16="http://schemas.microsoft.com/office/drawing/2014/main" id="{97BB086A-7EC2-4C1A-B69E-3A439444310C}"/>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41" name="Rectangle 7">
                  <a:extLst>
                    <a:ext uri="{FF2B5EF4-FFF2-40B4-BE49-F238E27FC236}">
                      <a16:creationId xmlns:a16="http://schemas.microsoft.com/office/drawing/2014/main" id="{4230454F-ACA8-4819-8D84-D1E0EDA60D4F}"/>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42" name="Rectangle 8">
                  <a:extLst>
                    <a:ext uri="{FF2B5EF4-FFF2-40B4-BE49-F238E27FC236}">
                      <a16:creationId xmlns:a16="http://schemas.microsoft.com/office/drawing/2014/main" id="{CAECCE21-EAD7-4C41-8B9C-0020DDD68BD5}"/>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sp>
              <p:nvSpPr>
                <p:cNvPr id="43" name="Rectangle 9">
                  <a:extLst>
                    <a:ext uri="{FF2B5EF4-FFF2-40B4-BE49-F238E27FC236}">
                      <a16:creationId xmlns:a16="http://schemas.microsoft.com/office/drawing/2014/main" id="{18203E04-4703-4FD9-8E1B-AEB2A522468C}"/>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a:solidFill>
                      <a:srgbClr val="353535"/>
                    </a:solidFill>
                    <a:latin typeface="Segoe UI Semilight"/>
                  </a:endParaRPr>
                </a:p>
              </p:txBody>
            </p:sp>
          </p:grpSp>
          <p:sp>
            <p:nvSpPr>
              <p:cNvPr id="38" name="Isosceles Triangle 37">
                <a:extLst>
                  <a:ext uri="{FF2B5EF4-FFF2-40B4-BE49-F238E27FC236}">
                    <a16:creationId xmlns:a16="http://schemas.microsoft.com/office/drawing/2014/main" id="{6F216214-30A1-4927-958B-8514FB1247C4}"/>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6" tIns="44793" rIns="89586" bIns="44793" numCol="1" anchor="t" anchorCtr="0" compatLnSpc="1">
                <a:prstTxWarp prst="textNoShape">
                  <a:avLst/>
                </a:prstTxWarp>
              </a:bodyPr>
              <a:lstStyle/>
              <a:p>
                <a:pPr defTabSz="913665">
                  <a:defRPr/>
                </a:pPr>
                <a:endParaRPr lang="en-US" err="1">
                  <a:solidFill>
                    <a:srgbClr val="353535"/>
                  </a:solidFill>
                  <a:latin typeface="Segoe UI Semilight"/>
                </a:endParaRPr>
              </a:p>
            </p:txBody>
          </p:sp>
        </p:grpSp>
        <p:sp>
          <p:nvSpPr>
            <p:cNvPr id="244" name="TextBox 243">
              <a:extLst>
                <a:ext uri="{FF2B5EF4-FFF2-40B4-BE49-F238E27FC236}">
                  <a16:creationId xmlns:a16="http://schemas.microsoft.com/office/drawing/2014/main" id="{9E5C88A3-0A73-4C18-9CFE-8DB24A7F936D}"/>
                </a:ext>
              </a:extLst>
            </p:cNvPr>
            <p:cNvSpPr txBox="1"/>
            <p:nvPr/>
          </p:nvSpPr>
          <p:spPr>
            <a:xfrm>
              <a:off x="443785" y="5943700"/>
              <a:ext cx="1776860" cy="829120"/>
            </a:xfrm>
            <a:prstGeom prst="rect">
              <a:avLst/>
            </a:prstGeom>
            <a:noFill/>
          </p:spPr>
          <p:txBody>
            <a:bodyPr wrap="square" lIns="179146" tIns="143317" rIns="179146" bIns="143317" rtlCol="0" anchor="t">
              <a:spAutoFit/>
            </a:bodyPr>
            <a:lstStyle/>
            <a:p>
              <a:pPr algn="ctr" defTabSz="895526">
                <a:spcAft>
                  <a:spcPts val="588"/>
                </a:spcAft>
                <a:defRPr/>
              </a:pPr>
              <a:r>
                <a:rPr lang="en-US" sz="1800" kern="0" dirty="0">
                  <a:solidFill>
                    <a:srgbClr val="353535"/>
                  </a:solidFill>
                  <a:latin typeface="Segoe UI Semilight"/>
                </a:rPr>
                <a:t>On-Premises</a:t>
              </a:r>
            </a:p>
            <a:p>
              <a:pPr algn="ctr" defTabSz="895526">
                <a:spcAft>
                  <a:spcPts val="588"/>
                </a:spcAft>
                <a:defRPr/>
              </a:pPr>
              <a:r>
                <a:rPr lang="en-US" sz="1100" i="1" kern="0" dirty="0">
                  <a:solidFill>
                    <a:srgbClr val="353535"/>
                  </a:solidFill>
                  <a:latin typeface="Segoe UI Semilight"/>
                </a:rPr>
                <a:t>Infrastructure Platform</a:t>
              </a:r>
            </a:p>
          </p:txBody>
        </p:sp>
      </p:grpSp>
      <p:grpSp>
        <p:nvGrpSpPr>
          <p:cNvPr id="109" name="Group 108">
            <a:extLst>
              <a:ext uri="{FF2B5EF4-FFF2-40B4-BE49-F238E27FC236}">
                <a16:creationId xmlns:a16="http://schemas.microsoft.com/office/drawing/2014/main" id="{6B55CAF1-5ADD-41CC-A7F2-A7B0B611E45F}"/>
              </a:ext>
            </a:extLst>
          </p:cNvPr>
          <p:cNvGrpSpPr/>
          <p:nvPr/>
        </p:nvGrpSpPr>
        <p:grpSpPr>
          <a:xfrm>
            <a:off x="2384470" y="1338072"/>
            <a:ext cx="2941551" cy="2813167"/>
            <a:chOff x="2430961" y="1363662"/>
            <a:chExt cx="3001581" cy="2782899"/>
          </a:xfrm>
        </p:grpSpPr>
        <p:sp>
          <p:nvSpPr>
            <p:cNvPr id="119" name="Rectangle 118">
              <a:extLst>
                <a:ext uri="{FF2B5EF4-FFF2-40B4-BE49-F238E27FC236}">
                  <a16:creationId xmlns:a16="http://schemas.microsoft.com/office/drawing/2014/main" id="{A6391A0A-F166-4940-8168-ED442B014F01}"/>
                </a:ext>
              </a:extLst>
            </p:cNvPr>
            <p:cNvSpPr/>
            <p:nvPr/>
          </p:nvSpPr>
          <p:spPr bwMode="auto">
            <a:xfrm>
              <a:off x="2430961" y="1437571"/>
              <a:ext cx="3001581"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1" tIns="146233" rIns="182791" bIns="14623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TextBox 119">
              <a:extLst>
                <a:ext uri="{FF2B5EF4-FFF2-40B4-BE49-F238E27FC236}">
                  <a16:creationId xmlns:a16="http://schemas.microsoft.com/office/drawing/2014/main" id="{52A8EFD1-EF15-49DE-836B-625CA3A492C1}"/>
                </a:ext>
              </a:extLst>
            </p:cNvPr>
            <p:cNvSpPr txBox="1"/>
            <p:nvPr/>
          </p:nvSpPr>
          <p:spPr>
            <a:xfrm>
              <a:off x="2752225" y="1363662"/>
              <a:ext cx="2246465" cy="555026"/>
            </a:xfrm>
            <a:prstGeom prst="rect">
              <a:avLst/>
            </a:prstGeom>
            <a:noFill/>
          </p:spPr>
          <p:txBody>
            <a:bodyPr wrap="square" lIns="179197" tIns="143357" rIns="179197" bIns="143357" rtlCol="0">
              <a:spAutoFit/>
            </a:bodyPr>
            <a:lstStyle/>
            <a:p>
              <a:pPr algn="ctr" defTabSz="913576">
                <a:lnSpc>
                  <a:spcPct val="90000"/>
                </a:lnSpc>
                <a:defRPr/>
              </a:pPr>
              <a:r>
                <a:rPr lang="en-US" sz="1961" b="1" dirty="0">
                  <a:solidFill>
                    <a:srgbClr val="000000"/>
                  </a:solidFill>
                  <a:latin typeface="Segoe UI"/>
                  <a:ea typeface="Segoe UI" pitchFamily="34" charset="0"/>
                  <a:cs typeface="Segoe UI" pitchFamily="34" charset="0"/>
                </a:rPr>
                <a:t>Migrate</a:t>
              </a:r>
            </a:p>
          </p:txBody>
        </p:sp>
      </p:grpSp>
      <p:grpSp>
        <p:nvGrpSpPr>
          <p:cNvPr id="121" name="Group 120">
            <a:extLst>
              <a:ext uri="{FF2B5EF4-FFF2-40B4-BE49-F238E27FC236}">
                <a16:creationId xmlns:a16="http://schemas.microsoft.com/office/drawing/2014/main" id="{022C8643-3554-4396-ABC6-2E805AAFE0A6}"/>
              </a:ext>
            </a:extLst>
          </p:cNvPr>
          <p:cNvGrpSpPr/>
          <p:nvPr/>
        </p:nvGrpSpPr>
        <p:grpSpPr>
          <a:xfrm>
            <a:off x="6132168" y="1301103"/>
            <a:ext cx="5489859" cy="2850144"/>
            <a:chOff x="6255141" y="1325937"/>
            <a:chExt cx="5601896" cy="2908309"/>
          </a:xfrm>
        </p:grpSpPr>
        <p:sp>
          <p:nvSpPr>
            <p:cNvPr id="122" name="Rectangle 121">
              <a:extLst>
                <a:ext uri="{FF2B5EF4-FFF2-40B4-BE49-F238E27FC236}">
                  <a16:creationId xmlns:a16="http://schemas.microsoft.com/office/drawing/2014/main" id="{5B99AAF7-BF9A-4E78-879A-E76C397A03BE}"/>
                </a:ext>
              </a:extLst>
            </p:cNvPr>
            <p:cNvSpPr/>
            <p:nvPr/>
          </p:nvSpPr>
          <p:spPr bwMode="auto">
            <a:xfrm>
              <a:off x="6255141" y="1398473"/>
              <a:ext cx="5601896" cy="28357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1" tIns="146233" rIns="182791" bIns="14623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28DC9A38-EA8D-4294-BFFE-4CBB32F3B411}"/>
                </a:ext>
              </a:extLst>
            </p:cNvPr>
            <p:cNvSpPr txBox="1"/>
            <p:nvPr/>
          </p:nvSpPr>
          <p:spPr>
            <a:xfrm>
              <a:off x="6255141" y="1325937"/>
              <a:ext cx="5601896" cy="572513"/>
            </a:xfrm>
            <a:prstGeom prst="rect">
              <a:avLst/>
            </a:prstGeom>
            <a:noFill/>
          </p:spPr>
          <p:txBody>
            <a:bodyPr wrap="square" lIns="179197" tIns="143357" rIns="179197" bIns="143357" rtlCol="0">
              <a:spAutoFit/>
            </a:bodyPr>
            <a:lstStyle/>
            <a:p>
              <a:pPr algn="ctr" defTabSz="913576">
                <a:lnSpc>
                  <a:spcPct val="90000"/>
                </a:lnSpc>
                <a:defRPr/>
              </a:pPr>
              <a:r>
                <a:rPr lang="en-US" sz="1961" b="1" dirty="0">
                  <a:solidFill>
                    <a:srgbClr val="000000"/>
                  </a:solidFill>
                  <a:latin typeface="Segoe UI"/>
                  <a:ea typeface="Segoe UI" pitchFamily="34" charset="0"/>
                  <a:cs typeface="Segoe UI" pitchFamily="34" charset="0"/>
                </a:rPr>
                <a:t>Modernize</a:t>
              </a:r>
            </a:p>
          </p:txBody>
        </p:sp>
      </p:grpSp>
      <p:sp>
        <p:nvSpPr>
          <p:cNvPr id="124" name="Rectangle 123">
            <a:extLst>
              <a:ext uri="{FF2B5EF4-FFF2-40B4-BE49-F238E27FC236}">
                <a16:creationId xmlns:a16="http://schemas.microsoft.com/office/drawing/2014/main" id="{DA1CF8D5-0968-40C3-B887-1C7E7553ED25}"/>
              </a:ext>
            </a:extLst>
          </p:cNvPr>
          <p:cNvSpPr/>
          <p:nvPr/>
        </p:nvSpPr>
        <p:spPr>
          <a:xfrm>
            <a:off x="2127" y="1685"/>
            <a:ext cx="12187749" cy="609767"/>
          </a:xfrm>
          <a:prstGeom prst="rect">
            <a:avLst/>
          </a:prstGeom>
          <a:solidFill>
            <a:srgbClr val="0070C0"/>
          </a:solidFill>
          <a:ln w="10795" cap="flat" cmpd="sng" algn="ctr">
            <a:noFill/>
            <a:prstDash val="solid"/>
          </a:ln>
          <a:effectLst/>
        </p:spPr>
        <p:txBody>
          <a:bodyPr rtlCol="0" anchor="ctr"/>
          <a:lstStyle/>
          <a:p>
            <a:pPr algn="ctr" defTabSz="896042">
              <a:defRPr/>
            </a:pPr>
            <a:endParaRPr lang="en-US" kern="0">
              <a:solidFill>
                <a:srgbClr val="FFFFFF"/>
              </a:solidFill>
              <a:latin typeface="Segoe UI"/>
            </a:endParaRPr>
          </a:p>
        </p:txBody>
      </p:sp>
      <p:grpSp>
        <p:nvGrpSpPr>
          <p:cNvPr id="125" name="Group 124">
            <a:extLst>
              <a:ext uri="{FF2B5EF4-FFF2-40B4-BE49-F238E27FC236}">
                <a16:creationId xmlns:a16="http://schemas.microsoft.com/office/drawing/2014/main" id="{DD9420A5-A12C-4BE3-AB09-9451EE45A5BD}"/>
              </a:ext>
            </a:extLst>
          </p:cNvPr>
          <p:cNvGrpSpPr/>
          <p:nvPr/>
        </p:nvGrpSpPr>
        <p:grpSpPr>
          <a:xfrm>
            <a:off x="425420" y="2317417"/>
            <a:ext cx="1659429" cy="1326654"/>
            <a:chOff x="421422" y="2533466"/>
            <a:chExt cx="1693294" cy="1353728"/>
          </a:xfrm>
        </p:grpSpPr>
        <p:sp>
          <p:nvSpPr>
            <p:cNvPr id="126" name="Hexagon 110">
              <a:extLst>
                <a:ext uri="{FF2B5EF4-FFF2-40B4-BE49-F238E27FC236}">
                  <a16:creationId xmlns:a16="http://schemas.microsoft.com/office/drawing/2014/main" id="{1BEDF10F-59C1-42E5-954A-9A204A5A3DA5}"/>
                </a:ext>
              </a:extLst>
            </p:cNvPr>
            <p:cNvSpPr>
              <a:spLocks noChangeAspect="1"/>
            </p:cNvSpPr>
            <p:nvPr/>
          </p:nvSpPr>
          <p:spPr bwMode="auto">
            <a:xfrm>
              <a:off x="474450" y="2533466"/>
              <a:ext cx="1565002" cy="1353728"/>
            </a:xfrm>
            <a:prstGeom prst="rect">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450" tIns="0" rIns="175450" bIns="268834" numCol="1" spcCol="0" rtlCol="0" fromWordArt="0" anchor="t" anchorCtr="0" forceAA="0" compatLnSpc="1">
              <a:prstTxWarp prst="textNoShape">
                <a:avLst/>
              </a:prstTxWarp>
              <a:noAutofit/>
            </a:bodyPr>
            <a:lstStyle/>
            <a:p>
              <a:pPr algn="ctr" defTabSz="913874">
                <a:defRPr/>
              </a:pPr>
              <a:endParaRPr lang="en-US" sz="1077" dirty="0">
                <a:solidFill>
                  <a:prstClr val="white"/>
                </a:solidFill>
                <a:latin typeface="Segoe UI Light" panose="020B0502040204020203" pitchFamily="34" charset="0"/>
                <a:cs typeface="Segoe UI Light" panose="020B0502040204020203" pitchFamily="34" charset="0"/>
              </a:endParaRPr>
            </a:p>
          </p:txBody>
        </p:sp>
        <p:sp>
          <p:nvSpPr>
            <p:cNvPr id="127" name="Rectangle 126">
              <a:extLst>
                <a:ext uri="{FF2B5EF4-FFF2-40B4-BE49-F238E27FC236}">
                  <a16:creationId xmlns:a16="http://schemas.microsoft.com/office/drawing/2014/main" id="{3EC493F1-C50E-4344-A9D7-3533524F87C8}"/>
                </a:ext>
              </a:extLst>
            </p:cNvPr>
            <p:cNvSpPr/>
            <p:nvPr/>
          </p:nvSpPr>
          <p:spPr>
            <a:xfrm>
              <a:off x="421422" y="2741311"/>
              <a:ext cx="1693294" cy="1016892"/>
            </a:xfrm>
            <a:prstGeom prst="rect">
              <a:avLst/>
            </a:prstGeom>
          </p:spPr>
          <p:txBody>
            <a:bodyPr wrap="none" anchor="t">
              <a:spAutoFit/>
            </a:bodyPr>
            <a:lstStyle/>
            <a:p>
              <a:pPr algn="ctr" defTabSz="913874">
                <a:defRPr/>
              </a:pPr>
              <a:r>
                <a:rPr lang="en-US" sz="1567" b="1" dirty="0">
                  <a:solidFill>
                    <a:prstClr val="white"/>
                  </a:solidFill>
                  <a:latin typeface="Segoe UI" panose="020B0502040204020203" pitchFamily="34" charset="0"/>
                  <a:cs typeface="Segoe UI" panose="020B0502040204020203" pitchFamily="34" charset="0"/>
                </a:rPr>
                <a:t>Existing </a:t>
              </a:r>
            </a:p>
            <a:p>
              <a:pPr algn="ctr" defTabSz="913874">
                <a:defRPr/>
              </a:pPr>
              <a:r>
                <a:rPr lang="en-US" sz="1567" b="1" dirty="0">
                  <a:solidFill>
                    <a:prstClr val="white"/>
                  </a:solidFill>
                  <a:latin typeface="Segoe UI" panose="020B0502040204020203" pitchFamily="34" charset="0"/>
                  <a:cs typeface="Segoe UI" panose="020B0502040204020203" pitchFamily="34" charset="0"/>
                </a:rPr>
                <a:t>apps &amp; services</a:t>
              </a:r>
            </a:p>
            <a:p>
              <a:pPr algn="ctr" defTabSz="913874">
                <a:defRPr/>
              </a:pPr>
              <a:r>
                <a:rPr lang="en-US" sz="1371" dirty="0">
                  <a:solidFill>
                    <a:prstClr val="white"/>
                  </a:solidFill>
                  <a:latin typeface="Segoe UI Light" panose="020B0502040204020203" pitchFamily="34" charset="0"/>
                  <a:cs typeface="Segoe UI Light" panose="020B0502040204020203" pitchFamily="34" charset="0"/>
                </a:rPr>
                <a:t>.NET Framework  </a:t>
              </a:r>
            </a:p>
            <a:p>
              <a:pPr algn="ctr" defTabSz="913874">
                <a:defRPr/>
              </a:pPr>
              <a:r>
                <a:rPr lang="en-US" sz="1371" dirty="0">
                  <a:solidFill>
                    <a:prstClr val="white"/>
                  </a:solidFill>
                  <a:latin typeface="Segoe UI Light" panose="020B0502040204020203" pitchFamily="34" charset="0"/>
                  <a:cs typeface="Segoe UI Light" panose="020B0502040204020203" pitchFamily="34" charset="0"/>
                </a:rPr>
                <a:t>on-premises</a:t>
              </a:r>
            </a:p>
          </p:txBody>
        </p:sp>
      </p:grpSp>
      <p:grpSp>
        <p:nvGrpSpPr>
          <p:cNvPr id="128" name="Group 127">
            <a:extLst>
              <a:ext uri="{FF2B5EF4-FFF2-40B4-BE49-F238E27FC236}">
                <a16:creationId xmlns:a16="http://schemas.microsoft.com/office/drawing/2014/main" id="{32AC8427-625A-45A9-B17A-8BF904C67A75}"/>
              </a:ext>
            </a:extLst>
          </p:cNvPr>
          <p:cNvGrpSpPr/>
          <p:nvPr/>
        </p:nvGrpSpPr>
        <p:grpSpPr>
          <a:xfrm>
            <a:off x="1967040" y="2317417"/>
            <a:ext cx="2701792" cy="1326653"/>
            <a:chOff x="2005013" y="2362994"/>
            <a:chExt cx="2756930" cy="1353728"/>
          </a:xfrm>
        </p:grpSpPr>
        <p:sp>
          <p:nvSpPr>
            <p:cNvPr id="129" name="TextBox 128">
              <a:extLst>
                <a:ext uri="{FF2B5EF4-FFF2-40B4-BE49-F238E27FC236}">
                  <a16:creationId xmlns:a16="http://schemas.microsoft.com/office/drawing/2014/main" id="{677F290A-A8D0-4DB7-8F7E-46D162262937}"/>
                </a:ext>
              </a:extLst>
            </p:cNvPr>
            <p:cNvSpPr txBox="1"/>
            <p:nvPr/>
          </p:nvSpPr>
          <p:spPr>
            <a:xfrm>
              <a:off x="2005013" y="2647584"/>
              <a:ext cx="1090735" cy="544837"/>
            </a:xfrm>
            <a:prstGeom prst="rect">
              <a:avLst/>
            </a:prstGeom>
            <a:noFill/>
            <a:ln>
              <a:noFill/>
            </a:ln>
          </p:spPr>
          <p:txBody>
            <a:bodyPr wrap="square" lIns="179197" tIns="143357" rIns="179197" bIns="143357" rtlCol="0">
              <a:spAutoFit/>
            </a:bodyPr>
            <a:lstStyle/>
            <a:p>
              <a:pPr algn="ctr" defTabSz="913841">
                <a:lnSpc>
                  <a:spcPct val="90000"/>
                </a:lnSpc>
                <a:spcAft>
                  <a:spcPts val="588"/>
                </a:spcAft>
                <a:defRPr/>
              </a:pPr>
              <a:r>
                <a:rPr lang="en-US" dirty="0">
                  <a:solidFill>
                    <a:srgbClr val="70AD47"/>
                  </a:solidFill>
                  <a:latin typeface="Segoe UI" panose="020B0502040204020203" pitchFamily="34" charset="0"/>
                  <a:cs typeface="Segoe UI" panose="020B0502040204020203" pitchFamily="34" charset="0"/>
                </a:rPr>
                <a:t>Rehost</a:t>
              </a:r>
            </a:p>
          </p:txBody>
        </p:sp>
        <p:grpSp>
          <p:nvGrpSpPr>
            <p:cNvPr id="130" name="Group 129">
              <a:extLst>
                <a:ext uri="{FF2B5EF4-FFF2-40B4-BE49-F238E27FC236}">
                  <a16:creationId xmlns:a16="http://schemas.microsoft.com/office/drawing/2014/main" id="{1539A37F-9677-493F-857E-D20C1A41D515}"/>
                </a:ext>
              </a:extLst>
            </p:cNvPr>
            <p:cNvGrpSpPr/>
            <p:nvPr/>
          </p:nvGrpSpPr>
          <p:grpSpPr>
            <a:xfrm>
              <a:off x="3101558" y="2362994"/>
              <a:ext cx="1660385" cy="1353728"/>
              <a:chOff x="2498626" y="2799782"/>
              <a:chExt cx="1563267" cy="1274546"/>
            </a:xfrm>
          </p:grpSpPr>
          <p:sp>
            <p:nvSpPr>
              <p:cNvPr id="132" name="Hexagon 23">
                <a:extLst>
                  <a:ext uri="{FF2B5EF4-FFF2-40B4-BE49-F238E27FC236}">
                    <a16:creationId xmlns:a16="http://schemas.microsoft.com/office/drawing/2014/main" id="{C5EFBFC1-6157-4C39-9F32-1043A3308490}"/>
                  </a:ext>
                </a:extLst>
              </p:cNvPr>
              <p:cNvSpPr>
                <a:spLocks noChangeAspect="1"/>
              </p:cNvSpPr>
              <p:nvPr/>
            </p:nvSpPr>
            <p:spPr bwMode="auto">
              <a:xfrm>
                <a:off x="2533048" y="2799782"/>
                <a:ext cx="1473462" cy="127454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450" tIns="140360" rIns="175450" bIns="140360" numCol="1" spcCol="0" rtlCol="0" fromWordArt="0" anchor="t" anchorCtr="0" forceAA="0" compatLnSpc="1">
                <a:prstTxWarp prst="textNoShape">
                  <a:avLst/>
                </a:prstTxWarp>
                <a:noAutofit/>
              </a:bodyPr>
              <a:lstStyle/>
              <a:p>
                <a:pPr algn="ctr" defTabSz="894442"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FF1C5986-4DEC-433B-8DE7-79971D1CBAB4}"/>
                  </a:ext>
                </a:extLst>
              </p:cNvPr>
              <p:cNvSpPr/>
              <p:nvPr/>
            </p:nvSpPr>
            <p:spPr>
              <a:xfrm>
                <a:off x="2498626" y="2965040"/>
                <a:ext cx="1563267" cy="1015442"/>
              </a:xfrm>
              <a:prstGeom prst="rect">
                <a:avLst/>
              </a:prstGeom>
            </p:spPr>
            <p:txBody>
              <a:bodyPr wrap="none">
                <a:spAutoFit/>
              </a:bodyPr>
              <a:lstStyle/>
              <a:p>
                <a:pPr algn="ctr" defTabSz="913874">
                  <a:defRPr/>
                </a:pPr>
                <a:r>
                  <a:rPr lang="en-US" sz="1567" b="1" dirty="0">
                    <a:solidFill>
                      <a:prstClr val="white"/>
                    </a:solidFill>
                    <a:latin typeface="Segoe UI" panose="020B0502040204020203" pitchFamily="34" charset="0"/>
                    <a:cs typeface="Segoe UI" panose="020B0502040204020203" pitchFamily="34" charset="0"/>
                  </a:rPr>
                  <a:t>Cloud </a:t>
                </a:r>
              </a:p>
              <a:p>
                <a:pPr algn="ctr" defTabSz="913874">
                  <a:defRPr/>
                </a:pPr>
                <a:r>
                  <a:rPr lang="en-US" sz="1567" b="1" dirty="0">
                    <a:solidFill>
                      <a:prstClr val="white"/>
                    </a:solidFill>
                    <a:latin typeface="Segoe UI" panose="020B0502040204020203" pitchFamily="34" charset="0"/>
                    <a:cs typeface="Segoe UI" panose="020B0502040204020203" pitchFamily="34" charset="0"/>
                  </a:rPr>
                  <a:t>Infrastructure- </a:t>
                </a:r>
              </a:p>
              <a:p>
                <a:pPr algn="ctr" defTabSz="913874">
                  <a:defRPr/>
                </a:pPr>
                <a:r>
                  <a:rPr lang="en-US" sz="1567" b="1" dirty="0">
                    <a:solidFill>
                      <a:prstClr val="white"/>
                    </a:solidFill>
                    <a:latin typeface="Segoe UI" panose="020B0502040204020203" pitchFamily="34" charset="0"/>
                    <a:cs typeface="Segoe UI" panose="020B0502040204020203" pitchFamily="34" charset="0"/>
                  </a:rPr>
                  <a:t>Ready</a:t>
                </a:r>
              </a:p>
              <a:p>
                <a:pPr algn="ctr" defTabSz="913874">
                  <a:defRPr/>
                </a:pPr>
                <a:r>
                  <a:rPr lang="en-US" sz="1567" dirty="0">
                    <a:solidFill>
                      <a:prstClr val="white"/>
                    </a:solidFill>
                    <a:latin typeface="Segoe UI Light" panose="020B0502040204020203" pitchFamily="34" charset="0"/>
                    <a:cs typeface="Segoe UI Light" panose="020B0502040204020203" pitchFamily="34" charset="0"/>
                  </a:rPr>
                  <a:t>apps</a:t>
                </a:r>
              </a:p>
            </p:txBody>
          </p:sp>
        </p:grpSp>
        <p:cxnSp>
          <p:nvCxnSpPr>
            <p:cNvPr id="131" name="Straight Arrow Connector 130">
              <a:extLst>
                <a:ext uri="{FF2B5EF4-FFF2-40B4-BE49-F238E27FC236}">
                  <a16:creationId xmlns:a16="http://schemas.microsoft.com/office/drawing/2014/main" id="{BA14D470-95F3-4E81-AE3E-85A18114BDBE}"/>
                </a:ext>
              </a:extLst>
            </p:cNvPr>
            <p:cNvCxnSpPr>
              <a:cxnSpLocks/>
              <a:stCxn id="126" idx="0"/>
              <a:endCxn id="132" idx="3"/>
            </p:cNvCxnSpPr>
            <p:nvPr/>
          </p:nvCxnSpPr>
          <p:spPr>
            <a:xfrm>
              <a:off x="2049961" y="3039858"/>
              <a:ext cx="1088159"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1A5D84EE-0D5C-4E1D-9AE5-11F839AD0EBA}"/>
              </a:ext>
            </a:extLst>
          </p:cNvPr>
          <p:cNvGrpSpPr/>
          <p:nvPr/>
        </p:nvGrpSpPr>
        <p:grpSpPr>
          <a:xfrm>
            <a:off x="1316735" y="2317416"/>
            <a:ext cx="10400533" cy="1960215"/>
            <a:chOff x="1341437" y="2362994"/>
            <a:chExt cx="10612785" cy="2000219"/>
          </a:xfrm>
        </p:grpSpPr>
        <p:sp>
          <p:nvSpPr>
            <p:cNvPr id="142" name="Arc 141">
              <a:extLst>
                <a:ext uri="{FF2B5EF4-FFF2-40B4-BE49-F238E27FC236}">
                  <a16:creationId xmlns:a16="http://schemas.microsoft.com/office/drawing/2014/main" id="{BA019E77-B74F-441C-ABE6-9BEBD62CA030}"/>
                </a:ext>
              </a:extLst>
            </p:cNvPr>
            <p:cNvSpPr/>
            <p:nvPr/>
          </p:nvSpPr>
          <p:spPr>
            <a:xfrm flipV="1">
              <a:off x="1341437" y="3192461"/>
              <a:ext cx="9405220" cy="985627"/>
            </a:xfrm>
            <a:prstGeom prst="arc">
              <a:avLst>
                <a:gd name="adj1" fmla="val 10816863"/>
                <a:gd name="adj2" fmla="val 21589676"/>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16">
                <a:defRPr/>
              </a:pPr>
              <a:endParaRPr lang="en-US">
                <a:solidFill>
                  <a:srgbClr val="000000"/>
                </a:solidFill>
              </a:endParaRPr>
            </a:p>
          </p:txBody>
        </p:sp>
        <p:sp>
          <p:nvSpPr>
            <p:cNvPr id="143" name="Arc 142">
              <a:extLst>
                <a:ext uri="{FF2B5EF4-FFF2-40B4-BE49-F238E27FC236}">
                  <a16:creationId xmlns:a16="http://schemas.microsoft.com/office/drawing/2014/main" id="{7317BAF9-7B91-49C0-93CD-3C04AC4E0674}"/>
                </a:ext>
              </a:extLst>
            </p:cNvPr>
            <p:cNvSpPr/>
            <p:nvPr/>
          </p:nvSpPr>
          <p:spPr>
            <a:xfrm flipV="1">
              <a:off x="3817405" y="2818961"/>
              <a:ext cx="7119284" cy="1326069"/>
            </a:xfrm>
            <a:prstGeom prst="arc">
              <a:avLst>
                <a:gd name="adj1" fmla="val 11051048"/>
                <a:gd name="adj2" fmla="val 18966076"/>
              </a:avLst>
            </a:prstGeom>
            <a:ln w="31750">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16">
                <a:defRPr/>
              </a:pPr>
              <a:endParaRPr lang="en-US">
                <a:solidFill>
                  <a:srgbClr val="000000"/>
                </a:solidFill>
              </a:endParaRPr>
            </a:p>
          </p:txBody>
        </p:sp>
        <p:grpSp>
          <p:nvGrpSpPr>
            <p:cNvPr id="144" name="Group 143">
              <a:extLst>
                <a:ext uri="{FF2B5EF4-FFF2-40B4-BE49-F238E27FC236}">
                  <a16:creationId xmlns:a16="http://schemas.microsoft.com/office/drawing/2014/main" id="{7E1D68D0-084B-4F68-8AD2-0D37FB1DF29F}"/>
                </a:ext>
              </a:extLst>
            </p:cNvPr>
            <p:cNvGrpSpPr/>
            <p:nvPr/>
          </p:nvGrpSpPr>
          <p:grpSpPr>
            <a:xfrm>
              <a:off x="9945387" y="2362994"/>
              <a:ext cx="1565002" cy="1353728"/>
              <a:chOff x="9549163" y="2576577"/>
              <a:chExt cx="1565002" cy="1353728"/>
            </a:xfrm>
          </p:grpSpPr>
          <p:sp>
            <p:nvSpPr>
              <p:cNvPr id="147" name="Hexagon 24">
                <a:extLst>
                  <a:ext uri="{FF2B5EF4-FFF2-40B4-BE49-F238E27FC236}">
                    <a16:creationId xmlns:a16="http://schemas.microsoft.com/office/drawing/2014/main" id="{E9A6C04A-0A22-4D65-9D89-984FB02AF1B3}"/>
                  </a:ext>
                </a:extLst>
              </p:cNvPr>
              <p:cNvSpPr>
                <a:spLocks noChangeAspect="1"/>
              </p:cNvSpPr>
              <p:nvPr/>
            </p:nvSpPr>
            <p:spPr bwMode="auto">
              <a:xfrm>
                <a:off x="9549163" y="2576577"/>
                <a:ext cx="1565002" cy="135372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450" tIns="140360" rIns="175450" bIns="140360" numCol="1" spcCol="0" rtlCol="0" fromWordArt="0" anchor="t" anchorCtr="0" forceAA="0" compatLnSpc="1">
                <a:prstTxWarp prst="textNoShape">
                  <a:avLst/>
                </a:prstTxWarp>
                <a:noAutofit/>
              </a:bodyPr>
              <a:lstStyle/>
              <a:p>
                <a:pPr algn="ctr" defTabSz="894442"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307CF987-BD9A-4AA0-8C15-DD4C26A622EB}"/>
                  </a:ext>
                </a:extLst>
              </p:cNvPr>
              <p:cNvSpPr/>
              <p:nvPr/>
            </p:nvSpPr>
            <p:spPr>
              <a:xfrm>
                <a:off x="9582908" y="2838355"/>
                <a:ext cx="1467173" cy="586371"/>
              </a:xfrm>
              <a:prstGeom prst="rect">
                <a:avLst/>
              </a:prstGeom>
            </p:spPr>
            <p:txBody>
              <a:bodyPr wrap="none">
                <a:spAutoFit/>
              </a:bodyPr>
              <a:lstStyle/>
              <a:p>
                <a:pPr algn="ctr" defTabSz="913874">
                  <a:defRPr/>
                </a:pPr>
                <a:r>
                  <a:rPr lang="en-US" sz="1567" b="1" dirty="0">
                    <a:solidFill>
                      <a:prstClr val="white"/>
                    </a:solidFill>
                    <a:latin typeface="Segoe UI" panose="020B0502040204020203" pitchFamily="34" charset="0"/>
                    <a:cs typeface="Segoe UI" panose="020B0502040204020203" pitchFamily="34" charset="0"/>
                  </a:rPr>
                  <a:t>Cloud-Native</a:t>
                </a:r>
              </a:p>
              <a:p>
                <a:pPr algn="ctr" defTabSz="913874">
                  <a:defRPr/>
                </a:pPr>
                <a:r>
                  <a:rPr lang="en-US" sz="1567" dirty="0">
                    <a:solidFill>
                      <a:prstClr val="white"/>
                    </a:solidFill>
                    <a:latin typeface="Segoe UI Light" panose="020B0502040204020203" pitchFamily="34" charset="0"/>
                    <a:cs typeface="Segoe UI Light" panose="020B0502040204020203" pitchFamily="34" charset="0"/>
                  </a:rPr>
                  <a:t>apps</a:t>
                </a:r>
              </a:p>
            </p:txBody>
          </p:sp>
        </p:grpSp>
        <p:sp>
          <p:nvSpPr>
            <p:cNvPr id="145" name="TextBox 144">
              <a:extLst>
                <a:ext uri="{FF2B5EF4-FFF2-40B4-BE49-F238E27FC236}">
                  <a16:creationId xmlns:a16="http://schemas.microsoft.com/office/drawing/2014/main" id="{13470846-F859-453B-882A-153272B9642B}"/>
                </a:ext>
              </a:extLst>
            </p:cNvPr>
            <p:cNvSpPr txBox="1"/>
            <p:nvPr/>
          </p:nvSpPr>
          <p:spPr>
            <a:xfrm>
              <a:off x="9725862" y="3832181"/>
              <a:ext cx="2228360" cy="531032"/>
            </a:xfrm>
            <a:prstGeom prst="rect">
              <a:avLst/>
            </a:prstGeom>
            <a:noFill/>
          </p:spPr>
          <p:txBody>
            <a:bodyPr wrap="square" lIns="179197" tIns="143357" rIns="179197" bIns="143357" rtlCol="0">
              <a:spAutoFit/>
            </a:bodyPr>
            <a:lstStyle/>
            <a:p>
              <a:pPr algn="ctr" defTabSz="913841">
                <a:lnSpc>
                  <a:spcPct val="90000"/>
                </a:lnSpc>
                <a:spcAft>
                  <a:spcPts val="588"/>
                </a:spcAft>
                <a:defRPr/>
              </a:pPr>
              <a:r>
                <a:rPr lang="en-US" sz="1667" dirty="0">
                  <a:solidFill>
                    <a:srgbClr val="FFC000">
                      <a:lumMod val="75000"/>
                    </a:srgbClr>
                  </a:solidFill>
                  <a:latin typeface="Segoe UI" panose="020B0502040204020203" pitchFamily="34" charset="0"/>
                  <a:cs typeface="Segoe UI" panose="020B0502040204020203" pitchFamily="34" charset="0"/>
                </a:rPr>
                <a:t>Rearchitect/Rebuild</a:t>
              </a:r>
            </a:p>
          </p:txBody>
        </p:sp>
        <p:sp>
          <p:nvSpPr>
            <p:cNvPr id="146" name="Arc 145">
              <a:extLst>
                <a:ext uri="{FF2B5EF4-FFF2-40B4-BE49-F238E27FC236}">
                  <a16:creationId xmlns:a16="http://schemas.microsoft.com/office/drawing/2014/main" id="{2861759B-AF8A-4DF9-B0BE-CEDF4F2DF938}"/>
                </a:ext>
              </a:extLst>
            </p:cNvPr>
            <p:cNvSpPr/>
            <p:nvPr/>
          </p:nvSpPr>
          <p:spPr>
            <a:xfrm flipV="1">
              <a:off x="7804460" y="3339571"/>
              <a:ext cx="3442977" cy="650681"/>
            </a:xfrm>
            <a:prstGeom prst="arc">
              <a:avLst>
                <a:gd name="adj1" fmla="val 10881066"/>
                <a:gd name="adj2" fmla="val 18500212"/>
              </a:avLst>
            </a:prstGeom>
            <a:ln w="31750">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16">
                <a:defRPr/>
              </a:pPr>
              <a:endParaRPr lang="en-US">
                <a:solidFill>
                  <a:srgbClr val="000000"/>
                </a:solidFill>
              </a:endParaRPr>
            </a:p>
          </p:txBody>
        </p:sp>
      </p:grpSp>
      <p:sp>
        <p:nvSpPr>
          <p:cNvPr id="149" name="Title 1">
            <a:extLst>
              <a:ext uri="{FF2B5EF4-FFF2-40B4-BE49-F238E27FC236}">
                <a16:creationId xmlns:a16="http://schemas.microsoft.com/office/drawing/2014/main" id="{3AFA984B-72D0-4C82-90E0-8AD4AA337162}"/>
              </a:ext>
            </a:extLst>
          </p:cNvPr>
          <p:cNvSpPr txBox="1">
            <a:spLocks/>
          </p:cNvSpPr>
          <p:nvPr/>
        </p:nvSpPr>
        <p:spPr>
          <a:xfrm>
            <a:off x="214134" y="-1535"/>
            <a:ext cx="11422319" cy="635146"/>
          </a:xfrm>
          <a:prstGeom prst="rect">
            <a:avLst/>
          </a:prstGeom>
        </p:spPr>
        <p:txBody>
          <a:bodyPr vert="horz" wrap="square" lIns="143378" tIns="89611" rIns="143378" bIns="89611" rtlCol="0" anchor="t">
            <a:normAutofit lnSpcReduction="10000"/>
          </a:bodyPr>
          <a:lst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algn="ctr" defTabSz="894897">
              <a:defRPr/>
            </a:pPr>
            <a:r>
              <a:rPr sz="3527" spc="-98">
                <a:solidFill>
                  <a:srgbClr val="FFFFFF">
                    <a:lumMod val="85000"/>
                    <a:lumOff val="15000"/>
                  </a:srgbClr>
                </a:solidFill>
                <a:latin typeface="Segoe UI Light" charset="0"/>
                <a:ea typeface="Segoe UI Light" charset="0"/>
                <a:cs typeface="Segoe UI Light" charset="0"/>
              </a:rPr>
              <a:t>The Journey to the Cloud</a:t>
            </a:r>
            <a:endParaRPr sz="1961" spc="-98">
              <a:solidFill>
                <a:srgbClr val="FFFFFF">
                  <a:lumMod val="85000"/>
                  <a:lumOff val="15000"/>
                </a:srgbClr>
              </a:solidFill>
              <a:latin typeface="Segoe UI Light" charset="0"/>
              <a:ea typeface="Segoe UI Light" charset="0"/>
              <a:cs typeface="Segoe UI Light" charset="0"/>
            </a:endParaRPr>
          </a:p>
        </p:txBody>
      </p:sp>
      <p:grpSp>
        <p:nvGrpSpPr>
          <p:cNvPr id="11" name="Group 10">
            <a:extLst>
              <a:ext uri="{FF2B5EF4-FFF2-40B4-BE49-F238E27FC236}">
                <a16:creationId xmlns:a16="http://schemas.microsoft.com/office/drawing/2014/main" id="{F309419E-9FE2-4117-9971-DA084E9B08CE}"/>
              </a:ext>
            </a:extLst>
          </p:cNvPr>
          <p:cNvGrpSpPr/>
          <p:nvPr/>
        </p:nvGrpSpPr>
        <p:grpSpPr>
          <a:xfrm>
            <a:off x="1331086" y="1020251"/>
            <a:ext cx="7160466" cy="2616916"/>
            <a:chOff x="1357460" y="1040052"/>
            <a:chExt cx="7304524" cy="2669564"/>
          </a:xfrm>
        </p:grpSpPr>
        <p:grpSp>
          <p:nvGrpSpPr>
            <p:cNvPr id="137" name="Group 136">
              <a:extLst>
                <a:ext uri="{FF2B5EF4-FFF2-40B4-BE49-F238E27FC236}">
                  <a16:creationId xmlns:a16="http://schemas.microsoft.com/office/drawing/2014/main" id="{B1271C1B-326B-4598-96D1-34277C4F90B7}"/>
                </a:ext>
              </a:extLst>
            </p:cNvPr>
            <p:cNvGrpSpPr/>
            <p:nvPr/>
          </p:nvGrpSpPr>
          <p:grpSpPr>
            <a:xfrm>
              <a:off x="7097426" y="2356273"/>
              <a:ext cx="1564558" cy="1353343"/>
              <a:chOff x="5797624" y="2600734"/>
              <a:chExt cx="1565002" cy="1353728"/>
            </a:xfrm>
          </p:grpSpPr>
          <p:sp>
            <p:nvSpPr>
              <p:cNvPr id="139" name="Hexagon 25">
                <a:extLst>
                  <a:ext uri="{FF2B5EF4-FFF2-40B4-BE49-F238E27FC236}">
                    <a16:creationId xmlns:a16="http://schemas.microsoft.com/office/drawing/2014/main" id="{3B8AEDAB-1354-4B39-9D65-5098894B3431}"/>
                  </a:ext>
                </a:extLst>
              </p:cNvPr>
              <p:cNvSpPr>
                <a:spLocks noChangeAspect="1"/>
              </p:cNvSpPr>
              <p:nvPr/>
            </p:nvSpPr>
            <p:spPr bwMode="auto">
              <a:xfrm>
                <a:off x="5797624" y="2600734"/>
                <a:ext cx="1565002" cy="1353728"/>
              </a:xfrm>
              <a:prstGeom prst="rect">
                <a:avLst/>
              </a:pr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450" tIns="140360" rIns="175450" bIns="140360" numCol="1" spcCol="0" rtlCol="0" fromWordArt="0" anchor="t" anchorCtr="0" forceAA="0" compatLnSpc="1">
                <a:prstTxWarp prst="textNoShape">
                  <a:avLst/>
                </a:prstTxWarp>
                <a:noAutofit/>
              </a:bodyPr>
              <a:lstStyle/>
              <a:p>
                <a:pPr algn="ctr" defTabSz="894442"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36FEFDE6-B209-47EC-A9C0-0BF050A6F32C}"/>
                  </a:ext>
                </a:extLst>
              </p:cNvPr>
              <p:cNvSpPr/>
              <p:nvPr/>
            </p:nvSpPr>
            <p:spPr>
              <a:xfrm>
                <a:off x="5976792" y="2728637"/>
                <a:ext cx="1194401" cy="832450"/>
              </a:xfrm>
              <a:prstGeom prst="rect">
                <a:avLst/>
              </a:prstGeom>
            </p:spPr>
            <p:txBody>
              <a:bodyPr wrap="none">
                <a:spAutoFit/>
              </a:bodyPr>
              <a:lstStyle/>
              <a:p>
                <a:pPr algn="ctr" defTabSz="913874">
                  <a:defRPr/>
                </a:pPr>
                <a:r>
                  <a:rPr lang="en-US" sz="1567" b="1" dirty="0">
                    <a:solidFill>
                      <a:prstClr val="white"/>
                    </a:solidFill>
                    <a:latin typeface="Segoe UI" panose="020B0502040204020203" pitchFamily="34" charset="0"/>
                    <a:cs typeface="Segoe UI" panose="020B0502040204020203" pitchFamily="34" charset="0"/>
                  </a:rPr>
                  <a:t>Cloud </a:t>
                </a:r>
              </a:p>
              <a:p>
                <a:pPr algn="ctr" defTabSz="913874">
                  <a:defRPr/>
                </a:pPr>
                <a:r>
                  <a:rPr lang="en-US" sz="1567" b="1" dirty="0">
                    <a:solidFill>
                      <a:prstClr val="white"/>
                    </a:solidFill>
                    <a:latin typeface="Segoe UI" panose="020B0502040204020203" pitchFamily="34" charset="0"/>
                    <a:cs typeface="Segoe UI" panose="020B0502040204020203" pitchFamily="34" charset="0"/>
                  </a:rPr>
                  <a:t>Optimized</a:t>
                </a:r>
              </a:p>
              <a:p>
                <a:pPr algn="ctr" defTabSz="913874">
                  <a:defRPr/>
                </a:pPr>
                <a:r>
                  <a:rPr lang="en-US" sz="1567" dirty="0">
                    <a:solidFill>
                      <a:prstClr val="white"/>
                    </a:solidFill>
                    <a:latin typeface="Segoe UI Light" panose="020B0502040204020203" pitchFamily="34" charset="0"/>
                    <a:cs typeface="Segoe UI Light" panose="020B0502040204020203" pitchFamily="34" charset="0"/>
                  </a:rPr>
                  <a:t>apps</a:t>
                </a:r>
              </a:p>
            </p:txBody>
          </p:sp>
        </p:grpSp>
        <p:grpSp>
          <p:nvGrpSpPr>
            <p:cNvPr id="10" name="Group 9">
              <a:extLst>
                <a:ext uri="{FF2B5EF4-FFF2-40B4-BE49-F238E27FC236}">
                  <a16:creationId xmlns:a16="http://schemas.microsoft.com/office/drawing/2014/main" id="{EB67F813-6904-406B-A2C2-A5DF37025692}"/>
                </a:ext>
              </a:extLst>
            </p:cNvPr>
            <p:cNvGrpSpPr/>
            <p:nvPr/>
          </p:nvGrpSpPr>
          <p:grpSpPr>
            <a:xfrm>
              <a:off x="1357460" y="1040052"/>
              <a:ext cx="6818710" cy="2622677"/>
              <a:chOff x="1357460" y="1040052"/>
              <a:chExt cx="6818710" cy="2622677"/>
            </a:xfrm>
          </p:grpSpPr>
          <p:sp>
            <p:nvSpPr>
              <p:cNvPr id="135" name="Arc 134">
                <a:extLst>
                  <a:ext uri="{FF2B5EF4-FFF2-40B4-BE49-F238E27FC236}">
                    <a16:creationId xmlns:a16="http://schemas.microsoft.com/office/drawing/2014/main" id="{85420455-06DE-4B2C-A68A-2DD135C3839B}"/>
                  </a:ext>
                </a:extLst>
              </p:cNvPr>
              <p:cNvSpPr/>
              <p:nvPr/>
            </p:nvSpPr>
            <p:spPr>
              <a:xfrm>
                <a:off x="1357460" y="1040052"/>
                <a:ext cx="6600507" cy="2622677"/>
              </a:xfrm>
              <a:prstGeom prst="arc">
                <a:avLst>
                  <a:gd name="adj1" fmla="val 10801208"/>
                  <a:gd name="adj2" fmla="val 21593243"/>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16">
                  <a:defRPr/>
                </a:pPr>
                <a:endParaRPr lang="en-US">
                  <a:solidFill>
                    <a:srgbClr val="000000"/>
                  </a:solidFill>
                </a:endParaRPr>
              </a:p>
            </p:txBody>
          </p:sp>
          <p:pic>
            <p:nvPicPr>
              <p:cNvPr id="8" name="Picture 7">
                <a:extLst>
                  <a:ext uri="{FF2B5EF4-FFF2-40B4-BE49-F238E27FC236}">
                    <a16:creationId xmlns:a16="http://schemas.microsoft.com/office/drawing/2014/main" id="{54CFDB82-7E2E-41C6-8BB0-2C9FF098388E}"/>
                  </a:ext>
                </a:extLst>
              </p:cNvPr>
              <p:cNvPicPr>
                <a:picLocks noChangeAspect="1"/>
              </p:cNvPicPr>
              <p:nvPr/>
            </p:nvPicPr>
            <p:blipFill rotWithShape="1">
              <a:blip r:embed="rId3"/>
              <a:srcRect r="49001"/>
              <a:stretch/>
            </p:blipFill>
            <p:spPr>
              <a:xfrm>
                <a:off x="4313237" y="1063147"/>
                <a:ext cx="1144178" cy="1397884"/>
              </a:xfrm>
              <a:prstGeom prst="rect">
                <a:avLst/>
              </a:prstGeom>
            </p:spPr>
          </p:pic>
          <p:sp>
            <p:nvSpPr>
              <p:cNvPr id="138" name="TextBox 137">
                <a:extLst>
                  <a:ext uri="{FF2B5EF4-FFF2-40B4-BE49-F238E27FC236}">
                    <a16:creationId xmlns:a16="http://schemas.microsoft.com/office/drawing/2014/main" id="{FC511F89-C7EF-4424-BA2E-2A26783BF54C}"/>
                  </a:ext>
                </a:extLst>
              </p:cNvPr>
              <p:cNvSpPr txBox="1"/>
              <p:nvPr/>
            </p:nvSpPr>
            <p:spPr>
              <a:xfrm>
                <a:off x="5227637" y="1678076"/>
                <a:ext cx="2948533" cy="752555"/>
              </a:xfrm>
              <a:prstGeom prst="rect">
                <a:avLst/>
              </a:prstGeom>
              <a:noFill/>
            </p:spPr>
            <p:txBody>
              <a:bodyPr wrap="square" lIns="179197" tIns="143357" rIns="179197" bIns="143357" rtlCol="0">
                <a:spAutoFit/>
              </a:bodyPr>
              <a:lstStyle/>
              <a:p>
                <a:pPr algn="ctr" defTabSz="913841">
                  <a:lnSpc>
                    <a:spcPct val="90000"/>
                  </a:lnSpc>
                  <a:defRPr/>
                </a:pPr>
                <a:r>
                  <a:rPr lang="en-US" sz="1667" dirty="0">
                    <a:solidFill>
                      <a:srgbClr val="6C429C"/>
                    </a:solidFill>
                    <a:latin typeface="Segoe UI" panose="020B0502040204020203" pitchFamily="34" charset="0"/>
                    <a:cs typeface="Segoe UI" panose="020B0502040204020203" pitchFamily="34" charset="0"/>
                  </a:rPr>
                  <a:t>Containerize</a:t>
                </a:r>
              </a:p>
              <a:p>
                <a:pPr algn="ctr" defTabSz="913841">
                  <a:lnSpc>
                    <a:spcPct val="90000"/>
                  </a:lnSpc>
                  <a:defRPr/>
                </a:pPr>
                <a:r>
                  <a:rPr lang="en-US" sz="1569" dirty="0">
                    <a:solidFill>
                      <a:srgbClr val="6C429C"/>
                    </a:solidFill>
                    <a:latin typeface="Segoe UI" panose="020B0502040204020203" pitchFamily="34" charset="0"/>
                    <a:cs typeface="Segoe UI" panose="020B0502040204020203" pitchFamily="34" charset="0"/>
                  </a:rPr>
                  <a:t>+ cloud managed services</a:t>
                </a:r>
              </a:p>
            </p:txBody>
          </p:sp>
        </p:grpSp>
      </p:grpSp>
      <p:grpSp>
        <p:nvGrpSpPr>
          <p:cNvPr id="7" name="Group 6">
            <a:extLst>
              <a:ext uri="{FF2B5EF4-FFF2-40B4-BE49-F238E27FC236}">
                <a16:creationId xmlns:a16="http://schemas.microsoft.com/office/drawing/2014/main" id="{E2CD1C80-9CD2-4032-B1F6-13F85AA2C674}"/>
              </a:ext>
            </a:extLst>
          </p:cNvPr>
          <p:cNvGrpSpPr/>
          <p:nvPr/>
        </p:nvGrpSpPr>
        <p:grpSpPr>
          <a:xfrm>
            <a:off x="9216587" y="2310514"/>
            <a:ext cx="2725148" cy="4502440"/>
            <a:chOff x="6547777" y="2363315"/>
            <a:chExt cx="2779974" cy="4593022"/>
          </a:xfrm>
        </p:grpSpPr>
        <p:sp>
          <p:nvSpPr>
            <p:cNvPr id="108" name="Rounded Rectangle 4">
              <a:extLst>
                <a:ext uri="{FF2B5EF4-FFF2-40B4-BE49-F238E27FC236}">
                  <a16:creationId xmlns:a16="http://schemas.microsoft.com/office/drawing/2014/main" id="{CF09CA13-917F-439A-AF1F-8A6F8C3EFBBF}"/>
                </a:ext>
              </a:extLst>
            </p:cNvPr>
            <p:cNvSpPr/>
            <p:nvPr/>
          </p:nvSpPr>
          <p:spPr>
            <a:xfrm>
              <a:off x="7069603" y="2363315"/>
              <a:ext cx="1592381" cy="1346301"/>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en-US">
                <a:ln w="50800">
                  <a:solidFill>
                    <a:srgbClr val="FFFF00"/>
                  </a:solidFill>
                </a:ln>
                <a:solidFill>
                  <a:srgbClr val="FFFF00"/>
                </a:solidFill>
                <a:latin typeface="Segoe UI" pitchFamily="34" charset="0"/>
              </a:endParaRPr>
            </a:p>
          </p:txBody>
        </p:sp>
        <p:sp>
          <p:nvSpPr>
            <p:cNvPr id="110" name="Rounded Rectangle 4">
              <a:extLst>
                <a:ext uri="{FF2B5EF4-FFF2-40B4-BE49-F238E27FC236}">
                  <a16:creationId xmlns:a16="http://schemas.microsoft.com/office/drawing/2014/main" id="{B0E36B0A-96B4-4850-A4F8-C220E6AD3F80}"/>
                </a:ext>
              </a:extLst>
            </p:cNvPr>
            <p:cNvSpPr/>
            <p:nvPr/>
          </p:nvSpPr>
          <p:spPr>
            <a:xfrm>
              <a:off x="6547777" y="5266695"/>
              <a:ext cx="2779974" cy="1689642"/>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en-US">
                <a:ln w="50800">
                  <a:solidFill>
                    <a:srgbClr val="FFFF00"/>
                  </a:solidFill>
                </a:ln>
                <a:solidFill>
                  <a:srgbClr val="FFFF00"/>
                </a:solidFill>
                <a:latin typeface="Segoe UI" pitchFamily="34" charset="0"/>
              </a:endParaRPr>
            </a:p>
          </p:txBody>
        </p:sp>
      </p:grpSp>
      <p:grpSp>
        <p:nvGrpSpPr>
          <p:cNvPr id="9" name="Group 8">
            <a:extLst>
              <a:ext uri="{FF2B5EF4-FFF2-40B4-BE49-F238E27FC236}">
                <a16:creationId xmlns:a16="http://schemas.microsoft.com/office/drawing/2014/main" id="{F4A43813-74C8-4820-99B4-6DE8151FC3FC}"/>
              </a:ext>
            </a:extLst>
          </p:cNvPr>
          <p:cNvGrpSpPr/>
          <p:nvPr/>
        </p:nvGrpSpPr>
        <p:grpSpPr>
          <a:xfrm>
            <a:off x="10305336" y="1359338"/>
            <a:ext cx="1589790" cy="799742"/>
            <a:chOff x="4175046" y="1073644"/>
            <a:chExt cx="1621774" cy="815831"/>
          </a:xfrm>
        </p:grpSpPr>
        <p:sp>
          <p:nvSpPr>
            <p:cNvPr id="111" name="Speech Bubble: Rectangle with Corners Rounded 110">
              <a:extLst>
                <a:ext uri="{FF2B5EF4-FFF2-40B4-BE49-F238E27FC236}">
                  <a16:creationId xmlns:a16="http://schemas.microsoft.com/office/drawing/2014/main" id="{0B645AA1-A10A-4305-969E-33D005D1C536}"/>
                </a:ext>
              </a:extLst>
            </p:cNvPr>
            <p:cNvSpPr/>
            <p:nvPr/>
          </p:nvSpPr>
          <p:spPr bwMode="auto">
            <a:xfrm>
              <a:off x="4175046" y="1073644"/>
              <a:ext cx="1562299" cy="815831"/>
            </a:xfrm>
            <a:prstGeom prst="wedgeRoundRectCallout">
              <a:avLst>
                <a:gd name="adj1" fmla="val 2454"/>
                <a:gd name="adj2" fmla="val 61141"/>
                <a:gd name="adj3" fmla="val 16667"/>
              </a:avLst>
            </a:prstGeom>
            <a:solidFill>
              <a:srgbClr val="FFFF00"/>
            </a:solid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r>
                <a:rPr lang="en-US" sz="981" dirty="0">
                  <a:solidFill>
                    <a:srgbClr val="000000"/>
                  </a:solidFill>
                  <a:ea typeface="Segoe UI" pitchFamily="34" charset="0"/>
                  <a:cs typeface="Segoe UI" pitchFamily="34" charset="0"/>
                </a:rPr>
                <a:t> </a:t>
              </a:r>
            </a:p>
          </p:txBody>
        </p:sp>
        <p:sp>
          <p:nvSpPr>
            <p:cNvPr id="112" name="Rectangle 111">
              <a:extLst>
                <a:ext uri="{FF2B5EF4-FFF2-40B4-BE49-F238E27FC236}">
                  <a16:creationId xmlns:a16="http://schemas.microsoft.com/office/drawing/2014/main" id="{F7D11B30-09EF-468F-9D95-B47FE850C516}"/>
                </a:ext>
              </a:extLst>
            </p:cNvPr>
            <p:cNvSpPr/>
            <p:nvPr/>
          </p:nvSpPr>
          <p:spPr>
            <a:xfrm>
              <a:off x="4192555" y="1127718"/>
              <a:ext cx="1604265" cy="759542"/>
            </a:xfrm>
            <a:prstGeom prst="rect">
              <a:avLst/>
            </a:prstGeom>
          </p:spPr>
          <p:txBody>
            <a:bodyPr wrap="square">
              <a:spAutoFit/>
            </a:bodyPr>
            <a:lstStyle/>
            <a:p>
              <a:pPr algn="ctr" defTabSz="914103" fontAlgn="base">
                <a:lnSpc>
                  <a:spcPct val="90000"/>
                </a:lnSpc>
                <a:spcBef>
                  <a:spcPct val="0"/>
                </a:spcBef>
                <a:spcAft>
                  <a:spcPct val="0"/>
                </a:spcAft>
                <a:defRPr/>
              </a:pPr>
              <a:r>
                <a:rPr lang="en-US" sz="1177" b="1" dirty="0">
                  <a:solidFill>
                    <a:srgbClr val="000000"/>
                  </a:solidFill>
                  <a:ea typeface="Segoe UI" pitchFamily="34" charset="0"/>
                  <a:cs typeface="Segoe UI" pitchFamily="34" charset="0"/>
                </a:rPr>
                <a:t>Today’s session focus: </a:t>
              </a:r>
            </a:p>
            <a:p>
              <a:pPr algn="ctr" defTabSz="914103" fontAlgn="base">
                <a:lnSpc>
                  <a:spcPct val="90000"/>
                </a:lnSpc>
                <a:spcBef>
                  <a:spcPct val="0"/>
                </a:spcBef>
                <a:spcAft>
                  <a:spcPct val="0"/>
                </a:spcAft>
                <a:defRPr/>
              </a:pPr>
              <a:r>
                <a:rPr lang="en-US" sz="1177" dirty="0">
                  <a:solidFill>
                    <a:srgbClr val="000000"/>
                  </a:solidFill>
                  <a:ea typeface="Segoe UI" pitchFamily="34" charset="0"/>
                  <a:cs typeface="Segoe UI" pitchFamily="34" charset="0"/>
                </a:rPr>
                <a:t>Cloud-Native apps and Microservices architecture</a:t>
              </a:r>
              <a:endParaRPr lang="en-US" sz="1177" dirty="0">
                <a:solidFill>
                  <a:srgbClr val="000000"/>
                </a:solidFill>
              </a:endParaRPr>
            </a:p>
          </p:txBody>
        </p:sp>
      </p:grpSp>
    </p:spTree>
    <p:extLst>
      <p:ext uri="{BB962C8B-B14F-4D97-AF65-F5344CB8AC3E}">
        <p14:creationId xmlns:p14="http://schemas.microsoft.com/office/powerpoint/2010/main" val="18492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wipe(left)">
                                      <p:cBhvr>
                                        <p:cTn id="12" dur="500"/>
                                        <p:tgtEl>
                                          <p:spTgt spid="10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wipe(left)">
                                      <p:cBhvr>
                                        <p:cTn id="21" dur="500"/>
                                        <p:tgtEl>
                                          <p:spTgt spid="1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500"/>
                                        <p:tgtEl>
                                          <p:spTgt spid="1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1"/>
                                        </p:tgtEl>
                                        <p:attrNameLst>
                                          <p:attrName>style.visibility</p:attrName>
                                        </p:attrNameLst>
                                      </p:cBhvr>
                                      <p:to>
                                        <p:strVal val="visible"/>
                                      </p:to>
                                    </p:set>
                                    <p:animEffect transition="in" filter="wipe(left)">
                                      <p:cBhvr>
                                        <p:cTn id="39" dur="500"/>
                                        <p:tgtEl>
                                          <p:spTgt spid="141"/>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par>
                          <p:cTn id="48" fill="hold">
                            <p:stCondLst>
                              <p:cond delay="0"/>
                            </p:stCondLst>
                            <p:childTnLst>
                              <p:par>
                                <p:cTn id="49" presetID="10" presetClass="entr" presetSubtype="0"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82D91413-587F-4BA9-976F-112F026CE5E2}"/>
              </a:ext>
            </a:extLst>
          </p:cNvPr>
          <p:cNvSpPr/>
          <p:nvPr/>
        </p:nvSpPr>
        <p:spPr>
          <a:xfrm>
            <a:off x="397" y="710"/>
            <a:ext cx="12191207" cy="594527"/>
          </a:xfrm>
          <a:prstGeom prst="rect">
            <a:avLst/>
          </a:prstGeom>
          <a:solidFill>
            <a:srgbClr val="0070C0"/>
          </a:solidFill>
          <a:ln w="10795" cap="flat" cmpd="sng" algn="ctr">
            <a:noFill/>
            <a:prstDash val="solid"/>
          </a:ln>
          <a:effectLst/>
        </p:spPr>
        <p:txBody>
          <a:bodyPr rtlCol="0" anchor="ctr"/>
          <a:lstStyle/>
          <a:p>
            <a:pPr algn="ctr" defTabSz="896387">
              <a:defRPr/>
            </a:pPr>
            <a:endParaRPr lang="en-US" kern="0">
              <a:solidFill>
                <a:srgbClr val="FFFFFF"/>
              </a:solidFill>
              <a:latin typeface="Segoe UI"/>
            </a:endParaRPr>
          </a:p>
        </p:txBody>
      </p:sp>
      <p:sp>
        <p:nvSpPr>
          <p:cNvPr id="63" name="Rectangle 62">
            <a:extLst>
              <a:ext uri="{FF2B5EF4-FFF2-40B4-BE49-F238E27FC236}">
                <a16:creationId xmlns:a16="http://schemas.microsoft.com/office/drawing/2014/main" id="{78E9B9BF-A36E-40E7-AEF4-B069C191B6E8}"/>
              </a:ext>
            </a:extLst>
          </p:cNvPr>
          <p:cNvSpPr/>
          <p:nvPr/>
        </p:nvSpPr>
        <p:spPr>
          <a:xfrm>
            <a:off x="218041" y="726906"/>
            <a:ext cx="2509446" cy="4934545"/>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486" y="2205178"/>
            <a:ext cx="611811" cy="611811"/>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207781" y="737875"/>
            <a:ext cx="2555123" cy="584775"/>
          </a:xfrm>
          <a:prstGeom prst="rect">
            <a:avLst/>
          </a:prstGeom>
        </p:spPr>
        <p:txBody>
          <a:bodyPr wrap="none">
            <a:spAutoFit/>
          </a:bodyPr>
          <a:lstStyle/>
          <a:p>
            <a:pPr algn="ctr" defTabSz="914225">
              <a:defRPr/>
            </a:pPr>
            <a:r>
              <a:rPr lang="en-US" sz="1600" b="1">
                <a:solidFill>
                  <a:prstClr val="black"/>
                </a:solidFill>
                <a:latin typeface="Segoe UI" panose="020B0502040204020203" pitchFamily="34" charset="0"/>
                <a:cs typeface="Segoe UI" panose="020B0502040204020203" pitchFamily="34" charset="0"/>
              </a:rPr>
              <a:t>Existing apps</a:t>
            </a:r>
            <a:r>
              <a:rPr lang="en-US" sz="1600">
                <a:solidFill>
                  <a:prstClr val="black"/>
                </a:solidFill>
                <a:latin typeface="Segoe UI Light" panose="020B0502040204020203" pitchFamily="34" charset="0"/>
                <a:cs typeface="Segoe UI Light" panose="020B0502040204020203" pitchFamily="34" charset="0"/>
              </a:rPr>
              <a:t> </a:t>
            </a:r>
          </a:p>
          <a:p>
            <a:pPr algn="ctr" defTabSz="914225">
              <a:defRPr/>
            </a:pPr>
            <a:r>
              <a:rPr lang="en-US" sz="1600">
                <a:solidFill>
                  <a:prstClr val="black"/>
                </a:solidFill>
                <a:latin typeface="Segoe UI Light" panose="020B0502040204020203" pitchFamily="34" charset="0"/>
                <a:cs typeface="Segoe UI Light" panose="020B0502040204020203" pitchFamily="34" charset="0"/>
              </a:rPr>
              <a:t>.NET web apps </a:t>
            </a:r>
            <a:r>
              <a:rPr lang="en-US" sz="1400">
                <a:solidFill>
                  <a:prstClr val="black"/>
                </a:solidFill>
                <a:latin typeface="Segoe UI Light" panose="020B0502040204020203" pitchFamily="34" charset="0"/>
                <a:cs typeface="Segoe UI Light" panose="020B0502040204020203" pitchFamily="34" charset="0"/>
              </a:rPr>
              <a:t>(on-premises)</a:t>
            </a:r>
          </a:p>
        </p:txBody>
      </p:sp>
      <p:sp>
        <p:nvSpPr>
          <p:cNvPr id="72" name="Rectangle 71">
            <a:extLst>
              <a:ext uri="{FF2B5EF4-FFF2-40B4-BE49-F238E27FC236}">
                <a16:creationId xmlns:a16="http://schemas.microsoft.com/office/drawing/2014/main" id="{FE3DAC30-8DC0-4C0B-9546-D1B1F8DF6ED0}"/>
              </a:ext>
            </a:extLst>
          </p:cNvPr>
          <p:cNvSpPr/>
          <p:nvPr/>
        </p:nvSpPr>
        <p:spPr>
          <a:xfrm>
            <a:off x="5513749" y="726905"/>
            <a:ext cx="2370912" cy="4934545"/>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5508012" y="735518"/>
            <a:ext cx="2370911" cy="584775"/>
          </a:xfrm>
          <a:prstGeom prst="rect">
            <a:avLst/>
          </a:prstGeom>
        </p:spPr>
        <p:txBody>
          <a:bodyPr wrap="square">
            <a:spAutoFit/>
          </a:bodyPr>
          <a:lstStyle/>
          <a:p>
            <a:pPr algn="ctr" defTabSz="914225">
              <a:defRPr/>
            </a:pPr>
            <a:r>
              <a:rPr lang="en-US" sz="1600" b="1" dirty="0">
                <a:solidFill>
                  <a:prstClr val="black"/>
                </a:solidFill>
                <a:latin typeface="Segoe UI" panose="020B0502040204020203" pitchFamily="34" charset="0"/>
                <a:cs typeface="Segoe UI" panose="020B0502040204020203" pitchFamily="34" charset="0"/>
              </a:rPr>
              <a:t>Cloud-Optimized</a:t>
            </a:r>
          </a:p>
          <a:p>
            <a:pPr algn="ctr" defTabSz="914225">
              <a:defRPr/>
            </a:pPr>
            <a:r>
              <a:rPr lang="en-US" sz="1600" dirty="0">
                <a:solidFill>
                  <a:prstClr val="black"/>
                </a:solidFill>
                <a:latin typeface="Segoe UI Light" panose="020B0502040204020203" pitchFamily="34" charset="0"/>
                <a:cs typeface="Segoe UI Light" panose="020B0502040204020203" pitchFamily="34" charset="0"/>
              </a:rPr>
              <a:t>PaaS</a:t>
            </a:r>
          </a:p>
        </p:txBody>
      </p:sp>
      <p:sp>
        <p:nvSpPr>
          <p:cNvPr id="74" name="Rectangle 73">
            <a:extLst>
              <a:ext uri="{FF2B5EF4-FFF2-40B4-BE49-F238E27FC236}">
                <a16:creationId xmlns:a16="http://schemas.microsoft.com/office/drawing/2014/main" id="{50C4825E-55CE-4955-947D-C26066D40EB5}"/>
              </a:ext>
            </a:extLst>
          </p:cNvPr>
          <p:cNvSpPr/>
          <p:nvPr/>
        </p:nvSpPr>
        <p:spPr>
          <a:xfrm>
            <a:off x="8093700" y="735372"/>
            <a:ext cx="3847621" cy="4934545"/>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405328" y="735372"/>
            <a:ext cx="3371116" cy="584775"/>
          </a:xfrm>
          <a:prstGeom prst="rect">
            <a:avLst/>
          </a:prstGeom>
        </p:spPr>
        <p:txBody>
          <a:bodyPr wrap="none">
            <a:spAutoFit/>
          </a:bodyPr>
          <a:lstStyle/>
          <a:p>
            <a:pPr algn="ctr" defTabSz="914225">
              <a:defRPr/>
            </a:pPr>
            <a:r>
              <a:rPr lang="en-US" sz="1600" b="1" dirty="0">
                <a:solidFill>
                  <a:prstClr val="black"/>
                </a:solidFill>
                <a:latin typeface="Segoe UI" panose="020B0502040204020203" pitchFamily="34" charset="0"/>
                <a:cs typeface="Segoe UI" panose="020B0502040204020203" pitchFamily="34" charset="0"/>
              </a:rPr>
              <a:t>Cloud-Native</a:t>
            </a:r>
            <a:r>
              <a:rPr lang="en-US" sz="1600" dirty="0">
                <a:solidFill>
                  <a:prstClr val="black"/>
                </a:solidFill>
                <a:latin typeface="Segoe UI Light" panose="020B0502040204020203" pitchFamily="34" charset="0"/>
                <a:cs typeface="Segoe UI Light" panose="020B0502040204020203" pitchFamily="34" charset="0"/>
              </a:rPr>
              <a:t> </a:t>
            </a:r>
          </a:p>
          <a:p>
            <a:pPr algn="ctr" defTabSz="914225">
              <a:defRPr/>
            </a:pPr>
            <a:r>
              <a:rPr lang="en-US" sz="1600" dirty="0">
                <a:solidFill>
                  <a:prstClr val="black"/>
                </a:solidFill>
                <a:latin typeface="Segoe UI Light" panose="020B0502040204020203" pitchFamily="34" charset="0"/>
                <a:cs typeface="Segoe UI Light" panose="020B0502040204020203" pitchFamily="34" charset="0"/>
              </a:rPr>
              <a:t>PaaS for microservices and serverless</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793650" y="1319015"/>
            <a:ext cx="1917047" cy="504359"/>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1" tIns="45711" rIns="91421" bIns="45711" numCol="1" spcCol="0" rtlCol="0" fromWordArt="0" anchor="ctr" anchorCtr="0" forceAA="0" compatLnSpc="1">
            <a:prstTxWarp prst="textNoShape">
              <a:avLst/>
            </a:prstTxWarp>
            <a:noAutofit/>
          </a:bodyPr>
          <a:lstStyle/>
          <a:p>
            <a:pPr algn="ctr" defTabSz="685668">
              <a:defRPr/>
            </a:pPr>
            <a:r>
              <a:rPr lang="en-US" sz="1200" b="1" kern="0" dirty="0">
                <a:gradFill>
                  <a:gsLst>
                    <a:gs pos="0">
                      <a:srgbClr val="FFFFFF"/>
                    </a:gs>
                    <a:gs pos="100000">
                      <a:srgbClr val="FFFFFF"/>
                    </a:gs>
                  </a:gsLst>
                  <a:lin ang="5400000" scaled="0"/>
                </a:gradFill>
                <a:latin typeface="Segoe UI"/>
                <a:cs typeface="Segoe UI Light" pitchFamily="34" charset="0"/>
              </a:rPr>
              <a:t>Monolithic </a:t>
            </a:r>
            <a:r>
              <a:rPr lang="en-US" sz="1200" kern="0" dirty="0">
                <a:gradFill>
                  <a:gsLst>
                    <a:gs pos="0">
                      <a:srgbClr val="FFFFFF"/>
                    </a:gs>
                    <a:gs pos="100000">
                      <a:srgbClr val="FFFFFF"/>
                    </a:gs>
                  </a:gsLst>
                  <a:lin ang="5400000" scaled="0"/>
                </a:gradFill>
                <a:latin typeface="Segoe UI"/>
                <a:cs typeface="Segoe UI Light" pitchFamily="34" charset="0"/>
              </a:rPr>
              <a:t>or</a:t>
            </a:r>
            <a:r>
              <a:rPr lang="en-US" sz="1200" b="1" kern="0" dirty="0">
                <a:gradFill>
                  <a:gsLst>
                    <a:gs pos="0">
                      <a:srgbClr val="FFFFFF"/>
                    </a:gs>
                    <a:gs pos="100000">
                      <a:srgbClr val="FFFFFF"/>
                    </a:gs>
                  </a:gsLst>
                  <a:lin ang="5400000" scaled="0"/>
                </a:gradFill>
                <a:latin typeface="Segoe UI"/>
                <a:cs typeface="Segoe UI Light" pitchFamily="34" charset="0"/>
              </a:rPr>
              <a:t> N-Tier</a:t>
            </a:r>
            <a:r>
              <a:rPr lang="en-US" sz="1200" kern="0" dirty="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dirty="0">
                <a:gradFill>
                  <a:gsLst>
                    <a:gs pos="0">
                      <a:srgbClr val="FFFFFF"/>
                    </a:gs>
                    <a:gs pos="100000">
                      <a:srgbClr val="FFFFFF"/>
                    </a:gs>
                  </a:gsLst>
                  <a:lin ang="5400000" scaled="0"/>
                </a:gradFill>
                <a:latin typeface="Segoe UI"/>
                <a:cs typeface="Segoe UI Light" pitchFamily="34" charset="0"/>
              </a:rPr>
              <a:t>architectures</a:t>
            </a: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394639" y="1324702"/>
            <a:ext cx="2145536" cy="528224"/>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1" tIns="45711" rIns="91421" bIns="45711" numCol="1" spcCol="0" rtlCol="0" fromWordArt="0" anchor="ctr" anchorCtr="0" forceAA="0" compatLnSpc="1">
            <a:prstTxWarp prst="textNoShape">
              <a:avLst/>
            </a:prstTxWarp>
            <a:noAutofit/>
          </a:bodyPr>
          <a:lstStyle/>
          <a:p>
            <a:pPr algn="ctr" defTabSz="685668">
              <a:defRPr/>
            </a:pPr>
            <a:r>
              <a:rPr lang="en-US" sz="1200" b="1" kern="0" dirty="0">
                <a:gradFill>
                  <a:gsLst>
                    <a:gs pos="0">
                      <a:srgbClr val="FFFFFF"/>
                    </a:gs>
                    <a:gs pos="100000">
                      <a:srgbClr val="FFFFFF"/>
                    </a:gs>
                  </a:gsLst>
                  <a:lin ang="5400000" scaled="0"/>
                </a:gradFill>
                <a:latin typeface="Segoe UI"/>
                <a:cs typeface="Segoe UI Light" pitchFamily="34" charset="0"/>
              </a:rPr>
              <a:t>Monolithic </a:t>
            </a:r>
            <a:r>
              <a:rPr lang="en-US" sz="1200" kern="0" dirty="0">
                <a:gradFill>
                  <a:gsLst>
                    <a:gs pos="0">
                      <a:srgbClr val="FFFFFF"/>
                    </a:gs>
                    <a:gs pos="100000">
                      <a:srgbClr val="FFFFFF"/>
                    </a:gs>
                  </a:gsLst>
                  <a:lin ang="5400000" scaled="0"/>
                </a:gradFill>
                <a:latin typeface="Segoe UI"/>
                <a:cs typeface="Segoe UI Light" pitchFamily="34" charset="0"/>
              </a:rPr>
              <a:t>or</a:t>
            </a:r>
            <a:r>
              <a:rPr lang="en-US" sz="1200" b="1" kern="0" dirty="0">
                <a:gradFill>
                  <a:gsLst>
                    <a:gs pos="0">
                      <a:srgbClr val="FFFFFF"/>
                    </a:gs>
                    <a:gs pos="100000">
                      <a:srgbClr val="FFFFFF"/>
                    </a:gs>
                  </a:gsLst>
                  <a:lin ang="5400000" scaled="0"/>
                </a:gradFill>
                <a:latin typeface="Segoe UI"/>
                <a:cs typeface="Segoe UI Light" pitchFamily="34" charset="0"/>
              </a:rPr>
              <a:t> N-Tier</a:t>
            </a:r>
            <a:r>
              <a:rPr lang="en-US" sz="1200" kern="0" dirty="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dirty="0">
                <a:gradFill>
                  <a:gsLst>
                    <a:gs pos="0">
                      <a:srgbClr val="FFFFFF"/>
                    </a:gs>
                    <a:gs pos="100000">
                      <a:srgbClr val="FFFFFF"/>
                    </a:gs>
                  </a:gsLst>
                  <a:lin ang="5400000" scaled="0"/>
                </a:gradFill>
                <a:latin typeface="Segoe UI"/>
                <a:cs typeface="Segoe UI Light" pitchFamily="34" charset="0"/>
              </a:rPr>
              <a:t>architectures</a:t>
            </a: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300257" y="1318630"/>
            <a:ext cx="3471916" cy="499564"/>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1" tIns="45711" rIns="91421" bIns="45711" numCol="1" spcCol="0" rtlCol="0" fromWordArt="0" anchor="ctr" anchorCtr="0" forceAA="0" compatLnSpc="1">
            <a:prstTxWarp prst="textNoShape">
              <a:avLst/>
            </a:prstTxWarp>
            <a:noAutofit/>
          </a:bodyPr>
          <a:lstStyle/>
          <a:p>
            <a:pPr algn="ctr" defTabSz="685668">
              <a:defRPr/>
            </a:pPr>
            <a:r>
              <a:rPr lang="en-US" sz="1200" b="1" kern="0" dirty="0">
                <a:gradFill>
                  <a:gsLst>
                    <a:gs pos="0">
                      <a:srgbClr val="FFFFFF"/>
                    </a:gs>
                    <a:gs pos="100000">
                      <a:srgbClr val="FFFFFF"/>
                    </a:gs>
                  </a:gsLst>
                  <a:lin ang="5400000" scaled="0"/>
                </a:gradFill>
                <a:latin typeface="Segoe UI"/>
                <a:cs typeface="Segoe UI Light" pitchFamily="34" charset="0"/>
              </a:rPr>
              <a:t>Microservices</a:t>
            </a:r>
            <a:r>
              <a:rPr lang="en-US" sz="1200" kern="0" dirty="0">
                <a:gradFill>
                  <a:gsLst>
                    <a:gs pos="0">
                      <a:srgbClr val="FFFFFF"/>
                    </a:gs>
                    <a:gs pos="100000">
                      <a:srgbClr val="FFFFFF"/>
                    </a:gs>
                  </a:gsLst>
                  <a:lin ang="5400000" scaled="0"/>
                </a:gradFill>
                <a:latin typeface="Segoe UI"/>
                <a:cs typeface="Segoe UI Light" pitchFamily="34" charset="0"/>
              </a:rPr>
              <a:t> and </a:t>
            </a:r>
            <a:r>
              <a:rPr lang="en-US" sz="1200" b="1" kern="0" dirty="0">
                <a:gradFill>
                  <a:gsLst>
                    <a:gs pos="0">
                      <a:srgbClr val="FFFFFF"/>
                    </a:gs>
                    <a:gs pos="100000">
                      <a:srgbClr val="FFFFFF"/>
                    </a:gs>
                  </a:gsLst>
                  <a:lin ang="5400000" scaled="0"/>
                </a:gradFill>
                <a:latin typeface="Segoe UI"/>
                <a:cs typeface="Segoe UI Light" pitchFamily="34" charset="0"/>
              </a:rPr>
              <a:t>serverless</a:t>
            </a:r>
            <a:r>
              <a:rPr lang="en-US" sz="1200" kern="0" dirty="0">
                <a:gradFill>
                  <a:gsLst>
                    <a:gs pos="0">
                      <a:srgbClr val="FFFFFF"/>
                    </a:gs>
                    <a:gs pos="100000">
                      <a:srgbClr val="FFFFFF"/>
                    </a:gs>
                  </a:gsLst>
                  <a:lin ang="5400000" scaled="0"/>
                </a:gradFill>
                <a:latin typeface="Segoe UI"/>
                <a:cs typeface="Segoe UI Light" pitchFamily="34" charset="0"/>
              </a:rPr>
              <a:t> architectures</a:t>
            </a:r>
          </a:p>
        </p:txBody>
      </p:sp>
      <p:cxnSp>
        <p:nvCxnSpPr>
          <p:cNvPr id="90" name="Straight Connector 89">
            <a:extLst>
              <a:ext uri="{FF2B5EF4-FFF2-40B4-BE49-F238E27FC236}">
                <a16:creationId xmlns:a16="http://schemas.microsoft.com/office/drawing/2014/main" id="{2766B7E5-71E0-4975-B118-3EA1B6E23EA0}"/>
              </a:ext>
            </a:extLst>
          </p:cNvPr>
          <p:cNvCxnSpPr>
            <a:cxnSpLocks/>
          </p:cNvCxnSpPr>
          <p:nvPr/>
        </p:nvCxnSpPr>
        <p:spPr>
          <a:xfrm>
            <a:off x="8402160" y="2996724"/>
            <a:ext cx="127516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4DD2211-3426-4C5D-98F6-07CCEA0159E3}"/>
              </a:ext>
            </a:extLst>
          </p:cNvPr>
          <p:cNvSpPr/>
          <p:nvPr/>
        </p:nvSpPr>
        <p:spPr>
          <a:xfrm>
            <a:off x="8739623" y="2324892"/>
            <a:ext cx="615692" cy="6066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2782" y="2270392"/>
            <a:ext cx="688206" cy="688206"/>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FAB8C6D2-4886-4AC3-B00A-3E74C2660300}"/>
              </a:ext>
            </a:extLst>
          </p:cNvPr>
          <p:cNvSpPr/>
          <p:nvPr/>
        </p:nvSpPr>
        <p:spPr>
          <a:xfrm>
            <a:off x="2598438" y="56021"/>
            <a:ext cx="6717608" cy="461665"/>
          </a:xfrm>
          <a:prstGeom prst="rect">
            <a:avLst/>
          </a:prstGeom>
        </p:spPr>
        <p:txBody>
          <a:bodyPr wrap="none" anchor="t">
            <a:spAutoFit/>
          </a:bodyPr>
          <a:lstStyle/>
          <a:p>
            <a:pPr defTabSz="914225">
              <a:defRPr/>
            </a:pPr>
            <a:r>
              <a:rPr lang="en-US" sz="2400" dirty="0">
                <a:solidFill>
                  <a:prstClr val="white"/>
                </a:solidFill>
                <a:latin typeface="Segoe UI Light" panose="020B0502040204020203" pitchFamily="34" charset="0"/>
                <a:cs typeface="Segoe UI Light" panose="020B0502040204020203" pitchFamily="34" charset="0"/>
              </a:rPr>
              <a:t>Maturity model for .NET application modernization</a:t>
            </a:r>
          </a:p>
        </p:txBody>
      </p:sp>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301" y="3109430"/>
            <a:ext cx="524460" cy="524460"/>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629" y="3095463"/>
            <a:ext cx="476068" cy="571285"/>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41872D4B-8BE1-454F-99DF-EEB4F8BB53FE}"/>
              </a:ext>
            </a:extLst>
          </p:cNvPr>
          <p:cNvSpPr/>
          <p:nvPr/>
        </p:nvSpPr>
        <p:spPr>
          <a:xfrm>
            <a:off x="2933797" y="726905"/>
            <a:ext cx="2370912" cy="4934545"/>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074290" y="735960"/>
            <a:ext cx="2184637" cy="584775"/>
          </a:xfrm>
          <a:prstGeom prst="rect">
            <a:avLst/>
          </a:prstGeom>
        </p:spPr>
        <p:txBody>
          <a:bodyPr wrap="none">
            <a:spAutoFit/>
          </a:bodyPr>
          <a:lstStyle/>
          <a:p>
            <a:pPr algn="ctr" defTabSz="914225">
              <a:defRPr/>
            </a:pPr>
            <a:r>
              <a:rPr lang="en-US" sz="1600" b="1">
                <a:solidFill>
                  <a:prstClr val="black"/>
                </a:solidFill>
                <a:latin typeface="Segoe UI" panose="020B0502040204020203" pitchFamily="34" charset="0"/>
                <a:cs typeface="Segoe UI" panose="020B0502040204020203" pitchFamily="34" charset="0"/>
              </a:rPr>
              <a:t>Cloud </a:t>
            </a:r>
          </a:p>
          <a:p>
            <a:pPr algn="ctr" defTabSz="914225">
              <a:defRPr/>
            </a:pPr>
            <a:r>
              <a:rPr lang="en-US" sz="1600" b="1">
                <a:solidFill>
                  <a:prstClr val="black"/>
                </a:solidFill>
                <a:latin typeface="Segoe UI" panose="020B0502040204020203" pitchFamily="34" charset="0"/>
                <a:cs typeface="Segoe UI" panose="020B0502040204020203" pitchFamily="34" charset="0"/>
              </a:rPr>
              <a:t>Infrastructure-Ready</a:t>
            </a:r>
            <a:endParaRPr lang="en-US" sz="1600">
              <a:solidFill>
                <a:prstClr val="black"/>
              </a:solidFill>
              <a:latin typeface="Segoe UI Light" panose="020B0502040204020203" pitchFamily="34" charset="0"/>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213698" y="1319015"/>
            <a:ext cx="1917047" cy="504359"/>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1" tIns="45711" rIns="91421" bIns="45711" numCol="1" spcCol="0" rtlCol="0" fromWordArt="0" anchor="ctr" anchorCtr="0" forceAA="0" compatLnSpc="1">
            <a:prstTxWarp prst="textNoShape">
              <a:avLst/>
            </a:prstTxWarp>
            <a:noAutofit/>
          </a:bodyPr>
          <a:lstStyle/>
          <a:p>
            <a:pPr algn="ctr" defTabSz="685668">
              <a:defRPr/>
            </a:pPr>
            <a:r>
              <a:rPr lang="en-US" sz="1200" b="1" kern="0" dirty="0">
                <a:gradFill>
                  <a:gsLst>
                    <a:gs pos="0">
                      <a:srgbClr val="FFFFFF"/>
                    </a:gs>
                    <a:gs pos="100000">
                      <a:srgbClr val="FFFFFF"/>
                    </a:gs>
                  </a:gsLst>
                  <a:lin ang="5400000" scaled="0"/>
                </a:gradFill>
                <a:latin typeface="Segoe UI"/>
                <a:cs typeface="Segoe UI Light" pitchFamily="34" charset="0"/>
              </a:rPr>
              <a:t>Monolithic </a:t>
            </a:r>
            <a:r>
              <a:rPr lang="en-US" sz="1200" kern="0" dirty="0">
                <a:gradFill>
                  <a:gsLst>
                    <a:gs pos="0">
                      <a:srgbClr val="FFFFFF"/>
                    </a:gs>
                    <a:gs pos="100000">
                      <a:srgbClr val="FFFFFF"/>
                    </a:gs>
                  </a:gsLst>
                  <a:lin ang="5400000" scaled="0"/>
                </a:gradFill>
                <a:latin typeface="Segoe UI"/>
                <a:cs typeface="Segoe UI Light" pitchFamily="34" charset="0"/>
              </a:rPr>
              <a:t>or</a:t>
            </a:r>
            <a:r>
              <a:rPr lang="en-US" sz="1200" b="1" kern="0" dirty="0">
                <a:gradFill>
                  <a:gsLst>
                    <a:gs pos="0">
                      <a:srgbClr val="FFFFFF"/>
                    </a:gs>
                    <a:gs pos="100000">
                      <a:srgbClr val="FFFFFF"/>
                    </a:gs>
                  </a:gsLst>
                  <a:lin ang="5400000" scaled="0"/>
                </a:gradFill>
                <a:latin typeface="Segoe UI"/>
                <a:cs typeface="Segoe UI Light" pitchFamily="34" charset="0"/>
              </a:rPr>
              <a:t> N-Tier</a:t>
            </a:r>
            <a:r>
              <a:rPr lang="en-US" sz="1200" kern="0" dirty="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dirty="0">
                <a:gradFill>
                  <a:gsLst>
                    <a:gs pos="0">
                      <a:srgbClr val="FFFFFF"/>
                    </a:gs>
                    <a:gs pos="100000">
                      <a:srgbClr val="FFFFFF"/>
                    </a:gs>
                  </a:gsLst>
                  <a:lin ang="5400000" scaled="0"/>
                </a:gradFill>
                <a:latin typeface="Segoe UI"/>
                <a:cs typeface="Segoe UI Light" pitchFamily="34" charset="0"/>
              </a:rPr>
              <a:t>architectures</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933" y="2164597"/>
            <a:ext cx="594526" cy="594526"/>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250" y="2149436"/>
            <a:ext cx="611811" cy="611811"/>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a:extLst>
              <a:ext uri="{FF2B5EF4-FFF2-40B4-BE49-F238E27FC236}">
                <a16:creationId xmlns:a16="http://schemas.microsoft.com/office/drawing/2014/main" id="{66EF6E8C-C9D3-48DA-BF32-38F8D7FC05EB}"/>
              </a:ext>
            </a:extLst>
          </p:cNvPr>
          <p:cNvSpPr/>
          <p:nvPr/>
        </p:nvSpPr>
        <p:spPr>
          <a:xfrm>
            <a:off x="1157233" y="3008113"/>
            <a:ext cx="689515" cy="607711"/>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900">
                <a:solidFill>
                  <a:prstClr val="white"/>
                </a:solidFill>
                <a:latin typeface="Segoe UI" panose="020B0502040204020203" pitchFamily="34" charset="0"/>
                <a:cs typeface="Segoe UI" panose="020B0502040204020203" pitchFamily="34" charset="0"/>
              </a:rPr>
              <a:t>Relational Database</a:t>
            </a:r>
          </a:p>
        </p:txBody>
      </p:sp>
      <p:sp>
        <p:nvSpPr>
          <p:cNvPr id="5" name="Rectangle 4">
            <a:extLst>
              <a:ext uri="{FF2B5EF4-FFF2-40B4-BE49-F238E27FC236}">
                <a16:creationId xmlns:a16="http://schemas.microsoft.com/office/drawing/2014/main" id="{BCD6AC5C-697C-420A-86FA-DA4441E7D10C}"/>
              </a:ext>
            </a:extLst>
          </p:cNvPr>
          <p:cNvSpPr/>
          <p:nvPr/>
        </p:nvSpPr>
        <p:spPr>
          <a:xfrm>
            <a:off x="3817330" y="3762196"/>
            <a:ext cx="622276" cy="338554"/>
          </a:xfrm>
          <a:prstGeom prst="rect">
            <a:avLst/>
          </a:prstGeom>
        </p:spPr>
        <p:txBody>
          <a:bodyPr wrap="square">
            <a:spAutoFit/>
          </a:bodyPr>
          <a:lstStyle/>
          <a:p>
            <a:pPr defTabSz="914225">
              <a:defRPr/>
            </a:pPr>
            <a:r>
              <a:rPr lang="en-US" sz="1600" dirty="0">
                <a:solidFill>
                  <a:prstClr val="black"/>
                </a:solidFill>
                <a:latin typeface="Segoe UI" panose="020B0502040204020203" pitchFamily="34" charset="0"/>
                <a:cs typeface="Segoe UI" panose="020B0502040204020203" pitchFamily="34" charset="0"/>
              </a:rPr>
              <a:t>VMs </a:t>
            </a:r>
          </a:p>
        </p:txBody>
      </p:sp>
      <p:sp>
        <p:nvSpPr>
          <p:cNvPr id="138" name="Rectangle 137">
            <a:extLst>
              <a:ext uri="{FF2B5EF4-FFF2-40B4-BE49-F238E27FC236}">
                <a16:creationId xmlns:a16="http://schemas.microsoft.com/office/drawing/2014/main" id="{B13D0BE4-BB41-40BD-9627-7FF47649AA23}"/>
              </a:ext>
            </a:extLst>
          </p:cNvPr>
          <p:cNvSpPr/>
          <p:nvPr/>
        </p:nvSpPr>
        <p:spPr>
          <a:xfrm>
            <a:off x="5886719" y="2927994"/>
            <a:ext cx="1612108" cy="307777"/>
          </a:xfrm>
          <a:prstGeom prst="rect">
            <a:avLst/>
          </a:prstGeom>
        </p:spPr>
        <p:txBody>
          <a:bodyPr wrap="none">
            <a:spAutoFit/>
          </a:bodyPr>
          <a:lstStyle/>
          <a:p>
            <a:pPr defTabSz="914225">
              <a:defRPr/>
            </a:pPr>
            <a:r>
              <a:rPr lang="en-US" sz="1400" dirty="0">
                <a:solidFill>
                  <a:prstClr val="black"/>
                </a:solidFill>
                <a:latin typeface="Segoe UI" panose="020B0502040204020203" pitchFamily="34" charset="0"/>
                <a:cs typeface="Segoe UI" panose="020B0502040204020203" pitchFamily="34" charset="0"/>
              </a:rPr>
              <a:t>Managed services</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919" t="-3146" r="39847" b="30280"/>
          <a:stretch/>
        </p:blipFill>
        <p:spPr bwMode="auto">
          <a:xfrm>
            <a:off x="1062386" y="3794511"/>
            <a:ext cx="746130" cy="629273"/>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1223798" y="4689786"/>
            <a:ext cx="484616" cy="484616"/>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781525" y="5147164"/>
            <a:ext cx="1340945" cy="338554"/>
          </a:xfrm>
          <a:prstGeom prst="rect">
            <a:avLst/>
          </a:prstGeom>
        </p:spPr>
        <p:txBody>
          <a:bodyPr wrap="none">
            <a:spAutoFit/>
          </a:bodyPr>
          <a:lstStyle/>
          <a:p>
            <a:pPr defTabSz="914225">
              <a:defRPr/>
            </a:pPr>
            <a:r>
              <a:rPr lang="en-US" sz="1600">
                <a:solidFill>
                  <a:prstClr val="black"/>
                </a:solidFill>
                <a:latin typeface="Segoe UI" panose="020B0502040204020203" pitchFamily="34" charset="0"/>
                <a:cs typeface="Segoe UI" panose="020B0502040204020203" pitchFamily="34" charset="0"/>
              </a:rPr>
              <a:t>On-premises</a:t>
            </a:r>
          </a:p>
        </p:txBody>
      </p:sp>
      <p:pic>
        <p:nvPicPr>
          <p:cNvPr id="144" name="Picture 143">
            <a:extLst>
              <a:ext uri="{FF2B5EF4-FFF2-40B4-BE49-F238E27FC236}">
                <a16:creationId xmlns:a16="http://schemas.microsoft.com/office/drawing/2014/main" id="{A738EB3B-815D-49D0-A7AF-BAD6396C3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395" y="2149223"/>
            <a:ext cx="594526" cy="594526"/>
          </a:xfrm>
          <a:prstGeom prst="rect">
            <a:avLst/>
          </a:prstGeom>
        </p:spPr>
      </p:pic>
      <p:pic>
        <p:nvPicPr>
          <p:cNvPr id="145" name="Picture 8" descr="Image result for .NET">
            <a:extLst>
              <a:ext uri="{FF2B5EF4-FFF2-40B4-BE49-F238E27FC236}">
                <a16:creationId xmlns:a16="http://schemas.microsoft.com/office/drawing/2014/main" id="{15338ABF-72B7-4ACF-88B5-9ECE35E34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72" y="2134062"/>
            <a:ext cx="611811" cy="611811"/>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1442" y="3239391"/>
            <a:ext cx="424477" cy="4244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8847" r="28533"/>
          <a:stretch/>
        </p:blipFill>
        <p:spPr bwMode="auto">
          <a:xfrm>
            <a:off x="4366986" y="3592268"/>
            <a:ext cx="500340" cy="616333"/>
          </a:xfrm>
          <a:prstGeom prst="rect">
            <a:avLst/>
          </a:prstGeom>
          <a:noFill/>
          <a:extLst>
            <a:ext uri="{909E8E84-426E-40DD-AFC4-6F175D3DCCD1}">
              <a14:hiddenFill xmlns:a14="http://schemas.microsoft.com/office/drawing/2010/main">
                <a:solidFill>
                  <a:srgbClr val="FFFFFF"/>
                </a:solidFill>
              </a14:hiddenFill>
            </a:ext>
          </a:extLst>
        </p:spPr>
      </p:pic>
      <p:sp>
        <p:nvSpPr>
          <p:cNvPr id="58" name="Arrow: Chevron 57">
            <a:extLst>
              <a:ext uri="{FF2B5EF4-FFF2-40B4-BE49-F238E27FC236}">
                <a16:creationId xmlns:a16="http://schemas.microsoft.com/office/drawing/2014/main" id="{2A16D931-A6A9-4005-9F30-DB8AA6E5E419}"/>
              </a:ext>
            </a:extLst>
          </p:cNvPr>
          <p:cNvSpPr/>
          <p:nvPr/>
        </p:nvSpPr>
        <p:spPr>
          <a:xfrm>
            <a:off x="2933798" y="6071376"/>
            <a:ext cx="2511409" cy="294592"/>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b="1" dirty="0">
                <a:solidFill>
                  <a:prstClr val="white"/>
                </a:solidFill>
                <a:latin typeface="Segoe UI" panose="020B0502040204020203" pitchFamily="34" charset="0"/>
                <a:cs typeface="Segoe UI" panose="020B0502040204020203" pitchFamily="34" charset="0"/>
              </a:rPr>
              <a:t>Migrate / Rehost</a:t>
            </a:r>
            <a:endParaRPr lang="en-US" sz="1400" dirty="0">
              <a:solidFill>
                <a:prstClr val="white"/>
              </a:solidFill>
              <a:latin typeface="Segoe UI" panose="020B0502040204020203" pitchFamily="34" charset="0"/>
              <a:cs typeface="Segoe UI" panose="020B0502040204020203" pitchFamily="34" charset="0"/>
            </a:endParaRPr>
          </a:p>
        </p:txBody>
      </p:sp>
      <p:sp>
        <p:nvSpPr>
          <p:cNvPr id="65" name="Arrow: Chevron 64">
            <a:extLst>
              <a:ext uri="{FF2B5EF4-FFF2-40B4-BE49-F238E27FC236}">
                <a16:creationId xmlns:a16="http://schemas.microsoft.com/office/drawing/2014/main" id="{BDFACB6D-CFF5-43EE-B16B-E8AF81405B2F}"/>
              </a:ext>
            </a:extLst>
          </p:cNvPr>
          <p:cNvSpPr/>
          <p:nvPr/>
        </p:nvSpPr>
        <p:spPr>
          <a:xfrm>
            <a:off x="8034520" y="6410099"/>
            <a:ext cx="3900431" cy="294592"/>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400">
              <a:solidFill>
                <a:prstClr val="white"/>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AC59551D-1373-40C8-968A-760CABD0A1DD}"/>
              </a:ext>
            </a:extLst>
          </p:cNvPr>
          <p:cNvSpPr/>
          <p:nvPr/>
        </p:nvSpPr>
        <p:spPr>
          <a:xfrm>
            <a:off x="8271341" y="6403668"/>
            <a:ext cx="3529749" cy="307777"/>
          </a:xfrm>
          <a:prstGeom prst="rect">
            <a:avLst/>
          </a:prstGeom>
        </p:spPr>
        <p:txBody>
          <a:bodyPr wrap="none" anchor="t">
            <a:spAutoFit/>
          </a:bodyPr>
          <a:lstStyle/>
          <a:p>
            <a:pPr algn="ctr" defTabSz="914225">
              <a:defRPr/>
            </a:pPr>
            <a:r>
              <a:rPr lang="en-US" sz="1400" dirty="0">
                <a:solidFill>
                  <a:prstClr val="white"/>
                </a:solidFill>
                <a:latin typeface="Segoe UI" panose="020B0502040204020203" pitchFamily="34" charset="0"/>
                <a:cs typeface="Segoe UI" panose="020B0502040204020203" pitchFamily="34" charset="0"/>
              </a:rPr>
              <a:t>Architected for the cloud, needs new code</a:t>
            </a:r>
          </a:p>
        </p:txBody>
      </p:sp>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088694" y="2889469"/>
            <a:ext cx="200873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5381" r="26646" b="51769"/>
          <a:stretch/>
        </p:blipFill>
        <p:spPr bwMode="auto">
          <a:xfrm>
            <a:off x="3277025" y="3673402"/>
            <a:ext cx="585037" cy="543263"/>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445089" y="4538430"/>
            <a:ext cx="200873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D6E974A-A0A2-4C60-9197-C98AF0FF059B}"/>
              </a:ext>
            </a:extLst>
          </p:cNvPr>
          <p:cNvSpPr/>
          <p:nvPr/>
        </p:nvSpPr>
        <p:spPr>
          <a:xfrm>
            <a:off x="3787154" y="5324180"/>
            <a:ext cx="702949" cy="338554"/>
          </a:xfrm>
          <a:prstGeom prst="rect">
            <a:avLst/>
          </a:prstGeom>
        </p:spPr>
        <p:txBody>
          <a:bodyPr wrap="none">
            <a:spAutoFit/>
          </a:bodyPr>
          <a:lstStyle/>
          <a:p>
            <a:pPr defTabSz="914225">
              <a:defRPr/>
            </a:pPr>
            <a:r>
              <a:rPr lang="en-US" sz="1600">
                <a:solidFill>
                  <a:prstClr val="black"/>
                </a:solidFill>
                <a:latin typeface="Segoe UI" panose="020B0502040204020203" pitchFamily="34" charset="0"/>
                <a:cs typeface="Segoe UI" panose="020B0502040204020203" pitchFamily="34" charset="0"/>
              </a:rPr>
              <a:t>Azure</a:t>
            </a:r>
          </a:p>
        </p:txBody>
      </p:sp>
      <p:sp>
        <p:nvSpPr>
          <p:cNvPr id="78" name="Rectangle 77">
            <a:extLst>
              <a:ext uri="{FF2B5EF4-FFF2-40B4-BE49-F238E27FC236}">
                <a16:creationId xmlns:a16="http://schemas.microsoft.com/office/drawing/2014/main" id="{3E2327AB-B476-4283-9634-2A9AD54FA7E0}"/>
              </a:ext>
            </a:extLst>
          </p:cNvPr>
          <p:cNvSpPr/>
          <p:nvPr/>
        </p:nvSpPr>
        <p:spPr>
          <a:xfrm>
            <a:off x="6317125" y="5310144"/>
            <a:ext cx="702949" cy="338554"/>
          </a:xfrm>
          <a:prstGeom prst="rect">
            <a:avLst/>
          </a:prstGeom>
        </p:spPr>
        <p:txBody>
          <a:bodyPr wrap="none">
            <a:spAutoFit/>
          </a:bodyPr>
          <a:lstStyle/>
          <a:p>
            <a:pPr defTabSz="914225">
              <a:defRPr/>
            </a:pPr>
            <a:r>
              <a:rPr lang="en-US" sz="1600">
                <a:solidFill>
                  <a:prstClr val="black"/>
                </a:solidFill>
                <a:latin typeface="Segoe UI" panose="020B0502040204020203" pitchFamily="34" charset="0"/>
                <a:cs typeface="Segoe UI" panose="020B0502040204020203" pitchFamily="34" charset="0"/>
              </a:rPr>
              <a:t>Azure</a:t>
            </a:r>
          </a:p>
        </p:txBody>
      </p:sp>
      <p:pic>
        <p:nvPicPr>
          <p:cNvPr id="85" name="Picture 6" descr="Image result for &quot;Azure Application Insights&quot; logo">
            <a:extLst>
              <a:ext uri="{FF2B5EF4-FFF2-40B4-BE49-F238E27FC236}">
                <a16:creationId xmlns:a16="http://schemas.microsoft.com/office/drawing/2014/main" id="{6E5ED016-2077-4B71-8A87-3D51A40CC10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349" r="29701"/>
          <a:stretch/>
        </p:blipFill>
        <p:spPr bwMode="auto">
          <a:xfrm>
            <a:off x="6859206" y="3751264"/>
            <a:ext cx="250039" cy="345903"/>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68072C84-12BA-4E51-ADC8-E36307354F66}"/>
              </a:ext>
            </a:extLst>
          </p:cNvPr>
          <p:cNvCxnSpPr>
            <a:cxnSpLocks/>
          </p:cNvCxnSpPr>
          <p:nvPr/>
        </p:nvCxnSpPr>
        <p:spPr>
          <a:xfrm>
            <a:off x="5689103" y="2874102"/>
            <a:ext cx="200873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E9629D2-2ACB-416A-8486-7571C2E7A4DE}"/>
              </a:ext>
            </a:extLst>
          </p:cNvPr>
          <p:cNvSpPr/>
          <p:nvPr/>
        </p:nvSpPr>
        <p:spPr>
          <a:xfrm>
            <a:off x="8503239" y="4035243"/>
            <a:ext cx="3123612" cy="738664"/>
          </a:xfrm>
          <a:prstGeom prst="rect">
            <a:avLst/>
          </a:prstGeom>
        </p:spPr>
        <p:txBody>
          <a:bodyPr wrap="none">
            <a:spAutoFit/>
          </a:bodyPr>
          <a:lstStyle/>
          <a:p>
            <a:pPr algn="ctr" defTabSz="914225">
              <a:defRPr/>
            </a:pPr>
            <a:r>
              <a:rPr lang="en-US" sz="1400" dirty="0">
                <a:solidFill>
                  <a:prstClr val="black"/>
                </a:solidFill>
                <a:latin typeface="Segoe UI" panose="020B0502040204020203" pitchFamily="34" charset="0"/>
                <a:cs typeface="Segoe UI" panose="020B0502040204020203" pitchFamily="34" charset="0"/>
              </a:rPr>
              <a:t>PaaS for containerized microservices </a:t>
            </a:r>
          </a:p>
          <a:p>
            <a:pPr algn="ctr" defTabSz="914225">
              <a:defRPr/>
            </a:pPr>
            <a:r>
              <a:rPr lang="en-US" sz="1400" dirty="0">
                <a:solidFill>
                  <a:prstClr val="black"/>
                </a:solidFill>
                <a:latin typeface="Segoe UI" panose="020B0502040204020203" pitchFamily="34" charset="0"/>
                <a:cs typeface="Segoe UI" panose="020B0502040204020203" pitchFamily="34" charset="0"/>
              </a:rPr>
              <a:t>+ Serverless computing</a:t>
            </a:r>
          </a:p>
          <a:p>
            <a:pPr algn="ctr" defTabSz="914225">
              <a:defRPr/>
            </a:pPr>
            <a:r>
              <a:rPr lang="en-US" sz="1400" dirty="0">
                <a:solidFill>
                  <a:prstClr val="black"/>
                </a:solidFill>
                <a:latin typeface="Segoe UI" panose="020B0502040204020203" pitchFamily="34" charset="0"/>
                <a:cs typeface="Segoe UI" panose="020B0502040204020203" pitchFamily="34" charset="0"/>
              </a:rPr>
              <a:t>+ Managed services</a:t>
            </a:r>
          </a:p>
        </p:txBody>
      </p:sp>
      <p:sp>
        <p:nvSpPr>
          <p:cNvPr id="93" name="Rectangle 92">
            <a:extLst>
              <a:ext uri="{FF2B5EF4-FFF2-40B4-BE49-F238E27FC236}">
                <a16:creationId xmlns:a16="http://schemas.microsoft.com/office/drawing/2014/main" id="{0E2ABD51-4860-485A-84BE-BDEE8FD8E451}"/>
              </a:ext>
            </a:extLst>
          </p:cNvPr>
          <p:cNvSpPr/>
          <p:nvPr/>
        </p:nvSpPr>
        <p:spPr>
          <a:xfrm>
            <a:off x="9739528" y="5311347"/>
            <a:ext cx="702949" cy="338554"/>
          </a:xfrm>
          <a:prstGeom prst="rect">
            <a:avLst/>
          </a:prstGeom>
        </p:spPr>
        <p:txBody>
          <a:bodyPr wrap="none">
            <a:spAutoFit/>
          </a:bodyPr>
          <a:lstStyle/>
          <a:p>
            <a:pPr defTabSz="914225">
              <a:defRPr/>
            </a:pPr>
            <a:r>
              <a:rPr lang="en-US" sz="1600">
                <a:solidFill>
                  <a:prstClr val="black"/>
                </a:solidFill>
                <a:latin typeface="Segoe UI" panose="020B0502040204020203" pitchFamily="34" charset="0"/>
                <a:cs typeface="Segoe UI" panose="020B0502040204020203" pitchFamily="34" charset="0"/>
              </a:rPr>
              <a:t>Azure</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14135" y="3079208"/>
            <a:ext cx="462122" cy="46212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quot;Azure Cosmos DB&quot; icon">
            <a:extLst>
              <a:ext uri="{FF2B5EF4-FFF2-40B4-BE49-F238E27FC236}">
                <a16:creationId xmlns:a16="http://schemas.microsoft.com/office/drawing/2014/main" id="{5FDF061D-25A1-490F-8D68-B1453C2893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59034" y="3109430"/>
            <a:ext cx="695830" cy="36531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08865" y="2020846"/>
            <a:ext cx="544746" cy="54474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quot;Azure Application Insights&quot; logo">
            <a:extLst>
              <a:ext uri="{FF2B5EF4-FFF2-40B4-BE49-F238E27FC236}">
                <a16:creationId xmlns:a16="http://schemas.microsoft.com/office/drawing/2014/main" id="{47944A72-D130-4D23-AF19-0D1D81A2063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349" r="29701"/>
          <a:stretch/>
        </p:blipFill>
        <p:spPr bwMode="auto">
          <a:xfrm>
            <a:off x="10402585" y="3598368"/>
            <a:ext cx="281904" cy="38998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6184" y="2042331"/>
            <a:ext cx="501775" cy="50177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Image result for &quot;Azure Service Fabric&quot; icon">
            <a:extLst>
              <a:ext uri="{FF2B5EF4-FFF2-40B4-BE49-F238E27FC236}">
                <a16:creationId xmlns:a16="http://schemas.microsoft.com/office/drawing/2014/main" id="{DC6D9079-E977-4D51-9A4F-0334E957B9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85724" y="2525457"/>
            <a:ext cx="801909" cy="42100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32212" y="2094837"/>
            <a:ext cx="377059" cy="3670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functions logo">
            <a:extLst>
              <a:ext uri="{FF2B5EF4-FFF2-40B4-BE49-F238E27FC236}">
                <a16:creationId xmlns:a16="http://schemas.microsoft.com/office/drawing/2014/main" id="{7EFF7747-51EF-4F9A-863C-E5DE0EA4D5C7}"/>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864782" y="2555105"/>
            <a:ext cx="451508" cy="452481"/>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6B7ECD44-1E3A-4397-BB35-EEB552216777}"/>
              </a:ext>
            </a:extLst>
          </p:cNvPr>
          <p:cNvCxnSpPr>
            <a:cxnSpLocks/>
          </p:cNvCxnSpPr>
          <p:nvPr/>
        </p:nvCxnSpPr>
        <p:spPr>
          <a:xfrm>
            <a:off x="9783939" y="2109311"/>
            <a:ext cx="8885" cy="184111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45996" y="4788592"/>
            <a:ext cx="812200" cy="60562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Image result for Azure logo">
            <a:extLst>
              <a:ext uri="{FF2B5EF4-FFF2-40B4-BE49-F238E27FC236}">
                <a16:creationId xmlns:a16="http://schemas.microsoft.com/office/drawing/2014/main" id="{956E30C5-42FF-4140-A362-26892B81BBC1}"/>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2426" y="4792870"/>
            <a:ext cx="812200" cy="60562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Azure logo">
            <a:extLst>
              <a:ext uri="{FF2B5EF4-FFF2-40B4-BE49-F238E27FC236}">
                <a16:creationId xmlns:a16="http://schemas.microsoft.com/office/drawing/2014/main" id="{6FCDDC43-DBF4-47C3-8136-F8C63AA078A1}"/>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1850" y="4788592"/>
            <a:ext cx="812200" cy="605629"/>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5E39890B-83B5-4220-A0D0-E7E8432748F9}"/>
              </a:ext>
            </a:extLst>
          </p:cNvPr>
          <p:cNvSpPr/>
          <p:nvPr/>
        </p:nvSpPr>
        <p:spPr>
          <a:xfrm>
            <a:off x="6028398" y="4238861"/>
            <a:ext cx="1748926" cy="538609"/>
          </a:xfrm>
          <a:prstGeom prst="rect">
            <a:avLst/>
          </a:prstGeom>
        </p:spPr>
        <p:txBody>
          <a:bodyPr wrap="square">
            <a:spAutoFit/>
          </a:bodyPr>
          <a:lstStyle/>
          <a:p>
            <a:pPr defTabSz="914225">
              <a:spcBef>
                <a:spcPts val="600"/>
              </a:spcBef>
              <a:defRPr/>
            </a:pPr>
            <a:r>
              <a:rPr lang="en-US" sz="1200" dirty="0">
                <a:solidFill>
                  <a:prstClr val="black"/>
                </a:solidFill>
                <a:latin typeface="Segoe UI" panose="020B0502040204020203" pitchFamily="34" charset="0"/>
                <a:cs typeface="Segoe UI" panose="020B0502040204020203" pitchFamily="34" charset="0"/>
              </a:rPr>
              <a:t>+</a:t>
            </a:r>
          </a:p>
          <a:p>
            <a:pPr defTabSz="914225">
              <a:spcBef>
                <a:spcPts val="600"/>
              </a:spcBef>
              <a:defRPr/>
            </a:pPr>
            <a:r>
              <a:rPr lang="en-US" sz="1200" dirty="0">
                <a:solidFill>
                  <a:prstClr val="black"/>
                </a:solidFill>
                <a:latin typeface="Segoe UI" panose="020B0502040204020203" pitchFamily="34" charset="0"/>
                <a:cs typeface="Segoe UI" panose="020B0502040204020203" pitchFamily="34" charset="0"/>
              </a:rPr>
              <a:t>Windows Containers</a:t>
            </a:r>
          </a:p>
        </p:txBody>
      </p:sp>
      <p:sp>
        <p:nvSpPr>
          <p:cNvPr id="84" name="Rectangle 83">
            <a:extLst>
              <a:ext uri="{FF2B5EF4-FFF2-40B4-BE49-F238E27FC236}">
                <a16:creationId xmlns:a16="http://schemas.microsoft.com/office/drawing/2014/main" id="{0E69616E-94B0-4047-97B0-76DD78355CFD}"/>
              </a:ext>
            </a:extLst>
          </p:cNvPr>
          <p:cNvSpPr/>
          <p:nvPr/>
        </p:nvSpPr>
        <p:spPr>
          <a:xfrm>
            <a:off x="3085006" y="2881144"/>
            <a:ext cx="2096397" cy="523220"/>
          </a:xfrm>
          <a:prstGeom prst="rect">
            <a:avLst/>
          </a:prstGeom>
        </p:spPr>
        <p:txBody>
          <a:bodyPr wrap="square">
            <a:spAutoFit/>
          </a:bodyPr>
          <a:lstStyle/>
          <a:p>
            <a:pPr algn="ctr" defTabSz="914225">
              <a:defRPr/>
            </a:pPr>
            <a:r>
              <a:rPr lang="en-US" sz="1600" dirty="0">
                <a:solidFill>
                  <a:prstClr val="black"/>
                </a:solidFill>
                <a:latin typeface="Segoe UI" panose="020B0502040204020203" pitchFamily="34" charset="0"/>
                <a:cs typeface="Segoe UI" panose="020B0502040204020203" pitchFamily="34" charset="0"/>
              </a:rPr>
              <a:t>IaaS </a:t>
            </a:r>
          </a:p>
          <a:p>
            <a:pPr algn="ctr" defTabSz="914225">
              <a:defRPr/>
            </a:pPr>
            <a:r>
              <a:rPr lang="en-US" sz="1200" dirty="0">
                <a:solidFill>
                  <a:prstClr val="black"/>
                </a:solidFill>
                <a:latin typeface="Segoe UI" panose="020B0502040204020203" pitchFamily="34" charset="0"/>
                <a:cs typeface="Segoe UI" panose="020B0502040204020203" pitchFamily="34" charset="0"/>
              </a:rPr>
              <a:t>(Infrastructure as a Service) </a:t>
            </a:r>
            <a:endParaRPr lang="en-US" sz="1600" dirty="0">
              <a:solidFill>
                <a:prstClr val="black"/>
              </a:solidFill>
              <a:latin typeface="Segoe UI" panose="020B0502040204020203" pitchFamily="34" charset="0"/>
              <a:cs typeface="Segoe UI" panose="020B0502040204020203" pitchFamily="34" charset="0"/>
            </a:endParaRPr>
          </a:p>
        </p:txBody>
      </p:sp>
      <p:sp>
        <p:nvSpPr>
          <p:cNvPr id="89" name="Arrow: Chevron 88">
            <a:extLst>
              <a:ext uri="{FF2B5EF4-FFF2-40B4-BE49-F238E27FC236}">
                <a16:creationId xmlns:a16="http://schemas.microsoft.com/office/drawing/2014/main" id="{2AD99C31-887F-490A-8821-8160B7F6BD16}"/>
              </a:ext>
            </a:extLst>
          </p:cNvPr>
          <p:cNvSpPr/>
          <p:nvPr/>
        </p:nvSpPr>
        <p:spPr>
          <a:xfrm>
            <a:off x="5508013" y="6063752"/>
            <a:ext cx="6442330" cy="302216"/>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b="1" dirty="0">
                <a:solidFill>
                  <a:prstClr val="white"/>
                </a:solidFill>
                <a:latin typeface="Segoe UI" panose="020B0502040204020203" pitchFamily="34" charset="0"/>
                <a:cs typeface="Segoe UI" panose="020B0502040204020203" pitchFamily="34" charset="0"/>
              </a:rPr>
              <a:t>Modernize</a:t>
            </a:r>
            <a:endParaRPr lang="en-US" sz="1400" dirty="0">
              <a:solidFill>
                <a:prstClr val="white"/>
              </a:solidFill>
              <a:latin typeface="Segoe UI" panose="020B0502040204020203" pitchFamily="34" charset="0"/>
              <a:cs typeface="Segoe UI" panose="020B0502040204020203" pitchFamily="34" charset="0"/>
            </a:endParaRPr>
          </a:p>
        </p:txBody>
      </p:sp>
      <p:pic>
        <p:nvPicPr>
          <p:cNvPr id="1030" name="Picture 6" descr="Image result for VSTS icon">
            <a:extLst>
              <a:ext uri="{FF2B5EF4-FFF2-40B4-BE49-F238E27FC236}">
                <a16:creationId xmlns:a16="http://schemas.microsoft.com/office/drawing/2014/main" id="{9160B115-8847-4593-B619-1386DEEFDF2F}"/>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2628" y="3559562"/>
            <a:ext cx="457161" cy="45716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Image result for VSTS icon">
            <a:extLst>
              <a:ext uri="{FF2B5EF4-FFF2-40B4-BE49-F238E27FC236}">
                <a16:creationId xmlns:a16="http://schemas.microsoft.com/office/drawing/2014/main" id="{9FA63953-8BE6-445D-A951-A51A7597A566}"/>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6370" y="3679163"/>
            <a:ext cx="457161" cy="4571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icon">
            <a:extLst>
              <a:ext uri="{FF2B5EF4-FFF2-40B4-BE49-F238E27FC236}">
                <a16:creationId xmlns:a16="http://schemas.microsoft.com/office/drawing/2014/main" id="{7F996874-0BE4-45B7-9BF3-124A6105A60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02066" y="3738025"/>
            <a:ext cx="328103" cy="32810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Image result for Docker logo">
            <a:extLst>
              <a:ext uri="{FF2B5EF4-FFF2-40B4-BE49-F238E27FC236}">
                <a16:creationId xmlns:a16="http://schemas.microsoft.com/office/drawing/2014/main" id="{18B06BE1-8DA4-4648-A6FB-745F5226DB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0549" y="4071872"/>
            <a:ext cx="544746" cy="5447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Azure Container Instance">
            <a:extLst>
              <a:ext uri="{FF2B5EF4-FFF2-40B4-BE49-F238E27FC236}">
                <a16:creationId xmlns:a16="http://schemas.microsoft.com/office/drawing/2014/main" id="{5FEB3EE7-E781-46A7-A5C6-F2C37CC80B83}"/>
              </a:ext>
            </a:extLst>
          </p:cNvPr>
          <p:cNvPicPr>
            <a:picLocks noChangeAspect="1" noChangeArrowheads="1"/>
          </p:cNvPicPr>
          <p:nvPr/>
        </p:nvPicPr>
        <p:blipFill>
          <a:blip r:embed="rId23">
            <a:duotone>
              <a:prstClr val="black"/>
              <a:schemeClr val="accent5">
                <a:tint val="45000"/>
                <a:satMod val="400000"/>
              </a:schemeClr>
            </a:duotone>
            <a:extLst>
              <a:ext uri="{BEBA8EAE-BF5A-486C-A8C5-ECC9F3942E4B}">
                <a14:imgProps xmlns:a14="http://schemas.microsoft.com/office/drawing/2010/main">
                  <a14:imgLayer r:embed="rId2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30169" y="3745179"/>
            <a:ext cx="615864" cy="323328"/>
          </a:xfrm>
          <a:prstGeom prst="rect">
            <a:avLst/>
          </a:prstGeom>
          <a:noFill/>
          <a:extLst>
            <a:ext uri="{909E8E84-426E-40DD-AFC4-6F175D3DCCD1}">
              <a14:hiddenFill xmlns:a14="http://schemas.microsoft.com/office/drawing/2010/main">
                <a:solidFill>
                  <a:srgbClr val="FFFFFF"/>
                </a:solidFill>
              </a14:hiddenFill>
            </a:ext>
          </a:extLst>
        </p:spPr>
      </p:pic>
      <p:sp>
        <p:nvSpPr>
          <p:cNvPr id="107" name="Arrow: Chevron 106">
            <a:extLst>
              <a:ext uri="{FF2B5EF4-FFF2-40B4-BE49-F238E27FC236}">
                <a16:creationId xmlns:a16="http://schemas.microsoft.com/office/drawing/2014/main" id="{1C178E0E-49AD-4192-A056-1B135B607D9E}"/>
              </a:ext>
            </a:extLst>
          </p:cNvPr>
          <p:cNvSpPr/>
          <p:nvPr/>
        </p:nvSpPr>
        <p:spPr>
          <a:xfrm>
            <a:off x="5511324" y="6410099"/>
            <a:ext cx="2523197" cy="294592"/>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dirty="0">
                <a:solidFill>
                  <a:prstClr val="white"/>
                </a:solidFill>
                <a:latin typeface="Segoe UI" panose="020B0502040204020203" pitchFamily="34" charset="0"/>
                <a:cs typeface="Segoe UI" panose="020B0502040204020203" pitchFamily="34" charset="0"/>
              </a:rPr>
              <a:t>Minimal code changes</a:t>
            </a:r>
          </a:p>
        </p:txBody>
      </p:sp>
      <p:pic>
        <p:nvPicPr>
          <p:cNvPr id="103" name="Picture 102">
            <a:extLst>
              <a:ext uri="{FF2B5EF4-FFF2-40B4-BE49-F238E27FC236}">
                <a16:creationId xmlns:a16="http://schemas.microsoft.com/office/drawing/2014/main" id="{540FE429-8F92-4153-9961-BE1778D8707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101209" y="203301"/>
            <a:ext cx="761830" cy="165227"/>
          </a:xfrm>
          <a:prstGeom prst="rect">
            <a:avLst/>
          </a:prstGeom>
        </p:spPr>
      </p:pic>
      <p:sp>
        <p:nvSpPr>
          <p:cNvPr id="108" name="Rectangle 107">
            <a:extLst>
              <a:ext uri="{FF2B5EF4-FFF2-40B4-BE49-F238E27FC236}">
                <a16:creationId xmlns:a16="http://schemas.microsoft.com/office/drawing/2014/main" id="{016B61C2-374F-4ECC-94C4-A85A585FB1EF}"/>
              </a:ext>
            </a:extLst>
          </p:cNvPr>
          <p:cNvSpPr/>
          <p:nvPr/>
        </p:nvSpPr>
        <p:spPr>
          <a:xfrm>
            <a:off x="2933798" y="5712029"/>
            <a:ext cx="9016546" cy="290643"/>
          </a:xfrm>
          <a:prstGeom prst="rect">
            <a:avLst/>
          </a:prstGeom>
          <a:solidFill>
            <a:srgbClr val="2075B8"/>
          </a:solidFill>
          <a:ln w="10795" cap="flat" cmpd="sng" algn="ctr">
            <a:noFill/>
            <a:prstDash val="solid"/>
          </a:ln>
          <a:effectLst/>
        </p:spPr>
        <p:txBody>
          <a:bodyPr rtlCol="0" anchor="ctr"/>
          <a:lstStyle/>
          <a:p>
            <a:pPr algn="ctr" defTabSz="896387">
              <a:defRPr/>
            </a:pPr>
            <a:endParaRPr lang="en-US" kern="0">
              <a:solidFill>
                <a:srgbClr val="FFFFFF"/>
              </a:solidFill>
              <a:latin typeface="Segoe UI"/>
            </a:endParaRPr>
          </a:p>
        </p:txBody>
      </p:sp>
      <p:sp>
        <p:nvSpPr>
          <p:cNvPr id="109" name="Rectangle 108">
            <a:extLst>
              <a:ext uri="{FF2B5EF4-FFF2-40B4-BE49-F238E27FC236}">
                <a16:creationId xmlns:a16="http://schemas.microsoft.com/office/drawing/2014/main" id="{0DD7B562-A042-4DDA-A578-726014A3224C}"/>
              </a:ext>
            </a:extLst>
          </p:cNvPr>
          <p:cNvSpPr/>
          <p:nvPr/>
        </p:nvSpPr>
        <p:spPr>
          <a:xfrm>
            <a:off x="2884020" y="5707987"/>
            <a:ext cx="9113059" cy="280974"/>
          </a:xfrm>
          <a:prstGeom prst="rect">
            <a:avLst/>
          </a:prstGeom>
        </p:spPr>
        <p:txBody>
          <a:bodyPr wrap="square" anchor="t">
            <a:spAutoFit/>
          </a:bodyPr>
          <a:lstStyle/>
          <a:p>
            <a:pPr algn="ctr" defTabSz="914225">
              <a:defRPr/>
            </a:pPr>
            <a:r>
              <a:rPr lang="en-US" sz="1226" b="1" dirty="0">
                <a:solidFill>
                  <a:prstClr val="white"/>
                </a:solidFill>
                <a:latin typeface="Segoe UI" panose="020B0502040204020203" pitchFamily="34" charset="0"/>
                <a:cs typeface="Segoe UI" panose="020B0502040204020203" pitchFamily="34" charset="0"/>
              </a:rPr>
              <a:t>Base Cloud Environment and cross-cutting concerns</a:t>
            </a:r>
            <a:r>
              <a:rPr lang="en-US" sz="1226" dirty="0">
                <a:solidFill>
                  <a:prstClr val="white"/>
                </a:solidFill>
                <a:latin typeface="Segoe UI" panose="020B0502040204020203" pitchFamily="34" charset="0"/>
                <a:cs typeface="Segoe UI" panose="020B0502040204020203" pitchFamily="34" charset="0"/>
              </a:rPr>
              <a:t>: </a:t>
            </a:r>
            <a:r>
              <a:rPr lang="en-US" sz="1226" dirty="0">
                <a:solidFill>
                  <a:prstClr val="white"/>
                </a:solidFill>
                <a:latin typeface="Segoe UI Light" panose="020B0502040204020203" pitchFamily="34" charset="0"/>
                <a:cs typeface="Segoe UI Light" panose="020B0502040204020203" pitchFamily="34" charset="0"/>
              </a:rPr>
              <a:t>Network, Hybrid-cloud, Identity/Auth, Cost control and Operations model</a:t>
            </a:r>
          </a:p>
        </p:txBody>
      </p:sp>
      <p:sp>
        <p:nvSpPr>
          <p:cNvPr id="79" name="Rounded Rectangle 4">
            <a:extLst>
              <a:ext uri="{FF2B5EF4-FFF2-40B4-BE49-F238E27FC236}">
                <a16:creationId xmlns:a16="http://schemas.microsoft.com/office/drawing/2014/main" id="{BB9CD331-87EA-462E-B606-4A743FD99752}"/>
              </a:ext>
            </a:extLst>
          </p:cNvPr>
          <p:cNvSpPr/>
          <p:nvPr/>
        </p:nvSpPr>
        <p:spPr>
          <a:xfrm>
            <a:off x="8123367" y="722252"/>
            <a:ext cx="3811584" cy="4924655"/>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en-US">
              <a:ln w="50800">
                <a:solidFill>
                  <a:srgbClr val="FFFF00"/>
                </a:solidFill>
              </a:ln>
              <a:solidFill>
                <a:srgbClr val="FFFF00"/>
              </a:solidFill>
              <a:latin typeface="Segoe UI" pitchFamily="34" charset="0"/>
            </a:endParaRPr>
          </a:p>
        </p:txBody>
      </p:sp>
    </p:spTree>
    <p:extLst>
      <p:ext uri="{BB962C8B-B14F-4D97-AF65-F5344CB8AC3E}">
        <p14:creationId xmlns:p14="http://schemas.microsoft.com/office/powerpoint/2010/main" val="3838240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040316-8EB0-4A29-8681-4A116F4CAE33}"/>
              </a:ext>
            </a:extLst>
          </p:cNvPr>
          <p:cNvPicPr>
            <a:picLocks noChangeAspect="1"/>
          </p:cNvPicPr>
          <p:nvPr/>
        </p:nvPicPr>
        <p:blipFill>
          <a:blip r:embed="rId2"/>
          <a:stretch>
            <a:fillRect/>
          </a:stretch>
        </p:blipFill>
        <p:spPr>
          <a:xfrm>
            <a:off x="431670" y="299453"/>
            <a:ext cx="11328661" cy="6061237"/>
          </a:xfrm>
          <a:prstGeom prst="rect">
            <a:avLst/>
          </a:prstGeom>
        </p:spPr>
      </p:pic>
      <p:sp>
        <p:nvSpPr>
          <p:cNvPr id="5" name="Rectangle 4">
            <a:extLst>
              <a:ext uri="{FF2B5EF4-FFF2-40B4-BE49-F238E27FC236}">
                <a16:creationId xmlns:a16="http://schemas.microsoft.com/office/drawing/2014/main" id="{2CB12CDA-FD1F-4CBD-BA26-72F3E812FE50}"/>
              </a:ext>
            </a:extLst>
          </p:cNvPr>
          <p:cNvSpPr/>
          <p:nvPr/>
        </p:nvSpPr>
        <p:spPr>
          <a:xfrm>
            <a:off x="2892592" y="6214544"/>
            <a:ext cx="6406816" cy="307777"/>
          </a:xfrm>
          <a:prstGeom prst="rect">
            <a:avLst/>
          </a:prstGeom>
        </p:spPr>
        <p:txBody>
          <a:bodyPr wrap="square">
            <a:spAutoFit/>
          </a:bodyPr>
          <a:lstStyle/>
          <a:p>
            <a:pPr marL="0" marR="0" lvl="0" indent="0" algn="ctr" defTabSz="91434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0078D4"/>
                    </a:gs>
                    <a:gs pos="100000">
                      <a:srgbClr val="0078D4"/>
                    </a:gs>
                  </a:gsLst>
                  <a:lin ang="5400000" scaled="0"/>
                </a:gradFill>
                <a:effectLst/>
                <a:uLnTx/>
                <a:uFillTx/>
                <a:latin typeface="Segoe UI"/>
                <a:ea typeface="+mn-ea"/>
                <a:cs typeface="+mn-cs"/>
                <a:hlinkClick r:id="rId3">
                  <a:extLst>
                    <a:ext uri="{A12FA001-AC4F-418D-AE19-62706E023703}">
                      <ahyp:hlinkClr xmlns:ahyp="http://schemas.microsoft.com/office/drawing/2018/hyperlinkcolor" xmlns="" val="tx"/>
                    </a:ext>
                  </a:extLst>
                </a:hlinkClick>
              </a:rPr>
              <a:t>https://github.com/dotnet-architecture/eShopOnContainers</a:t>
            </a:r>
            <a:r>
              <a:rPr kumimoji="0" lang="en-US" sz="1400" b="0" i="0" u="none" strike="noStrike" kern="0" cap="none" spc="0" normalizeH="0" baseline="0" noProof="0" dirty="0">
                <a:ln>
                  <a:noFill/>
                </a:ln>
                <a:gradFill>
                  <a:gsLst>
                    <a:gs pos="0">
                      <a:srgbClr val="0078D4"/>
                    </a:gs>
                    <a:gs pos="100000">
                      <a:srgbClr val="0078D4"/>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44302224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829253" y="1897812"/>
            <a:ext cx="11017803" cy="1531188"/>
          </a:xfrm>
        </p:spPr>
        <p:txBody>
          <a:bodyPr/>
          <a:lstStyle/>
          <a:p>
            <a:r>
              <a:rPr lang="en-US" sz="9950" dirty="0"/>
              <a:t>Docker</a:t>
            </a:r>
          </a:p>
        </p:txBody>
      </p:sp>
    </p:spTree>
    <p:extLst>
      <p:ext uri="{BB962C8B-B14F-4D97-AF65-F5344CB8AC3E}">
        <p14:creationId xmlns:p14="http://schemas.microsoft.com/office/powerpoint/2010/main" val="40644049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394" y="478176"/>
            <a:ext cx="2086926" cy="20869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1263" y="1198"/>
            <a:ext cx="6841604" cy="6855609"/>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3" name="Rectangle 2"/>
          <p:cNvSpPr/>
          <p:nvPr/>
        </p:nvSpPr>
        <p:spPr>
          <a:xfrm>
            <a:off x="569192" y="427419"/>
            <a:ext cx="6423049" cy="635430"/>
          </a:xfrm>
          <a:prstGeom prst="rect">
            <a:avLst/>
          </a:prstGeom>
        </p:spPr>
        <p:txBody>
          <a:bodyPr wrap="square">
            <a:spAutoFit/>
          </a:bodyPr>
          <a:lstStyle/>
          <a:p>
            <a:pPr defTabSz="914192">
              <a:defRPr/>
            </a:pPr>
            <a:r>
              <a:rPr lang="en-US" sz="3529" dirty="0">
                <a:solidFill>
                  <a:srgbClr val="FFFFFF"/>
                </a:solidFill>
                <a:latin typeface="Segoe UI Light"/>
              </a:rPr>
              <a:t>Docker Containers</a:t>
            </a:r>
          </a:p>
        </p:txBody>
      </p:sp>
      <p:sp>
        <p:nvSpPr>
          <p:cNvPr id="6" name="Rectangle 5"/>
          <p:cNvSpPr/>
          <p:nvPr/>
        </p:nvSpPr>
        <p:spPr>
          <a:xfrm>
            <a:off x="569191" y="1188402"/>
            <a:ext cx="5586256" cy="1902765"/>
          </a:xfrm>
          <a:prstGeom prst="rect">
            <a:avLst/>
          </a:prstGeom>
        </p:spPr>
        <p:txBody>
          <a:bodyPr wrap="square">
            <a:spAutoFit/>
          </a:bodyPr>
          <a:lstStyle/>
          <a:p>
            <a:pPr defTabSz="914192">
              <a:defRPr/>
            </a:pPr>
            <a:r>
              <a:rPr lang="en-US" sz="2353" dirty="0">
                <a:solidFill>
                  <a:srgbClr val="FFFFFF"/>
                </a:solidFill>
                <a:latin typeface="Segoe UI Light"/>
                <a:cs typeface="Times New Roman" panose="02020603050405020304" pitchFamily="18" charset="0"/>
              </a:rPr>
              <a:t>Containers helps automating the deployment of applications as portable, self-sufficient containers that can run on any cloud or on-premises. </a:t>
            </a:r>
          </a:p>
          <a:p>
            <a:pPr defTabSz="914192">
              <a:defRPr/>
            </a:pPr>
            <a:endParaRPr lang="en-US" sz="2353" dirty="0">
              <a:solidFill>
                <a:srgbClr val="FFFFFF"/>
              </a:solidFill>
              <a:latin typeface="Segoe UI Light"/>
              <a:cs typeface="Times New Roman" panose="02020603050405020304" pitchFamily="18" charset="0"/>
            </a:endParaRPr>
          </a:p>
        </p:txBody>
      </p:sp>
      <p:pic>
        <p:nvPicPr>
          <p:cNvPr id="7"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59302" y="4640520"/>
            <a:ext cx="1395193" cy="13951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Linux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53919" y="3012231"/>
            <a:ext cx="1005958" cy="11811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4887" y="3216230"/>
            <a:ext cx="3101939" cy="816762"/>
          </a:xfrm>
          <a:prstGeom prst="rect">
            <a:avLst/>
          </a:prstGeom>
        </p:spPr>
        <p:txBody>
          <a:bodyPr wrap="none">
            <a:spAutoFit/>
          </a:bodyPr>
          <a:lstStyle/>
          <a:p>
            <a:pPr defTabSz="914192">
              <a:defRPr/>
            </a:pPr>
            <a:r>
              <a:rPr lang="en-US" sz="1569" b="1" i="1" dirty="0">
                <a:solidFill>
                  <a:srgbClr val="FFFFFF"/>
                </a:solidFill>
                <a:latin typeface="Segoe UI"/>
              </a:rPr>
              <a:t>No more:</a:t>
            </a:r>
          </a:p>
          <a:p>
            <a:pPr defTabSz="914192">
              <a:defRPr/>
            </a:pPr>
            <a:r>
              <a:rPr lang="en-US" sz="1569" b="1" i="1" dirty="0">
                <a:solidFill>
                  <a:srgbClr val="FFFFFF"/>
                </a:solidFill>
                <a:latin typeface="Segoe UI"/>
              </a:rPr>
              <a:t>“It works in my dev machine!...</a:t>
            </a:r>
          </a:p>
          <a:p>
            <a:pPr defTabSz="914192">
              <a:defRPr/>
            </a:pPr>
            <a:r>
              <a:rPr lang="en-US" sz="1569" b="1" i="1" dirty="0">
                <a:solidFill>
                  <a:srgbClr val="FFFFFF"/>
                </a:solidFill>
                <a:latin typeface="Segoe UI"/>
              </a:rPr>
              <a:t>Why not in production?”</a:t>
            </a:r>
          </a:p>
        </p:txBody>
      </p:sp>
      <p:sp>
        <p:nvSpPr>
          <p:cNvPr id="10" name="Rectangle 9"/>
          <p:cNvSpPr/>
          <p:nvPr/>
        </p:nvSpPr>
        <p:spPr>
          <a:xfrm>
            <a:off x="669129" y="5712195"/>
            <a:ext cx="3922036" cy="877035"/>
          </a:xfrm>
          <a:prstGeom prst="rect">
            <a:avLst/>
          </a:prstGeom>
        </p:spPr>
        <p:txBody>
          <a:bodyPr wrap="none">
            <a:spAutoFit/>
          </a:bodyPr>
          <a:lstStyle/>
          <a:p>
            <a:pPr defTabSz="914192">
              <a:defRPr/>
            </a:pPr>
            <a:r>
              <a:rPr lang="en-US" sz="1961" dirty="0">
                <a:solidFill>
                  <a:srgbClr val="FFFFFF"/>
                </a:solidFill>
                <a:latin typeface="Segoe UI"/>
              </a:rPr>
              <a:t>Keywords about WHY containers?</a:t>
            </a:r>
          </a:p>
          <a:p>
            <a:pPr defTabSz="914192">
              <a:defRPr/>
            </a:pPr>
            <a:r>
              <a:rPr lang="en-US" sz="1569" b="1" dirty="0">
                <a:solidFill>
                  <a:srgbClr val="FFFFFF"/>
                </a:solidFill>
                <a:latin typeface="Segoe UI"/>
              </a:rPr>
              <a:t>Dependencies (self-sufficient)</a:t>
            </a:r>
          </a:p>
          <a:p>
            <a:pPr defTabSz="914192">
              <a:defRPr/>
            </a:pPr>
            <a:r>
              <a:rPr lang="en-US" sz="1569" b="1" dirty="0">
                <a:solidFill>
                  <a:srgbClr val="FFFFFF"/>
                </a:solidFill>
                <a:latin typeface="Segoe UI"/>
              </a:rPr>
              <a:t>Deployment</a:t>
            </a:r>
          </a:p>
        </p:txBody>
      </p:sp>
      <p:sp>
        <p:nvSpPr>
          <p:cNvPr id="11" name="Rectangle 10"/>
          <p:cNvSpPr/>
          <p:nvPr/>
        </p:nvSpPr>
        <p:spPr>
          <a:xfrm>
            <a:off x="3312890" y="4308151"/>
            <a:ext cx="3121253" cy="816762"/>
          </a:xfrm>
          <a:prstGeom prst="rect">
            <a:avLst/>
          </a:prstGeom>
        </p:spPr>
        <p:txBody>
          <a:bodyPr wrap="square">
            <a:spAutoFit/>
          </a:bodyPr>
          <a:lstStyle/>
          <a:p>
            <a:pPr defTabSz="914192">
              <a:defRPr/>
            </a:pPr>
            <a:r>
              <a:rPr lang="en-US" sz="1569" b="1" i="1" dirty="0">
                <a:solidFill>
                  <a:srgbClr val="FFFFFF"/>
                </a:solidFill>
                <a:latin typeface="Segoe UI"/>
              </a:rPr>
              <a:t>Now it is:</a:t>
            </a:r>
          </a:p>
          <a:p>
            <a:pPr defTabSz="914192">
              <a:defRPr/>
            </a:pPr>
            <a:r>
              <a:rPr lang="en-US" sz="1569" b="1" i="1" dirty="0">
                <a:solidFill>
                  <a:srgbClr val="FFFFFF"/>
                </a:solidFill>
                <a:latin typeface="Segoe UI"/>
              </a:rPr>
              <a:t>“If it works in Docker, it works in production”</a:t>
            </a:r>
          </a:p>
        </p:txBody>
      </p:sp>
      <p:sp>
        <p:nvSpPr>
          <p:cNvPr id="5" name="Arrow: Curved Right 4"/>
          <p:cNvSpPr/>
          <p:nvPr/>
        </p:nvSpPr>
        <p:spPr bwMode="auto">
          <a:xfrm rot="18687639">
            <a:off x="2677839" y="4077206"/>
            <a:ext cx="435865" cy="821553"/>
          </a:xfrm>
          <a:prstGeom prst="curv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569" dirty="0">
              <a:gradFill>
                <a:gsLst>
                  <a:gs pos="5439">
                    <a:srgbClr val="F8F8F8"/>
                  </a:gs>
                  <a:gs pos="10000">
                    <a:srgbClr val="F8F8F8"/>
                  </a:gs>
                </a:gsLst>
                <a:lin ang="5400000" scaled="0"/>
              </a:gradFill>
              <a:latin typeface="Segoe UI"/>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2554" y="6415171"/>
            <a:ext cx="986669" cy="362888"/>
          </a:xfrm>
          <a:prstGeom prst="rect">
            <a:avLst/>
          </a:prstGeom>
        </p:spPr>
      </p:pic>
    </p:spTree>
    <p:extLst>
      <p:ext uri="{BB962C8B-B14F-4D97-AF65-F5344CB8AC3E}">
        <p14:creationId xmlns:p14="http://schemas.microsoft.com/office/powerpoint/2010/main" val="20733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263" y="1198"/>
            <a:ext cx="6542858" cy="6855609"/>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dirty="0">
              <a:solidFill>
                <a:srgbClr val="FFFFFF"/>
              </a:solidFill>
              <a:latin typeface="Segoe UI"/>
            </a:endParaRPr>
          </a:p>
        </p:txBody>
      </p:sp>
      <p:sp>
        <p:nvSpPr>
          <p:cNvPr id="6" name="Rectangle 5"/>
          <p:cNvSpPr/>
          <p:nvPr/>
        </p:nvSpPr>
        <p:spPr>
          <a:xfrm>
            <a:off x="414482" y="564795"/>
            <a:ext cx="6423049" cy="635430"/>
          </a:xfrm>
          <a:prstGeom prst="rect">
            <a:avLst/>
          </a:prstGeom>
        </p:spPr>
        <p:txBody>
          <a:bodyPr wrap="square">
            <a:spAutoFit/>
          </a:bodyPr>
          <a:lstStyle/>
          <a:p>
            <a:pPr defTabSz="914192">
              <a:defRPr/>
            </a:pPr>
            <a:r>
              <a:rPr lang="en-US" sz="3529" dirty="0">
                <a:solidFill>
                  <a:srgbClr val="FFFFFF"/>
                </a:solidFill>
                <a:latin typeface="Segoe UI Light"/>
              </a:rPr>
              <a:t>Docker and .NET</a:t>
            </a:r>
          </a:p>
        </p:txBody>
      </p:sp>
      <p:sp>
        <p:nvSpPr>
          <p:cNvPr id="7" name="Rectangle 6"/>
          <p:cNvSpPr/>
          <p:nvPr/>
        </p:nvSpPr>
        <p:spPr>
          <a:xfrm>
            <a:off x="559211" y="1842815"/>
            <a:ext cx="5835578" cy="3471720"/>
          </a:xfrm>
          <a:prstGeom prst="rect">
            <a:avLst/>
          </a:prstGeom>
        </p:spPr>
        <p:txBody>
          <a:bodyPr wrap="square">
            <a:spAutoFit/>
          </a:bodyPr>
          <a:lstStyle/>
          <a:p>
            <a:pPr defTabSz="914192">
              <a:defRPr/>
            </a:pPr>
            <a:r>
              <a:rPr lang="en-US" sz="2745" b="1" dirty="0">
                <a:solidFill>
                  <a:srgbClr val="FFFFFF"/>
                </a:solidFill>
                <a:latin typeface="Segoe UI"/>
                <a:cs typeface="Times New Roman" panose="02020603050405020304" pitchFamily="18" charset="0"/>
              </a:rPr>
              <a:t>.NET Framework</a:t>
            </a:r>
            <a:r>
              <a:rPr lang="en-US" sz="2745" dirty="0">
                <a:solidFill>
                  <a:srgbClr val="FFFFFF"/>
                </a:solidFill>
                <a:latin typeface="Segoe UI"/>
                <a:cs typeface="Times New Roman" panose="02020603050405020304" pitchFamily="18" charset="0"/>
              </a:rPr>
              <a:t> </a:t>
            </a:r>
          </a:p>
          <a:p>
            <a:pPr defTabSz="914192">
              <a:defRPr/>
            </a:pPr>
            <a:r>
              <a:rPr lang="en-US" sz="2745" dirty="0">
                <a:solidFill>
                  <a:srgbClr val="FFFFFF"/>
                </a:solidFill>
                <a:latin typeface="Segoe UI Light"/>
                <a:cs typeface="Times New Roman" panose="02020603050405020304" pitchFamily="18" charset="0"/>
              </a:rPr>
              <a:t>container image:</a:t>
            </a:r>
          </a:p>
          <a:p>
            <a:pPr marL="457096" lvl="1" defTabSz="914192">
              <a:defRPr/>
            </a:pPr>
            <a:r>
              <a:rPr lang="en-US" sz="2745" dirty="0">
                <a:solidFill>
                  <a:srgbClr val="FFFFFF"/>
                </a:solidFill>
                <a:latin typeface="Segoe UI Light"/>
                <a:cs typeface="Times New Roman" panose="02020603050405020304" pitchFamily="18" charset="0"/>
              </a:rPr>
              <a:t>   </a:t>
            </a:r>
            <a:r>
              <a:rPr lang="en-US" sz="2353" dirty="0">
                <a:solidFill>
                  <a:srgbClr val="FFFFFF"/>
                </a:solidFill>
                <a:latin typeface="Segoe UI Light"/>
                <a:cs typeface="Times New Roman" panose="02020603050405020304" pitchFamily="18" charset="0"/>
              </a:rPr>
              <a:t>Windows Server Core</a:t>
            </a:r>
            <a:br>
              <a:rPr lang="en-US" sz="2745" dirty="0">
                <a:solidFill>
                  <a:srgbClr val="FFFFFF"/>
                </a:solidFill>
                <a:latin typeface="Segoe UI Light"/>
                <a:cs typeface="Times New Roman" panose="02020603050405020304" pitchFamily="18" charset="0"/>
              </a:rPr>
            </a:br>
            <a:endParaRPr lang="en-US" sz="2745" dirty="0">
              <a:solidFill>
                <a:srgbClr val="FFFFFF"/>
              </a:solidFill>
              <a:latin typeface="Segoe UI Light"/>
              <a:cs typeface="Times New Roman" panose="02020603050405020304" pitchFamily="18" charset="0"/>
            </a:endParaRPr>
          </a:p>
          <a:p>
            <a:pPr defTabSz="914192">
              <a:defRPr/>
            </a:pPr>
            <a:r>
              <a:rPr lang="en-US" sz="2745" b="1" dirty="0">
                <a:solidFill>
                  <a:srgbClr val="FFFFFF"/>
                </a:solidFill>
                <a:latin typeface="Segoe UI"/>
                <a:cs typeface="Times New Roman" panose="02020603050405020304" pitchFamily="18" charset="0"/>
              </a:rPr>
              <a:t>.NET Core </a:t>
            </a:r>
          </a:p>
          <a:p>
            <a:pPr defTabSz="914192">
              <a:defRPr/>
            </a:pPr>
            <a:r>
              <a:rPr lang="en-US" sz="2745" dirty="0">
                <a:solidFill>
                  <a:srgbClr val="FFFFFF"/>
                </a:solidFill>
                <a:latin typeface="Segoe UI Light"/>
                <a:cs typeface="Times New Roman" panose="02020603050405020304" pitchFamily="18" charset="0"/>
              </a:rPr>
              <a:t>container images:</a:t>
            </a:r>
          </a:p>
          <a:p>
            <a:pPr marL="457096" lvl="1" defTabSz="914192">
              <a:defRPr/>
            </a:pPr>
            <a:r>
              <a:rPr lang="en-US" sz="2745" dirty="0">
                <a:solidFill>
                  <a:srgbClr val="FFFFFF"/>
                </a:solidFill>
                <a:latin typeface="Segoe UI Light"/>
                <a:cs typeface="Times New Roman" panose="02020603050405020304" pitchFamily="18" charset="0"/>
              </a:rPr>
              <a:t>   xPlat. </a:t>
            </a:r>
            <a:r>
              <a:rPr lang="en-US" sz="2353" dirty="0">
                <a:solidFill>
                  <a:srgbClr val="FFFFFF"/>
                </a:solidFill>
                <a:latin typeface="Segoe UI Light"/>
                <a:cs typeface="Times New Roman" panose="02020603050405020304" pitchFamily="18" charset="0"/>
              </a:rPr>
              <a:t>(Linux &amp; Windows Nano Server)</a:t>
            </a:r>
          </a:p>
          <a:p>
            <a:pPr defTabSz="914192">
              <a:defRPr/>
            </a:pPr>
            <a:endParaRPr lang="en-US" sz="2745" dirty="0">
              <a:solidFill>
                <a:srgbClr val="FFFFFF"/>
              </a:solidFill>
              <a:latin typeface="Segoe UI Light"/>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58333" y="5315057"/>
            <a:ext cx="2349872" cy="1019454"/>
          </a:xfrm>
          <a:prstGeom prst="rect">
            <a:avLst/>
          </a:prstGeom>
        </p:spPr>
      </p:pic>
      <p:sp>
        <p:nvSpPr>
          <p:cNvPr id="2" name="Rectangle 1"/>
          <p:cNvSpPr/>
          <p:nvPr/>
        </p:nvSpPr>
        <p:spPr>
          <a:xfrm>
            <a:off x="3455599" y="5640156"/>
            <a:ext cx="2044406" cy="363946"/>
          </a:xfrm>
          <a:prstGeom prst="rect">
            <a:avLst/>
          </a:prstGeom>
        </p:spPr>
        <p:txBody>
          <a:bodyPr wrap="none">
            <a:spAutoFit/>
          </a:bodyPr>
          <a:lstStyle/>
          <a:p>
            <a:pPr defTabSz="914192">
              <a:defRPr/>
            </a:pPr>
            <a:r>
              <a:rPr lang="en-US" dirty="0">
                <a:solidFill>
                  <a:srgbClr val="FFFFFF"/>
                </a:solidFill>
                <a:latin typeface="Segoe UI"/>
                <a:cs typeface="Times New Roman" panose="02020603050405020304" pitchFamily="18" charset="0"/>
              </a:rPr>
              <a:t>See at </a:t>
            </a:r>
            <a:r>
              <a:rPr lang="en-US" dirty="0">
                <a:solidFill>
                  <a:srgbClr val="FFFFFF"/>
                </a:solidFill>
                <a:latin typeface="Segoe UI"/>
                <a:cs typeface="Times New Roman" panose="02020603050405020304" pitchFamily="18" charset="0"/>
                <a:hlinkClick r:id="rId4"/>
              </a:rPr>
              <a:t>Docker Hub</a:t>
            </a:r>
            <a:endParaRPr lang="en-US" dirty="0">
              <a:solidFill>
                <a:srgbClr val="505050"/>
              </a:solidFill>
              <a:latin typeface="Segoe UI"/>
            </a:endParaRPr>
          </a:p>
        </p:txBody>
      </p:sp>
      <p:pic>
        <p:nvPicPr>
          <p:cNvPr id="8" name="Picture 4" descr="Image result for dock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1613" y="2084450"/>
            <a:ext cx="2434761" cy="24347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bs.twimg.com/media/CnSOGGzUIAAaD2N.jpg:large"/>
          <p:cNvPicPr>
            <a:picLocks noChangeAspect="1" noChangeArrowheads="1"/>
          </p:cNvPicPr>
          <p:nvPr/>
        </p:nvPicPr>
        <p:blipFill rotWithShape="1">
          <a:blip r:embed="rId6">
            <a:extLst>
              <a:ext uri="{28A0092B-C50C-407E-A947-70E740481C1C}">
                <a14:useLocalDpi xmlns:a14="http://schemas.microsoft.com/office/drawing/2010/main" val="0"/>
              </a:ext>
            </a:extLst>
          </a:blip>
          <a:srcRect l="13782" t="2612" r="58311" b="59304"/>
          <a:stretch/>
        </p:blipFill>
        <p:spPr bwMode="auto">
          <a:xfrm>
            <a:off x="8635705" y="1712573"/>
            <a:ext cx="718454" cy="718453"/>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4">
            <a:extLst>
              <a:ext uri="{FF2B5EF4-FFF2-40B4-BE49-F238E27FC236}">
                <a16:creationId xmlns:a16="http://schemas.microsoft.com/office/drawing/2014/main" id="{186C906C-687D-43DD-8406-E19FC2004E1A}"/>
              </a:ext>
            </a:extLst>
          </p:cNvPr>
          <p:cNvSpPr/>
          <p:nvPr/>
        </p:nvSpPr>
        <p:spPr>
          <a:xfrm>
            <a:off x="483399" y="3462062"/>
            <a:ext cx="5930269" cy="1434791"/>
          </a:xfrm>
          <a:prstGeom prst="roundRect">
            <a:avLst/>
          </a:prstGeom>
          <a:noFill/>
          <a:ln w="1905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92">
              <a:defRPr/>
            </a:pPr>
            <a:endParaRPr lang="en-US">
              <a:ln w="50800">
                <a:solidFill>
                  <a:srgbClr val="FFFF00"/>
                </a:solidFill>
              </a:ln>
              <a:solidFill>
                <a:srgbClr val="FFFF00"/>
              </a:solidFill>
              <a:latin typeface="Segoe UI" pitchFamily="34" charset="0"/>
            </a:endParaRPr>
          </a:p>
        </p:txBody>
      </p:sp>
      <p:sp>
        <p:nvSpPr>
          <p:cNvPr id="4" name="Rectangle 3">
            <a:extLst>
              <a:ext uri="{FF2B5EF4-FFF2-40B4-BE49-F238E27FC236}">
                <a16:creationId xmlns:a16="http://schemas.microsoft.com/office/drawing/2014/main" id="{188107E8-34DB-48E1-8E7C-D8A590A065EF}"/>
              </a:ext>
            </a:extLst>
          </p:cNvPr>
          <p:cNvSpPr/>
          <p:nvPr/>
        </p:nvSpPr>
        <p:spPr>
          <a:xfrm>
            <a:off x="4838444" y="2084451"/>
            <a:ext cx="1390124" cy="907171"/>
          </a:xfrm>
          <a:prstGeom prst="rect">
            <a:avLst/>
          </a:prstGeom>
        </p:spPr>
        <p:txBody>
          <a:bodyPr wrap="none">
            <a:spAutoFit/>
          </a:bodyPr>
          <a:lstStyle/>
          <a:p>
            <a:pPr>
              <a:defRPr/>
            </a:pPr>
            <a:r>
              <a:rPr lang="en-US" i="1" dirty="0">
                <a:solidFill>
                  <a:srgbClr val="FFC000"/>
                </a:solidFill>
              </a:rPr>
              <a:t>Modernizing </a:t>
            </a:r>
          </a:p>
          <a:p>
            <a:pPr>
              <a:defRPr/>
            </a:pPr>
            <a:r>
              <a:rPr lang="en-US" i="1" dirty="0">
                <a:solidFill>
                  <a:srgbClr val="FFC000"/>
                </a:solidFill>
              </a:rPr>
              <a:t>for simpler</a:t>
            </a:r>
          </a:p>
          <a:p>
            <a:pPr>
              <a:defRPr/>
            </a:pPr>
            <a:r>
              <a:rPr lang="en-US" i="1" dirty="0">
                <a:solidFill>
                  <a:srgbClr val="FFC000"/>
                </a:solidFill>
              </a:rPr>
              <a:t>scenarios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2554" y="6415171"/>
            <a:ext cx="986669" cy="362888"/>
          </a:xfrm>
          <a:prstGeom prst="rect">
            <a:avLst/>
          </a:prstGeom>
        </p:spPr>
      </p:pic>
      <p:sp>
        <p:nvSpPr>
          <p:cNvPr id="14" name="Rectangle 13">
            <a:extLst>
              <a:ext uri="{FF2B5EF4-FFF2-40B4-BE49-F238E27FC236}">
                <a16:creationId xmlns:a16="http://schemas.microsoft.com/office/drawing/2014/main" id="{C05AB5AC-86CB-4D01-9B20-FE769325BEA2}"/>
              </a:ext>
            </a:extLst>
          </p:cNvPr>
          <p:cNvSpPr/>
          <p:nvPr/>
        </p:nvSpPr>
        <p:spPr>
          <a:xfrm>
            <a:off x="4827496" y="3575033"/>
            <a:ext cx="1674561" cy="907171"/>
          </a:xfrm>
          <a:prstGeom prst="rect">
            <a:avLst/>
          </a:prstGeom>
        </p:spPr>
        <p:txBody>
          <a:bodyPr wrap="none">
            <a:spAutoFit/>
          </a:bodyPr>
          <a:lstStyle/>
          <a:p>
            <a:pPr>
              <a:defRPr/>
            </a:pPr>
            <a:r>
              <a:rPr lang="en-US" i="1" dirty="0">
                <a:solidFill>
                  <a:srgbClr val="FFC000"/>
                </a:solidFill>
              </a:rPr>
              <a:t>Cloud-Native</a:t>
            </a:r>
          </a:p>
          <a:p>
            <a:pPr>
              <a:defRPr/>
            </a:pPr>
            <a:r>
              <a:rPr lang="en-US" i="1" dirty="0">
                <a:solidFill>
                  <a:srgbClr val="FFC000"/>
                </a:solidFill>
              </a:rPr>
              <a:t>&amp; microservices </a:t>
            </a:r>
          </a:p>
          <a:p>
            <a:pPr>
              <a:defRPr/>
            </a:pPr>
            <a:r>
              <a:rPr lang="en-US" i="1" dirty="0">
                <a:solidFill>
                  <a:srgbClr val="FFC000"/>
                </a:solidFill>
              </a:rPr>
              <a:t>scenarios</a:t>
            </a:r>
          </a:p>
        </p:txBody>
      </p:sp>
      <p:sp>
        <p:nvSpPr>
          <p:cNvPr id="11" name="Rectangle 10">
            <a:extLst>
              <a:ext uri="{FF2B5EF4-FFF2-40B4-BE49-F238E27FC236}">
                <a16:creationId xmlns:a16="http://schemas.microsoft.com/office/drawing/2014/main" id="{6DB6DFEE-F5AE-4FCA-AEEE-F30F7EF2B86C}"/>
              </a:ext>
            </a:extLst>
          </p:cNvPr>
          <p:cNvSpPr/>
          <p:nvPr/>
        </p:nvSpPr>
        <p:spPr>
          <a:xfrm>
            <a:off x="7291156" y="4372696"/>
            <a:ext cx="4275594" cy="336759"/>
          </a:xfrm>
          <a:prstGeom prst="rect">
            <a:avLst/>
          </a:prstGeom>
        </p:spPr>
        <p:txBody>
          <a:bodyPr wrap="none">
            <a:spAutoFit/>
          </a:bodyPr>
          <a:lstStyle/>
          <a:p>
            <a:pPr>
              <a:lnSpc>
                <a:spcPct val="90000"/>
              </a:lnSpc>
              <a:spcAft>
                <a:spcPts val="334"/>
              </a:spcAft>
              <a:defRPr/>
            </a:pPr>
            <a:r>
              <a:rPr lang="en-US" dirty="0">
                <a:solidFill>
                  <a:srgbClr val="000000"/>
                </a:solidFill>
              </a:rPr>
              <a:t>https://hub.docker.com/r/microsoft/dotnet/</a:t>
            </a:r>
          </a:p>
        </p:txBody>
      </p:sp>
      <p:pic>
        <p:nvPicPr>
          <p:cNvPr id="13" name="Picture 12">
            <a:extLst>
              <a:ext uri="{FF2B5EF4-FFF2-40B4-BE49-F238E27FC236}">
                <a16:creationId xmlns:a16="http://schemas.microsoft.com/office/drawing/2014/main" id="{C9077C5C-3A23-46DE-BC8E-3241A2545FB5}"/>
              </a:ext>
            </a:extLst>
          </p:cNvPr>
          <p:cNvPicPr>
            <a:picLocks noChangeAspect="1"/>
          </p:cNvPicPr>
          <p:nvPr/>
        </p:nvPicPr>
        <p:blipFill rotWithShape="1">
          <a:blip r:embed="rId8"/>
          <a:srcRect t="6795" b="7101"/>
          <a:stretch/>
        </p:blipFill>
        <p:spPr>
          <a:xfrm>
            <a:off x="8411614" y="2504703"/>
            <a:ext cx="2465008" cy="1615970"/>
          </a:xfrm>
          <a:prstGeom prst="rect">
            <a:avLst/>
          </a:prstGeom>
        </p:spPr>
      </p:pic>
      <p:sp>
        <p:nvSpPr>
          <p:cNvPr id="15" name="Speech Bubble: Rectangle with Corners Rounded 14">
            <a:extLst>
              <a:ext uri="{FF2B5EF4-FFF2-40B4-BE49-F238E27FC236}">
                <a16:creationId xmlns:a16="http://schemas.microsoft.com/office/drawing/2014/main" id="{C34E3984-8015-48CC-9260-34E1520AD128}"/>
              </a:ext>
            </a:extLst>
          </p:cNvPr>
          <p:cNvSpPr/>
          <p:nvPr/>
        </p:nvSpPr>
        <p:spPr>
          <a:xfrm>
            <a:off x="3266555" y="3301294"/>
            <a:ext cx="1493944" cy="449791"/>
          </a:xfrm>
          <a:prstGeom prst="wedgeRoundRectCallout">
            <a:avLst>
              <a:gd name="adj1" fmla="val 41384"/>
              <a:gd name="adj2" fmla="val 78278"/>
              <a:gd name="adj3" fmla="val 1666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569" dirty="0">
                <a:solidFill>
                  <a:srgbClr val="000000"/>
                </a:solidFill>
                <a:latin typeface="Segoe UI Light" panose="020B0502040204020203" pitchFamily="34" charset="0"/>
                <a:cs typeface="Segoe UI Light" panose="020B0502040204020203" pitchFamily="34" charset="0"/>
              </a:rPr>
              <a:t>Today’s session</a:t>
            </a:r>
          </a:p>
        </p:txBody>
      </p:sp>
    </p:spTree>
    <p:extLst>
      <p:ext uri="{BB962C8B-B14F-4D97-AF65-F5344CB8AC3E}">
        <p14:creationId xmlns:p14="http://schemas.microsoft.com/office/powerpoint/2010/main" val="95126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grpId="0" nodeType="afterEffect">
                                  <p:stCondLst>
                                    <p:cond delay="20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14" grpId="0"/>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454752" y="1937085"/>
            <a:ext cx="11017803" cy="2554545"/>
          </a:xfrm>
        </p:spPr>
        <p:txBody>
          <a:bodyPr/>
          <a:lstStyle/>
          <a:p>
            <a:pPr algn="ctr"/>
            <a:r>
              <a:rPr lang="en-US" sz="8300" dirty="0"/>
              <a:t>Azure </a:t>
            </a:r>
            <a:br>
              <a:rPr lang="en-US" sz="8300" dirty="0"/>
            </a:br>
            <a:r>
              <a:rPr lang="en-US" sz="8300" dirty="0"/>
              <a:t>Container ecosystem</a:t>
            </a:r>
          </a:p>
        </p:txBody>
      </p:sp>
    </p:spTree>
    <p:extLst>
      <p:ext uri="{BB962C8B-B14F-4D97-AF65-F5344CB8AC3E}">
        <p14:creationId xmlns:p14="http://schemas.microsoft.com/office/powerpoint/2010/main" val="24671823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ADA9-7605-4689-BEE4-61A21B7E0AA3}"/>
              </a:ext>
            </a:extLst>
          </p:cNvPr>
          <p:cNvSpPr txBox="1">
            <a:spLocks/>
          </p:cNvSpPr>
          <p:nvPr/>
        </p:nvSpPr>
        <p:spPr>
          <a:xfrm>
            <a:off x="269286" y="251051"/>
            <a:ext cx="11653429" cy="899351"/>
          </a:xfrm>
          <a:prstGeom prst="rect">
            <a:avLst/>
          </a:prstGeom>
        </p:spPr>
        <p:txBody>
          <a:bodyPr vert="horz" wrap="square" lIns="143398" tIns="89624" rIns="143398" bIns="89624"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sz="4705" spc="-100" dirty="0">
                <a:solidFill>
                  <a:srgbClr val="353535"/>
                </a:solidFill>
              </a:rPr>
              <a:t>Azure </a:t>
            </a:r>
            <a:r>
              <a:rPr sz="4705" spc="-100" dirty="0">
                <a:solidFill>
                  <a:srgbClr val="002050"/>
                </a:solidFill>
                <a:latin typeface="Segoe UI Semibold" panose="020B0702040204020203" pitchFamily="34" charset="0"/>
                <a:cs typeface="Segoe UI Semibold" panose="020B0702040204020203" pitchFamily="34" charset="0"/>
              </a:rPr>
              <a:t>container</a:t>
            </a:r>
            <a:r>
              <a:rPr sz="4705" spc="-100" dirty="0">
                <a:solidFill>
                  <a:srgbClr val="353535"/>
                </a:solidFill>
              </a:rPr>
              <a:t> </a:t>
            </a:r>
            <a:r>
              <a:rPr sz="4705" spc="-100" dirty="0">
                <a:solidFill>
                  <a:srgbClr val="002050"/>
                </a:solidFill>
                <a:latin typeface="Segoe UI Semibold" panose="020B0702040204020203" pitchFamily="34" charset="0"/>
                <a:cs typeface="Segoe UI Semibold" panose="020B0702040204020203" pitchFamily="34" charset="0"/>
              </a:rPr>
              <a:t>ecosystem</a:t>
            </a:r>
          </a:p>
        </p:txBody>
      </p:sp>
      <p:grpSp>
        <p:nvGrpSpPr>
          <p:cNvPr id="4" name="Group 3">
            <a:extLst>
              <a:ext uri="{FF2B5EF4-FFF2-40B4-BE49-F238E27FC236}">
                <a16:creationId xmlns:a16="http://schemas.microsoft.com/office/drawing/2014/main" id="{6A6D296F-4028-4D0C-AAD2-BD78A53FE1A4}"/>
              </a:ext>
            </a:extLst>
          </p:cNvPr>
          <p:cNvGrpSpPr/>
          <p:nvPr/>
        </p:nvGrpSpPr>
        <p:grpSpPr>
          <a:xfrm>
            <a:off x="1390779" y="1809175"/>
            <a:ext cx="9410445" cy="4587051"/>
            <a:chOff x="1417672" y="1749299"/>
            <a:chExt cx="9601131" cy="4679999"/>
          </a:xfrm>
        </p:grpSpPr>
        <p:sp>
          <p:nvSpPr>
            <p:cNvPr id="66" name="Rectangle: Rounded Corners 65">
              <a:extLst>
                <a:ext uri="{FF2B5EF4-FFF2-40B4-BE49-F238E27FC236}">
                  <a16:creationId xmlns:a16="http://schemas.microsoft.com/office/drawing/2014/main" id="{B78069F5-DC16-40CB-80F0-9ADD51B2D94C}"/>
                </a:ext>
              </a:extLst>
            </p:cNvPr>
            <p:cNvSpPr/>
            <p:nvPr/>
          </p:nvSpPr>
          <p:spPr bwMode="auto">
            <a:xfrm rot="5400000">
              <a:off x="10429270" y="5693991"/>
              <a:ext cx="865544" cy="313522"/>
            </a:xfrm>
            <a:prstGeom prst="roundRect">
              <a:avLst>
                <a:gd name="adj" fmla="val 5500"/>
              </a:avLst>
            </a:prstGeom>
            <a:solidFill>
              <a:srgbClr val="FFFFFF"/>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1" kern="0" dirty="0">
                  <a:solidFill>
                    <a:srgbClr val="353535"/>
                  </a:solidFill>
                  <a:latin typeface="Segoe UI Semibold" panose="020B0702040204020203" pitchFamily="34" charset="0"/>
                  <a:cs typeface="Segoe UI Semibold" panose="020B0702040204020203" pitchFamily="34" charset="0"/>
                </a:rPr>
                <a:t>IaaS</a:t>
              </a:r>
            </a:p>
          </p:txBody>
        </p:sp>
        <p:sp>
          <p:nvSpPr>
            <p:cNvPr id="67" name="Rectangle: Rounded Corners 66">
              <a:extLst>
                <a:ext uri="{FF2B5EF4-FFF2-40B4-BE49-F238E27FC236}">
                  <a16:creationId xmlns:a16="http://schemas.microsoft.com/office/drawing/2014/main" id="{8F76B07E-1994-42EF-92CD-5A2E039FBFE2}"/>
                </a:ext>
              </a:extLst>
            </p:cNvPr>
            <p:cNvSpPr/>
            <p:nvPr/>
          </p:nvSpPr>
          <p:spPr bwMode="auto">
            <a:xfrm rot="5400000">
              <a:off x="10429270" y="2213186"/>
              <a:ext cx="865544" cy="313522"/>
            </a:xfrm>
            <a:prstGeom prst="roundRect">
              <a:avLst>
                <a:gd name="adj" fmla="val 5500"/>
              </a:avLst>
            </a:prstGeom>
            <a:solidFill>
              <a:srgbClr val="FFFFFF"/>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1" kern="0" dirty="0">
                  <a:solidFill>
                    <a:srgbClr val="353535"/>
                  </a:solidFill>
                  <a:latin typeface="Segoe UI Semibold" panose="020B0702040204020203" pitchFamily="34" charset="0"/>
                  <a:cs typeface="Segoe UI Semibold" panose="020B0702040204020203" pitchFamily="34" charset="0"/>
                </a:rPr>
                <a:t>PaaS</a:t>
              </a:r>
            </a:p>
          </p:txBody>
        </p:sp>
        <p:grpSp>
          <p:nvGrpSpPr>
            <p:cNvPr id="68" name="Group 67">
              <a:extLst>
                <a:ext uri="{FF2B5EF4-FFF2-40B4-BE49-F238E27FC236}">
                  <a16:creationId xmlns:a16="http://schemas.microsoft.com/office/drawing/2014/main" id="{D6AB262C-EA40-4A94-88E0-14CA91A5DB92}"/>
                </a:ext>
              </a:extLst>
            </p:cNvPr>
            <p:cNvGrpSpPr/>
            <p:nvPr/>
          </p:nvGrpSpPr>
          <p:grpSpPr>
            <a:xfrm>
              <a:off x="3345890" y="2346338"/>
              <a:ext cx="1614414" cy="3282292"/>
              <a:chOff x="4491419" y="2852057"/>
              <a:chExt cx="1614414" cy="3079652"/>
            </a:xfrm>
          </p:grpSpPr>
          <p:sp>
            <p:nvSpPr>
              <p:cNvPr id="98" name="Rectangle: Rounded Corners 97">
                <a:extLst>
                  <a:ext uri="{FF2B5EF4-FFF2-40B4-BE49-F238E27FC236}">
                    <a16:creationId xmlns:a16="http://schemas.microsoft.com/office/drawing/2014/main" id="{60887751-6279-44C7-B7A2-51BE39D02E5B}"/>
                  </a:ext>
                </a:extLst>
              </p:cNvPr>
              <p:cNvSpPr/>
              <p:nvPr/>
            </p:nvSpPr>
            <p:spPr bwMode="auto">
              <a:xfrm>
                <a:off x="4491419" y="2852057"/>
                <a:ext cx="1614414" cy="3079652"/>
              </a:xfrm>
              <a:prstGeom prst="roundRect">
                <a:avLst>
                  <a:gd name="adj" fmla="val 1512"/>
                </a:avLst>
              </a:prstGeom>
              <a:solidFill>
                <a:srgbClr val="BAD80A">
                  <a:lumMod val="40000"/>
                  <a:lumOff val="60000"/>
                  <a:alpha val="10000"/>
                </a:srgbClr>
              </a:solidFill>
              <a:ln w="12700" cap="flat" cmpd="sng" algn="ctr">
                <a:solidFill>
                  <a:srgbClr val="BAD80A">
                    <a:lumMod val="40000"/>
                    <a:lumOff val="60000"/>
                    <a:alpha val="60000"/>
                  </a:srgbClr>
                </a:solidFill>
                <a:prstDash val="solid"/>
                <a:headEnd type="none" w="med" len="med"/>
                <a:tailEnd type="none" w="med" len="med"/>
              </a:ln>
              <a:effectLst/>
            </p:spPr>
            <p:txBody>
              <a:bodyPr rot="0" spcFirstLastPara="0" vertOverflow="overflow" horzOverflow="overflow" vert="horz" wrap="square" lIns="89624" tIns="179248" rIns="179248" bIns="17924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176" kern="0" dirty="0">
                    <a:solidFill>
                      <a:srgbClr val="353535"/>
                    </a:solidFill>
                    <a:latin typeface="Segoe UI Semibold" panose="020B0702040204020203" pitchFamily="34" charset="0"/>
                    <a:cs typeface="Segoe UI Semibold" panose="020B0702040204020203" pitchFamily="34" charset="0"/>
                  </a:rPr>
                  <a:t>Azure services</a:t>
                </a:r>
              </a:p>
            </p:txBody>
          </p:sp>
          <p:grpSp>
            <p:nvGrpSpPr>
              <p:cNvPr id="99" name="Group 98">
                <a:extLst>
                  <a:ext uri="{FF2B5EF4-FFF2-40B4-BE49-F238E27FC236}">
                    <a16:creationId xmlns:a16="http://schemas.microsoft.com/office/drawing/2014/main" id="{5E792DA6-4193-4DC2-AB58-3BCCE6AB74C4}"/>
                  </a:ext>
                </a:extLst>
              </p:cNvPr>
              <p:cNvGrpSpPr/>
              <p:nvPr/>
            </p:nvGrpSpPr>
            <p:grpSpPr>
              <a:xfrm>
                <a:off x="4598744" y="3358746"/>
                <a:ext cx="1399763" cy="2432455"/>
                <a:chOff x="2931886" y="3387774"/>
                <a:chExt cx="1371600" cy="2345369"/>
              </a:xfrm>
            </p:grpSpPr>
            <p:sp>
              <p:nvSpPr>
                <p:cNvPr id="100" name="Rectangle: Rounded Corners 99">
                  <a:extLst>
                    <a:ext uri="{FF2B5EF4-FFF2-40B4-BE49-F238E27FC236}">
                      <a16:creationId xmlns:a16="http://schemas.microsoft.com/office/drawing/2014/main" id="{F6B55F8B-A5D0-4D9A-9DD2-6D4E235D14DA}"/>
                    </a:ext>
                  </a:extLst>
                </p:cNvPr>
                <p:cNvSpPr/>
                <p:nvPr/>
              </p:nvSpPr>
              <p:spPr bwMode="auto">
                <a:xfrm>
                  <a:off x="2931886" y="3387774"/>
                  <a:ext cx="1371600" cy="538340"/>
                </a:xfrm>
                <a:prstGeom prst="roundRect">
                  <a:avLst>
                    <a:gd name="adj" fmla="val 4167"/>
                  </a:avLst>
                </a:prstGeom>
                <a:solidFill>
                  <a:srgbClr val="FFFFFF"/>
                </a:solidFill>
                <a:ln w="12700" cap="flat" cmpd="sng" algn="ctr">
                  <a:solidFill>
                    <a:srgbClr val="BAD80A">
                      <a:lumMod val="40000"/>
                      <a:lumOff val="60000"/>
                      <a:alpha val="60000"/>
                    </a:srgbClr>
                  </a:solidFill>
                  <a:prstDash val="solid"/>
                  <a:headEnd type="none" w="med" len="med"/>
                  <a:tailEnd type="none" w="med" len="med"/>
                </a:ln>
                <a:effectLst/>
              </p:spPr>
              <p:txBody>
                <a:bodyPr rot="0" spcFirstLastPara="0" vertOverflow="overflow" horzOverflow="overflow" vert="horz" wrap="square" lIns="89624" tIns="89624" rIns="89624" bIns="89624"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itchFamily="34" charset="0"/>
                    </a:rPr>
                    <a:t>SQL Database</a:t>
                  </a:r>
                </a:p>
              </p:txBody>
            </p:sp>
            <p:sp>
              <p:nvSpPr>
                <p:cNvPr id="101" name="Rectangle: Rounded Corners 100">
                  <a:extLst>
                    <a:ext uri="{FF2B5EF4-FFF2-40B4-BE49-F238E27FC236}">
                      <a16:creationId xmlns:a16="http://schemas.microsoft.com/office/drawing/2014/main" id="{58FAA138-449D-4BFF-AD71-3DECBB0C52D5}"/>
                    </a:ext>
                  </a:extLst>
                </p:cNvPr>
                <p:cNvSpPr/>
                <p:nvPr/>
              </p:nvSpPr>
              <p:spPr bwMode="auto">
                <a:xfrm>
                  <a:off x="2931886" y="3990117"/>
                  <a:ext cx="1371600" cy="538340"/>
                </a:xfrm>
                <a:prstGeom prst="roundRect">
                  <a:avLst>
                    <a:gd name="adj" fmla="val 4167"/>
                  </a:avLst>
                </a:prstGeom>
                <a:solidFill>
                  <a:srgbClr val="FFFFFF"/>
                </a:solidFill>
                <a:ln w="12700" cap="flat" cmpd="sng" algn="ctr">
                  <a:solidFill>
                    <a:srgbClr val="BAD80A">
                      <a:lumMod val="40000"/>
                      <a:lumOff val="60000"/>
                      <a:alpha val="60000"/>
                    </a:srgbClr>
                  </a:solidFill>
                  <a:prstDash val="solid"/>
                  <a:headEnd type="none" w="med" len="med"/>
                  <a:tailEnd type="none" w="med" len="med"/>
                </a:ln>
                <a:effectLst/>
              </p:spPr>
              <p:txBody>
                <a:bodyPr rot="0" spcFirstLastPara="0" vertOverflow="overflow" horzOverflow="overflow" vert="horz" wrap="square" lIns="89624" tIns="89624" rIns="89624" bIns="89624"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itchFamily="34" charset="0"/>
                    </a:rPr>
                    <a:t>Redis Cache </a:t>
                  </a:r>
                </a:p>
              </p:txBody>
            </p:sp>
            <p:sp>
              <p:nvSpPr>
                <p:cNvPr id="102" name="Rectangle: Rounded Corners 101">
                  <a:extLst>
                    <a:ext uri="{FF2B5EF4-FFF2-40B4-BE49-F238E27FC236}">
                      <a16:creationId xmlns:a16="http://schemas.microsoft.com/office/drawing/2014/main" id="{FAF126C1-4D3F-49CC-AFD3-1F6B5AFF1FD1}"/>
                    </a:ext>
                  </a:extLst>
                </p:cNvPr>
                <p:cNvSpPr/>
                <p:nvPr/>
              </p:nvSpPr>
              <p:spPr bwMode="auto">
                <a:xfrm>
                  <a:off x="2931886" y="4592460"/>
                  <a:ext cx="1371600" cy="538340"/>
                </a:xfrm>
                <a:prstGeom prst="roundRect">
                  <a:avLst>
                    <a:gd name="adj" fmla="val 4167"/>
                  </a:avLst>
                </a:prstGeom>
                <a:solidFill>
                  <a:srgbClr val="FFFFFF"/>
                </a:solidFill>
                <a:ln w="12700" cap="flat" cmpd="sng" algn="ctr">
                  <a:solidFill>
                    <a:srgbClr val="BAD80A">
                      <a:lumMod val="40000"/>
                      <a:lumOff val="60000"/>
                      <a:alpha val="60000"/>
                    </a:srgbClr>
                  </a:solidFill>
                  <a:prstDash val="solid"/>
                  <a:headEnd type="none" w="med" len="med"/>
                  <a:tailEnd type="none" w="med" len="med"/>
                </a:ln>
                <a:effectLst/>
              </p:spPr>
              <p:txBody>
                <a:bodyPr rot="0" spcFirstLastPara="0" vertOverflow="overflow" horzOverflow="overflow" vert="horz" wrap="square" lIns="89624" tIns="89624" rIns="89624" bIns="89624"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itchFamily="34" charset="0"/>
                    </a:rPr>
                    <a:t>CosmosDB</a:t>
                  </a:r>
                </a:p>
              </p:txBody>
            </p:sp>
            <p:sp>
              <p:nvSpPr>
                <p:cNvPr id="103" name="Rectangle: Rounded Corners 102">
                  <a:extLst>
                    <a:ext uri="{FF2B5EF4-FFF2-40B4-BE49-F238E27FC236}">
                      <a16:creationId xmlns:a16="http://schemas.microsoft.com/office/drawing/2014/main" id="{4E31CD34-D003-4398-8E73-D823973BB533}"/>
                    </a:ext>
                  </a:extLst>
                </p:cNvPr>
                <p:cNvSpPr/>
                <p:nvPr/>
              </p:nvSpPr>
              <p:spPr bwMode="auto">
                <a:xfrm>
                  <a:off x="2931886" y="5194803"/>
                  <a:ext cx="1371600" cy="538340"/>
                </a:xfrm>
                <a:prstGeom prst="roundRect">
                  <a:avLst>
                    <a:gd name="adj" fmla="val 4167"/>
                  </a:avLst>
                </a:prstGeom>
                <a:solidFill>
                  <a:srgbClr val="FFFFFF"/>
                </a:solidFill>
                <a:ln w="12700" cap="flat" cmpd="sng" algn="ctr">
                  <a:solidFill>
                    <a:srgbClr val="BAD80A">
                      <a:lumMod val="40000"/>
                      <a:lumOff val="60000"/>
                      <a:alpha val="60000"/>
                    </a:srgbClr>
                  </a:solidFill>
                  <a:prstDash val="solid"/>
                  <a:headEnd type="none" w="med" len="med"/>
                  <a:tailEnd type="none" w="med" len="med"/>
                </a:ln>
                <a:effectLst/>
              </p:spPr>
              <p:txBody>
                <a:bodyPr rot="0" spcFirstLastPara="0" vertOverflow="overflow" horzOverflow="overflow" vert="horz" wrap="square" lIns="89624" tIns="89624" rIns="89624" bIns="89624" numCol="1" spcCol="0" rtlCol="0" fromWordArt="0" anchor="ctr" anchorCtr="0" forceAA="0" compatLnSpc="1">
                  <a:prstTxWarp prst="textNoShape">
                    <a:avLst/>
                  </a:prstTxWarp>
                  <a:noAutofit/>
                </a:bodyPr>
                <a:lstStyle/>
                <a:p>
                  <a:pPr defTabSz="913927" fontAlgn="base">
                    <a:spcBef>
                      <a:spcPct val="0"/>
                    </a:spcBef>
                    <a:spcAft>
                      <a:spcPct val="0"/>
                    </a:spcAft>
                    <a:defRPr/>
                  </a:pPr>
                  <a:r>
                    <a:rPr lang="en-US" sz="981" kern="0" dirty="0">
                      <a:solidFill>
                        <a:srgbClr val="353535"/>
                      </a:solidFill>
                      <a:cs typeface="Segoe UI" pitchFamily="34" charset="0"/>
                    </a:rPr>
                    <a:t>And more!</a:t>
                  </a:r>
                </a:p>
              </p:txBody>
            </p:sp>
          </p:grpSp>
        </p:grpSp>
        <p:sp>
          <p:nvSpPr>
            <p:cNvPr id="69" name="Rectangle: Rounded Corners 68">
              <a:extLst>
                <a:ext uri="{FF2B5EF4-FFF2-40B4-BE49-F238E27FC236}">
                  <a16:creationId xmlns:a16="http://schemas.microsoft.com/office/drawing/2014/main" id="{505AB790-E336-48E9-A558-810689EBB20F}"/>
                </a:ext>
              </a:extLst>
            </p:cNvPr>
            <p:cNvSpPr/>
            <p:nvPr/>
          </p:nvSpPr>
          <p:spPr bwMode="auto">
            <a:xfrm>
              <a:off x="1417673" y="2346338"/>
              <a:ext cx="1614414" cy="3286994"/>
            </a:xfrm>
            <a:prstGeom prst="roundRect">
              <a:avLst>
                <a:gd name="adj" fmla="val 1807"/>
              </a:avLst>
            </a:prstGeom>
            <a:solidFill>
              <a:srgbClr val="002050">
                <a:alpha val="10000"/>
              </a:srgbClr>
            </a:solidFill>
            <a:ln w="12700" cap="flat" cmpd="sng" algn="ctr">
              <a:solidFill>
                <a:srgbClr val="002050">
                  <a:alpha val="60000"/>
                </a:srgbClr>
              </a:solidFill>
              <a:prstDash val="solid"/>
              <a:headEnd type="none" w="med" len="med"/>
              <a:tailEnd type="none" w="med" len="med"/>
            </a:ln>
            <a:effectLst/>
          </p:spPr>
          <p:txBody>
            <a:bodyPr rot="0" spcFirstLastPara="0" vertOverflow="overflow" horzOverflow="overflow" vert="horz" wrap="square" lIns="89624" tIns="179248" rIns="179248" bIns="17924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176" kern="0" dirty="0">
                  <a:solidFill>
                    <a:srgbClr val="353535"/>
                  </a:solidFill>
                  <a:latin typeface="Segoe UI Semibold" panose="020B0702040204020203" pitchFamily="34" charset="0"/>
                  <a:cs typeface="Segoe UI Semibold" panose="020B0702040204020203" pitchFamily="34" charset="0"/>
                </a:rPr>
                <a:t>Partner services</a:t>
              </a:r>
            </a:p>
          </p:txBody>
        </p:sp>
        <p:grpSp>
          <p:nvGrpSpPr>
            <p:cNvPr id="70" name="Group 69">
              <a:extLst>
                <a:ext uri="{FF2B5EF4-FFF2-40B4-BE49-F238E27FC236}">
                  <a16:creationId xmlns:a16="http://schemas.microsoft.com/office/drawing/2014/main" id="{DB5793EF-0797-4D06-B9E3-8B93F7E585D6}"/>
                </a:ext>
              </a:extLst>
            </p:cNvPr>
            <p:cNvGrpSpPr/>
            <p:nvPr/>
          </p:nvGrpSpPr>
          <p:grpSpPr>
            <a:xfrm>
              <a:off x="1524998" y="2886367"/>
              <a:ext cx="1399763" cy="2592510"/>
              <a:chOff x="2931886" y="3387774"/>
              <a:chExt cx="1371600" cy="2345369"/>
            </a:xfrm>
          </p:grpSpPr>
          <p:sp>
            <p:nvSpPr>
              <p:cNvPr id="94" name="Rectangle: Rounded Corners 93">
                <a:extLst>
                  <a:ext uri="{FF2B5EF4-FFF2-40B4-BE49-F238E27FC236}">
                    <a16:creationId xmlns:a16="http://schemas.microsoft.com/office/drawing/2014/main" id="{682D1D53-CEC9-476C-A826-9DE84FE17DD2}"/>
                  </a:ext>
                </a:extLst>
              </p:cNvPr>
              <p:cNvSpPr/>
              <p:nvPr/>
            </p:nvSpPr>
            <p:spPr bwMode="auto">
              <a:xfrm>
                <a:off x="2931886" y="3387774"/>
                <a:ext cx="1371600" cy="538340"/>
              </a:xfrm>
              <a:prstGeom prst="roundRect">
                <a:avLst>
                  <a:gd name="adj" fmla="val 4167"/>
                </a:avLst>
              </a:prstGeom>
              <a:solidFill>
                <a:srgbClr val="FFFFFF"/>
              </a:solidFill>
              <a:ln w="12700" cap="flat" cmpd="sng" algn="ctr">
                <a:solidFill>
                  <a:srgbClr val="002050">
                    <a:alpha val="60000"/>
                  </a:srgbClr>
                </a:solidFill>
                <a:prstDash val="solid"/>
                <a:headEnd type="none" w="med" len="med"/>
                <a:tailEnd type="none" w="med" len="med"/>
              </a:ln>
              <a:effectLst/>
            </p:spPr>
            <p:txBody>
              <a:bodyPr rot="0" spcFirstLastPara="0" vertOverflow="overflow" horzOverflow="overflow" vert="horz" wrap="square" lIns="89624" tIns="89624" rIns="89624" bIns="89624"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itchFamily="34" charset="0"/>
                  </a:rPr>
                  <a:t>OpenShift</a:t>
                </a:r>
              </a:p>
            </p:txBody>
          </p:sp>
          <p:sp>
            <p:nvSpPr>
              <p:cNvPr id="95" name="Rectangle: Rounded Corners 94">
                <a:extLst>
                  <a:ext uri="{FF2B5EF4-FFF2-40B4-BE49-F238E27FC236}">
                    <a16:creationId xmlns:a16="http://schemas.microsoft.com/office/drawing/2014/main" id="{7646404C-9A28-4AC3-A1DE-088158F281E9}"/>
                  </a:ext>
                </a:extLst>
              </p:cNvPr>
              <p:cNvSpPr/>
              <p:nvPr/>
            </p:nvSpPr>
            <p:spPr bwMode="auto">
              <a:xfrm>
                <a:off x="2931886" y="3990117"/>
                <a:ext cx="1371600" cy="538340"/>
              </a:xfrm>
              <a:prstGeom prst="roundRect">
                <a:avLst>
                  <a:gd name="adj" fmla="val 4167"/>
                </a:avLst>
              </a:prstGeom>
              <a:solidFill>
                <a:srgbClr val="FFFFFF"/>
              </a:solidFill>
              <a:ln w="12700" cap="flat" cmpd="sng" algn="ctr">
                <a:solidFill>
                  <a:srgbClr val="002050">
                    <a:alpha val="60000"/>
                  </a:srgbClr>
                </a:solidFill>
                <a:prstDash val="solid"/>
                <a:headEnd type="none" w="med" len="med"/>
                <a:tailEnd type="none" w="med" len="med"/>
              </a:ln>
              <a:effectLst/>
            </p:spPr>
            <p:txBody>
              <a:bodyPr rot="0" spcFirstLastPara="0" vertOverflow="overflow" horzOverflow="overflow" vert="horz" wrap="square" lIns="89624" tIns="89624" rIns="89624" bIns="89624"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itchFamily="34" charset="0"/>
                  </a:rPr>
                  <a:t>Pivotal Cloud Foundry </a:t>
                </a:r>
              </a:p>
            </p:txBody>
          </p:sp>
          <p:sp>
            <p:nvSpPr>
              <p:cNvPr id="96" name="Rectangle: Rounded Corners 95">
                <a:extLst>
                  <a:ext uri="{FF2B5EF4-FFF2-40B4-BE49-F238E27FC236}">
                    <a16:creationId xmlns:a16="http://schemas.microsoft.com/office/drawing/2014/main" id="{D8E2A408-DA29-48BC-96AF-F67420899556}"/>
                  </a:ext>
                </a:extLst>
              </p:cNvPr>
              <p:cNvSpPr/>
              <p:nvPr/>
            </p:nvSpPr>
            <p:spPr bwMode="auto">
              <a:xfrm>
                <a:off x="2931886" y="4592460"/>
                <a:ext cx="1371600" cy="538340"/>
              </a:xfrm>
              <a:prstGeom prst="roundRect">
                <a:avLst>
                  <a:gd name="adj" fmla="val 4167"/>
                </a:avLst>
              </a:prstGeom>
              <a:solidFill>
                <a:srgbClr val="FFFFFF"/>
              </a:solidFill>
              <a:ln w="12700" cap="flat" cmpd="sng" algn="ctr">
                <a:solidFill>
                  <a:srgbClr val="002050">
                    <a:alpha val="60000"/>
                  </a:srgbClr>
                </a:solidFill>
                <a:prstDash val="solid"/>
                <a:headEnd type="none" w="med" len="med"/>
                <a:tailEnd type="none" w="med" len="med"/>
              </a:ln>
              <a:effectLst/>
            </p:spPr>
            <p:txBody>
              <a:bodyPr rot="0" spcFirstLastPara="0" vertOverflow="overflow" horzOverflow="overflow" vert="horz" wrap="square" lIns="89624" tIns="89624" rIns="89624" bIns="89624"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itchFamily="34" charset="0"/>
                  </a:rPr>
                  <a:t>Docker Enterprise Edition </a:t>
                </a:r>
              </a:p>
            </p:txBody>
          </p:sp>
          <p:sp>
            <p:nvSpPr>
              <p:cNvPr id="97" name="Rectangle: Rounded Corners 96">
                <a:extLst>
                  <a:ext uri="{FF2B5EF4-FFF2-40B4-BE49-F238E27FC236}">
                    <a16:creationId xmlns:a16="http://schemas.microsoft.com/office/drawing/2014/main" id="{D4C9FF3D-7939-4616-AB0B-F3ADA1E9747D}"/>
                  </a:ext>
                </a:extLst>
              </p:cNvPr>
              <p:cNvSpPr/>
              <p:nvPr/>
            </p:nvSpPr>
            <p:spPr bwMode="auto">
              <a:xfrm>
                <a:off x="2931886" y="5194803"/>
                <a:ext cx="1371600" cy="538340"/>
              </a:xfrm>
              <a:prstGeom prst="roundRect">
                <a:avLst>
                  <a:gd name="adj" fmla="val 4167"/>
                </a:avLst>
              </a:prstGeom>
              <a:solidFill>
                <a:srgbClr val="FFFFFF"/>
              </a:solidFill>
              <a:ln w="12700" cap="flat" cmpd="sng" algn="ctr">
                <a:solidFill>
                  <a:srgbClr val="002050">
                    <a:alpha val="60000"/>
                  </a:srgbClr>
                </a:solidFill>
                <a:prstDash val="solid"/>
                <a:headEnd type="none" w="med" len="med"/>
                <a:tailEnd type="none" w="med" len="med"/>
              </a:ln>
              <a:effectLst/>
            </p:spPr>
            <p:txBody>
              <a:bodyPr rot="0" spcFirstLastPara="0" vertOverflow="overflow" horzOverflow="overflow" vert="horz" wrap="square" lIns="89624" tIns="89624" rIns="89624" bIns="89624" numCol="1" spcCol="0" rtlCol="0" fromWordArt="0" anchor="ctr" anchorCtr="0" forceAA="0" compatLnSpc="1">
                <a:prstTxWarp prst="textNoShape">
                  <a:avLst/>
                </a:prstTxWarp>
                <a:noAutofit/>
              </a:bodyPr>
              <a:lstStyle/>
              <a:p>
                <a:pPr defTabSz="913927" fontAlgn="base">
                  <a:spcBef>
                    <a:spcPct val="0"/>
                  </a:spcBef>
                  <a:spcAft>
                    <a:spcPct val="0"/>
                  </a:spcAft>
                  <a:defRPr/>
                </a:pPr>
                <a:r>
                  <a:rPr lang="en-US" sz="981" kern="0" dirty="0">
                    <a:solidFill>
                      <a:srgbClr val="353535"/>
                    </a:solidFill>
                    <a:cs typeface="Segoe UI" pitchFamily="34" charset="0"/>
                  </a:rPr>
                  <a:t>Mesosphere </a:t>
                </a:r>
                <a:br>
                  <a:rPr lang="en-US" sz="981" kern="0" dirty="0">
                    <a:solidFill>
                      <a:srgbClr val="353535"/>
                    </a:solidFill>
                    <a:cs typeface="Segoe UI" pitchFamily="34" charset="0"/>
                  </a:rPr>
                </a:br>
                <a:r>
                  <a:rPr lang="en-US" sz="981" kern="0" dirty="0">
                    <a:solidFill>
                      <a:srgbClr val="353535"/>
                    </a:solidFill>
                    <a:cs typeface="Segoe UI" pitchFamily="34" charset="0"/>
                  </a:rPr>
                  <a:t>DC/OS</a:t>
                </a:r>
              </a:p>
            </p:txBody>
          </p:sp>
        </p:grpSp>
        <p:sp>
          <p:nvSpPr>
            <p:cNvPr id="71" name="Rectangle: Rounded Corners 70">
              <a:extLst>
                <a:ext uri="{FF2B5EF4-FFF2-40B4-BE49-F238E27FC236}">
                  <a16:creationId xmlns:a16="http://schemas.microsoft.com/office/drawing/2014/main" id="{9270148D-EBFC-4E6E-A38E-5B64F60CCCF0}"/>
                </a:ext>
              </a:extLst>
            </p:cNvPr>
            <p:cNvSpPr/>
            <p:nvPr/>
          </p:nvSpPr>
          <p:spPr bwMode="auto">
            <a:xfrm>
              <a:off x="1417672" y="5749055"/>
              <a:ext cx="9121327" cy="680243"/>
            </a:xfrm>
            <a:prstGeom prst="roundRect">
              <a:avLst>
                <a:gd name="adj" fmla="val 3609"/>
              </a:avLst>
            </a:prstGeom>
            <a:solidFill>
              <a:srgbClr val="353535">
                <a:alpha val="3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48" tIns="143398" rIns="179248" bIns="143398"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6" kern="0" dirty="0">
                <a:solidFill>
                  <a:srgbClr val="353535"/>
                </a:solidFill>
                <a:latin typeface="Segoe UI Semibold" panose="020B0702040204020203" pitchFamily="34" charset="0"/>
                <a:cs typeface="Segoe UI Semibold" panose="020B0702040204020203" pitchFamily="34" charset="0"/>
              </a:endParaRPr>
            </a:p>
          </p:txBody>
        </p:sp>
        <p:sp>
          <p:nvSpPr>
            <p:cNvPr id="72" name="Rectangle: Rounded Corners 71">
              <a:extLst>
                <a:ext uri="{FF2B5EF4-FFF2-40B4-BE49-F238E27FC236}">
                  <a16:creationId xmlns:a16="http://schemas.microsoft.com/office/drawing/2014/main" id="{1B42282B-3446-4276-BEAD-FB44F29E7690}"/>
                </a:ext>
              </a:extLst>
            </p:cNvPr>
            <p:cNvSpPr/>
            <p:nvPr/>
          </p:nvSpPr>
          <p:spPr bwMode="auto">
            <a:xfrm>
              <a:off x="9698442" y="1937175"/>
              <a:ext cx="840131" cy="3691455"/>
            </a:xfrm>
            <a:prstGeom prst="roundRect">
              <a:avLst>
                <a:gd name="adj" fmla="val 2556"/>
              </a:avLst>
            </a:prstGeom>
            <a:solidFill>
              <a:srgbClr val="F7F9FD"/>
            </a:solidFill>
            <a:ln w="12700" cap="flat" cmpd="sng" algn="ctr">
              <a:solidFill>
                <a:srgbClr val="00B294">
                  <a:lumMod val="75000"/>
                  <a:lumOff val="25000"/>
                </a:srgbClr>
              </a:solidFill>
              <a:prstDash val="solid"/>
              <a:headEnd type="none" w="med" len="med"/>
              <a:tailEnd type="none" w="med" len="med"/>
            </a:ln>
            <a:effectLst/>
          </p:spPr>
          <p:txBody>
            <a:bodyPr rot="0" spcFirstLastPara="0" vertOverflow="overflow" horzOverflow="overflow" vert="horz" wrap="square" lIns="89624" tIns="89624" rIns="179248"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Azure Container Registry (ACR)</a:t>
              </a:r>
            </a:p>
          </p:txBody>
        </p:sp>
        <p:cxnSp>
          <p:nvCxnSpPr>
            <p:cNvPr id="73" name="Straight Arrow Connector 72">
              <a:extLst>
                <a:ext uri="{FF2B5EF4-FFF2-40B4-BE49-F238E27FC236}">
                  <a16:creationId xmlns:a16="http://schemas.microsoft.com/office/drawing/2014/main" id="{7FD6FD6C-1CD0-4AA2-9D5B-5D37E84AC11D}"/>
                </a:ext>
              </a:extLst>
            </p:cNvPr>
            <p:cNvCxnSpPr>
              <a:cxnSpLocks/>
              <a:stCxn id="92" idx="2"/>
              <a:endCxn id="79" idx="0"/>
            </p:cNvCxnSpPr>
            <p:nvPr/>
          </p:nvCxnSpPr>
          <p:spPr>
            <a:xfrm flipH="1">
              <a:off x="5964505" y="4147248"/>
              <a:ext cx="1426" cy="750407"/>
            </a:xfrm>
            <a:prstGeom prst="straightConnector1">
              <a:avLst/>
            </a:prstGeom>
            <a:noFill/>
            <a:ln w="12700" cap="flat" cmpd="sng" algn="ctr">
              <a:solidFill>
                <a:srgbClr val="E6E6E6"/>
              </a:solidFill>
              <a:prstDash val="dash"/>
              <a:headEnd type="triangle"/>
              <a:tailEnd type="triangle"/>
            </a:ln>
            <a:effectLst/>
          </p:spPr>
        </p:cxnSp>
        <p:cxnSp>
          <p:nvCxnSpPr>
            <p:cNvPr id="74" name="Straight Arrow Connector 73">
              <a:extLst>
                <a:ext uri="{FF2B5EF4-FFF2-40B4-BE49-F238E27FC236}">
                  <a16:creationId xmlns:a16="http://schemas.microsoft.com/office/drawing/2014/main" id="{7081C81C-E699-4C28-A89C-9C908F038B83}"/>
                </a:ext>
              </a:extLst>
            </p:cNvPr>
            <p:cNvCxnSpPr>
              <a:cxnSpLocks/>
            </p:cNvCxnSpPr>
            <p:nvPr/>
          </p:nvCxnSpPr>
          <p:spPr>
            <a:xfrm flipV="1">
              <a:off x="10686231" y="1756229"/>
              <a:ext cx="0" cy="4673069"/>
            </a:xfrm>
            <a:prstGeom prst="straightConnector1">
              <a:avLst/>
            </a:prstGeom>
            <a:noFill/>
            <a:ln w="28575" cap="rnd" cmpd="sng" algn="ctr">
              <a:gradFill>
                <a:gsLst>
                  <a:gs pos="0">
                    <a:srgbClr val="002050"/>
                  </a:gs>
                  <a:gs pos="100000">
                    <a:srgbClr val="00BCF2">
                      <a:lumMod val="40000"/>
                      <a:lumOff val="60000"/>
                    </a:srgbClr>
                  </a:gs>
                </a:gsLst>
                <a:lin ang="5400000" scaled="1"/>
              </a:gradFill>
              <a:prstDash val="lgDash"/>
              <a:headEnd type="none"/>
              <a:tailEnd type="triangle"/>
            </a:ln>
            <a:effectLst/>
          </p:spPr>
        </p:cxnSp>
        <p:sp>
          <p:nvSpPr>
            <p:cNvPr id="75" name="Rectangle: Rounded Corners 74">
              <a:extLst>
                <a:ext uri="{FF2B5EF4-FFF2-40B4-BE49-F238E27FC236}">
                  <a16:creationId xmlns:a16="http://schemas.microsoft.com/office/drawing/2014/main" id="{7067AC52-1010-4482-81AF-0D0AABB46083}"/>
                </a:ext>
              </a:extLst>
            </p:cNvPr>
            <p:cNvSpPr/>
            <p:nvPr/>
          </p:nvSpPr>
          <p:spPr bwMode="auto">
            <a:xfrm>
              <a:off x="3345891" y="1755038"/>
              <a:ext cx="1614414" cy="313522"/>
            </a:xfrm>
            <a:prstGeom prst="roundRect">
              <a:avLst>
                <a:gd name="adj" fmla="val 5500"/>
              </a:avLst>
            </a:prstGeom>
            <a:solidFill>
              <a:srgbClr val="FEF9F7"/>
            </a:solidFill>
            <a:ln w="12700"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OSBA</a:t>
              </a:r>
            </a:p>
          </p:txBody>
        </p:sp>
        <p:grpSp>
          <p:nvGrpSpPr>
            <p:cNvPr id="76" name="Group 75">
              <a:extLst>
                <a:ext uri="{FF2B5EF4-FFF2-40B4-BE49-F238E27FC236}">
                  <a16:creationId xmlns:a16="http://schemas.microsoft.com/office/drawing/2014/main" id="{191B5CDD-A870-4A2E-97F2-2035C606163C}"/>
                </a:ext>
              </a:extLst>
            </p:cNvPr>
            <p:cNvGrpSpPr/>
            <p:nvPr/>
          </p:nvGrpSpPr>
          <p:grpSpPr>
            <a:xfrm>
              <a:off x="5329208" y="3270630"/>
              <a:ext cx="1273446" cy="876618"/>
              <a:chOff x="5465920" y="3243178"/>
              <a:chExt cx="1407780" cy="931522"/>
            </a:xfrm>
          </p:grpSpPr>
          <p:sp>
            <p:nvSpPr>
              <p:cNvPr id="92" name="Rectangle: Rounded Corners 91">
                <a:extLst>
                  <a:ext uri="{FF2B5EF4-FFF2-40B4-BE49-F238E27FC236}">
                    <a16:creationId xmlns:a16="http://schemas.microsoft.com/office/drawing/2014/main" id="{C271280F-22F5-4945-8B33-FF3827E353EE}"/>
                  </a:ext>
                </a:extLst>
              </p:cNvPr>
              <p:cNvSpPr/>
              <p:nvPr/>
            </p:nvSpPr>
            <p:spPr bwMode="auto">
              <a:xfrm>
                <a:off x="5465920" y="3243178"/>
                <a:ext cx="1407780" cy="931522"/>
              </a:xfrm>
              <a:prstGeom prst="roundRect">
                <a:avLst>
                  <a:gd name="adj" fmla="val 2432"/>
                </a:avLst>
              </a:prstGeom>
              <a:solidFill>
                <a:srgbClr val="F7F9FD"/>
              </a:solidFill>
              <a:ln w="12700" cap="flat" cmpd="sng" algn="ctr">
                <a:solidFill>
                  <a:srgbClr val="00B294">
                    <a:lumMod val="75000"/>
                    <a:lumOff val="25000"/>
                  </a:srgbClr>
                </a:solidFill>
                <a:prstDash val="solid"/>
                <a:headEnd type="none" w="med" len="med"/>
                <a:tailEnd type="none" w="med" len="med"/>
              </a:ln>
              <a:effectLst/>
            </p:spPr>
            <p:txBody>
              <a:bodyPr rot="0" spcFirstLastPara="0" vertOverflow="overflow" horzOverflow="overflow" vert="horz" wrap="square" lIns="89624" tIns="89624" rIns="89624"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Azure Kubernetes  Service (AKS)</a:t>
                </a:r>
              </a:p>
            </p:txBody>
          </p:sp>
          <p:sp>
            <p:nvSpPr>
              <p:cNvPr id="93" name="Rectangle: Rounded Corners 92">
                <a:extLst>
                  <a:ext uri="{FF2B5EF4-FFF2-40B4-BE49-F238E27FC236}">
                    <a16:creationId xmlns:a16="http://schemas.microsoft.com/office/drawing/2014/main" id="{11407624-B1F6-4D6C-8556-9D2641978528}"/>
                  </a:ext>
                </a:extLst>
              </p:cNvPr>
              <p:cNvSpPr/>
              <p:nvPr/>
            </p:nvSpPr>
            <p:spPr bwMode="auto">
              <a:xfrm>
                <a:off x="5572181" y="3708400"/>
                <a:ext cx="677011" cy="396875"/>
              </a:xfrm>
              <a:prstGeom prst="roundRect">
                <a:avLst>
                  <a:gd name="adj" fmla="val 5500"/>
                </a:avLst>
              </a:prstGeom>
              <a:solidFill>
                <a:srgbClr val="00B294">
                  <a:lumMod val="75000"/>
                  <a:lumOff val="25000"/>
                  <a:alpha val="3000"/>
                </a:srgbClr>
              </a:solidFill>
              <a:ln w="12700" cap="flat" cmpd="sng" algn="ctr">
                <a:solidFill>
                  <a:srgbClr val="00B294">
                    <a:lumMod val="75000"/>
                    <a:lumOff val="25000"/>
                  </a:srgbClr>
                </a:solidFill>
                <a:prstDash val="dash"/>
                <a:headEnd type="none" w="med" len="med"/>
                <a:tailEnd type="none" w="med" len="med"/>
              </a:ln>
              <a:effectLst/>
            </p:spPr>
            <p:txBody>
              <a:bodyPr rot="0" spcFirstLastPara="0" vertOverflow="overflow" horzOverflow="overflow" vert="horz" wrap="square" lIns="62737"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ACS Engine</a:t>
                </a:r>
              </a:p>
            </p:txBody>
          </p:sp>
        </p:grpSp>
        <p:cxnSp>
          <p:nvCxnSpPr>
            <p:cNvPr id="77" name="Straight Arrow Connector 76">
              <a:extLst>
                <a:ext uri="{FF2B5EF4-FFF2-40B4-BE49-F238E27FC236}">
                  <a16:creationId xmlns:a16="http://schemas.microsoft.com/office/drawing/2014/main" id="{40BA1003-784A-4B8A-A82A-3C701F5F9BC5}"/>
                </a:ext>
              </a:extLst>
            </p:cNvPr>
            <p:cNvCxnSpPr>
              <a:cxnSpLocks/>
              <a:stCxn id="92" idx="2"/>
            </p:cNvCxnSpPr>
            <p:nvPr/>
          </p:nvCxnSpPr>
          <p:spPr>
            <a:xfrm>
              <a:off x="5965931" y="4147248"/>
              <a:ext cx="1071434" cy="750407"/>
            </a:xfrm>
            <a:prstGeom prst="straightConnector1">
              <a:avLst/>
            </a:prstGeom>
            <a:noFill/>
            <a:ln w="12700" cap="flat" cmpd="sng" algn="ctr">
              <a:solidFill>
                <a:srgbClr val="E6E6E6"/>
              </a:solidFill>
              <a:prstDash val="dash"/>
              <a:headEnd type="triangle"/>
              <a:tailEnd type="triangle"/>
            </a:ln>
            <a:effectLst/>
          </p:spPr>
        </p:cxnSp>
        <p:sp>
          <p:nvSpPr>
            <p:cNvPr id="78" name="Rectangle: Rounded Corners 77">
              <a:extLst>
                <a:ext uri="{FF2B5EF4-FFF2-40B4-BE49-F238E27FC236}">
                  <a16:creationId xmlns:a16="http://schemas.microsoft.com/office/drawing/2014/main" id="{76A2AA6D-6007-49FA-9234-1ACF15288F4D}"/>
                </a:ext>
              </a:extLst>
            </p:cNvPr>
            <p:cNvSpPr/>
            <p:nvPr/>
          </p:nvSpPr>
          <p:spPr bwMode="auto">
            <a:xfrm>
              <a:off x="8279979" y="3270630"/>
              <a:ext cx="1271016" cy="876618"/>
            </a:xfrm>
            <a:prstGeom prst="roundRect">
              <a:avLst>
                <a:gd name="adj" fmla="val 1616"/>
              </a:avLst>
            </a:prstGeom>
            <a:solidFill>
              <a:srgbClr val="F7F9FD"/>
            </a:solidFill>
            <a:ln w="12700" cap="flat" cmpd="sng" algn="ctr">
              <a:solidFill>
                <a:srgbClr val="00B294">
                  <a:lumMod val="75000"/>
                  <a:lumOff val="25000"/>
                </a:srgbClr>
              </a:solidFill>
              <a:prstDash val="solid"/>
              <a:headEnd type="none" w="med" len="med"/>
              <a:tailEnd type="none" w="med" len="med"/>
            </a:ln>
            <a:effectLst/>
          </p:spPr>
          <p:txBody>
            <a:bodyPr rot="0" spcFirstLastPara="0" vertOverflow="overflow" horzOverflow="overflow" vert="horz" wrap="square" lIns="89624" tIns="89624" rIns="179248"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Batch</a:t>
              </a:r>
            </a:p>
          </p:txBody>
        </p:sp>
        <p:sp>
          <p:nvSpPr>
            <p:cNvPr id="79" name="Rectangle: Rounded Corners 78">
              <a:extLst>
                <a:ext uri="{FF2B5EF4-FFF2-40B4-BE49-F238E27FC236}">
                  <a16:creationId xmlns:a16="http://schemas.microsoft.com/office/drawing/2014/main" id="{DCAA3581-B798-4EE1-8904-53763ABF7AB6}"/>
                </a:ext>
              </a:extLst>
            </p:cNvPr>
            <p:cNvSpPr/>
            <p:nvPr/>
          </p:nvSpPr>
          <p:spPr bwMode="auto">
            <a:xfrm>
              <a:off x="5327782" y="4897655"/>
              <a:ext cx="1273446" cy="730975"/>
            </a:xfrm>
            <a:prstGeom prst="roundRect">
              <a:avLst>
                <a:gd name="adj" fmla="val 2460"/>
              </a:avLst>
            </a:prstGeom>
            <a:solidFill>
              <a:srgbClr val="F7F9FD"/>
            </a:solidFill>
            <a:ln w="12700" cap="flat" cmpd="sng" algn="ctr">
              <a:solidFill>
                <a:srgbClr val="00B294">
                  <a:lumMod val="75000"/>
                  <a:lumOff val="25000"/>
                </a:srgbClr>
              </a:solidFill>
              <a:prstDash val="solid"/>
              <a:headEnd type="none" w="med" len="med"/>
              <a:tailEnd type="none" w="med" len="med"/>
            </a:ln>
            <a:effectLst/>
          </p:spPr>
          <p:txBody>
            <a:bodyPr rot="0" spcFirstLastPara="0" vertOverflow="overflow" horzOverflow="overflow" vert="horz" wrap="square" lIns="89624" tIns="89624" rIns="179248"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Azure Container </a:t>
              </a:r>
              <a:br>
                <a:rPr lang="en-US" sz="981" kern="0" dirty="0">
                  <a:solidFill>
                    <a:srgbClr val="353535"/>
                  </a:solidFill>
                  <a:cs typeface="Segoe UI" panose="020B0502040204020203" pitchFamily="34" charset="0"/>
                </a:rPr>
              </a:br>
              <a:r>
                <a:rPr lang="en-US" sz="981" kern="0" dirty="0">
                  <a:solidFill>
                    <a:srgbClr val="353535"/>
                  </a:solidFill>
                  <a:cs typeface="Segoe UI" panose="020B0502040204020203" pitchFamily="34" charset="0"/>
                </a:rPr>
                <a:t>Instances (ACI)</a:t>
              </a:r>
            </a:p>
          </p:txBody>
        </p:sp>
        <p:sp>
          <p:nvSpPr>
            <p:cNvPr id="80" name="Rectangle: Rounded Corners 79">
              <a:extLst>
                <a:ext uri="{FF2B5EF4-FFF2-40B4-BE49-F238E27FC236}">
                  <a16:creationId xmlns:a16="http://schemas.microsoft.com/office/drawing/2014/main" id="{5A2DE276-F865-408C-836B-F05744AEDF00}"/>
                </a:ext>
              </a:extLst>
            </p:cNvPr>
            <p:cNvSpPr/>
            <p:nvPr/>
          </p:nvSpPr>
          <p:spPr bwMode="auto">
            <a:xfrm>
              <a:off x="6809274" y="4897655"/>
              <a:ext cx="1271016" cy="730975"/>
            </a:xfrm>
            <a:prstGeom prst="roundRect">
              <a:avLst>
                <a:gd name="adj" fmla="val 2460"/>
              </a:avLst>
            </a:prstGeom>
            <a:solidFill>
              <a:srgbClr val="F7F9FD"/>
            </a:solidFill>
            <a:ln w="12700" cap="flat" cmpd="sng" algn="ctr">
              <a:solidFill>
                <a:srgbClr val="00B294">
                  <a:lumMod val="75000"/>
                  <a:lumOff val="25000"/>
                </a:srgbClr>
              </a:solidFill>
              <a:prstDash val="solid"/>
              <a:headEnd type="none" w="med" len="med"/>
              <a:tailEnd type="none" w="med" len="med"/>
            </a:ln>
            <a:effectLst/>
          </p:spPr>
          <p:txBody>
            <a:bodyPr rot="0" spcFirstLastPara="0" vertOverflow="overflow" horzOverflow="overflow" vert="horz" wrap="square" lIns="89624" tIns="89624" rIns="179248"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Azure </a:t>
              </a:r>
            </a:p>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Virtual Machines</a:t>
              </a:r>
            </a:p>
          </p:txBody>
        </p:sp>
        <p:sp>
          <p:nvSpPr>
            <p:cNvPr id="81" name="Rectangle: Rounded Corners 80">
              <a:extLst>
                <a:ext uri="{FF2B5EF4-FFF2-40B4-BE49-F238E27FC236}">
                  <a16:creationId xmlns:a16="http://schemas.microsoft.com/office/drawing/2014/main" id="{D9B9E0B5-DE86-4380-BB36-4BCA4E6787A2}"/>
                </a:ext>
              </a:extLst>
            </p:cNvPr>
            <p:cNvSpPr/>
            <p:nvPr/>
          </p:nvSpPr>
          <p:spPr bwMode="auto">
            <a:xfrm>
              <a:off x="8279768" y="4897655"/>
              <a:ext cx="1271016" cy="730975"/>
            </a:xfrm>
            <a:prstGeom prst="roundRect">
              <a:avLst>
                <a:gd name="adj" fmla="val 2460"/>
              </a:avLst>
            </a:prstGeom>
            <a:solidFill>
              <a:srgbClr val="F7F9FD"/>
            </a:solidFill>
            <a:ln w="12700" cap="flat" cmpd="sng" algn="ctr">
              <a:solidFill>
                <a:srgbClr val="00B294">
                  <a:lumMod val="75000"/>
                  <a:lumOff val="25000"/>
                </a:srgbClr>
              </a:solidFill>
              <a:prstDash val="solid"/>
              <a:headEnd type="none" w="med" len="med"/>
              <a:tailEnd type="none" w="med" len="med"/>
            </a:ln>
            <a:effectLst/>
          </p:spPr>
          <p:txBody>
            <a:bodyPr rot="0" spcFirstLastPara="0" vertOverflow="overflow" horzOverflow="overflow" vert="horz" wrap="square" lIns="89624" tIns="89624" rIns="179248"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Virtual Machine </a:t>
              </a:r>
              <a:br>
                <a:rPr lang="en-US" sz="981" kern="0" dirty="0">
                  <a:solidFill>
                    <a:srgbClr val="353535"/>
                  </a:solidFill>
                  <a:cs typeface="Segoe UI" panose="020B0502040204020203" pitchFamily="34" charset="0"/>
                </a:rPr>
              </a:br>
              <a:r>
                <a:rPr lang="en-US" sz="981" kern="0" dirty="0">
                  <a:solidFill>
                    <a:srgbClr val="353535"/>
                  </a:solidFill>
                  <a:cs typeface="Segoe UI" panose="020B0502040204020203" pitchFamily="34" charset="0"/>
                </a:rPr>
                <a:t>Scale Sets (VMSS)</a:t>
              </a:r>
            </a:p>
          </p:txBody>
        </p:sp>
        <p:sp>
          <p:nvSpPr>
            <p:cNvPr id="82" name="Rectangle: Rounded Corners 81">
              <a:extLst>
                <a:ext uri="{FF2B5EF4-FFF2-40B4-BE49-F238E27FC236}">
                  <a16:creationId xmlns:a16="http://schemas.microsoft.com/office/drawing/2014/main" id="{41BCC85A-14A9-4999-92B6-55B38365CF91}"/>
                </a:ext>
              </a:extLst>
            </p:cNvPr>
            <p:cNvSpPr/>
            <p:nvPr/>
          </p:nvSpPr>
          <p:spPr bwMode="auto">
            <a:xfrm>
              <a:off x="6809274" y="3270630"/>
              <a:ext cx="1271016" cy="876618"/>
            </a:xfrm>
            <a:prstGeom prst="roundRect">
              <a:avLst>
                <a:gd name="adj" fmla="val 2432"/>
              </a:avLst>
            </a:prstGeom>
            <a:solidFill>
              <a:srgbClr val="F7F9FD"/>
            </a:solidFill>
            <a:ln w="12700" cap="flat" cmpd="sng" algn="ctr">
              <a:solidFill>
                <a:srgbClr val="00B294">
                  <a:lumMod val="75000"/>
                  <a:lumOff val="25000"/>
                </a:srgbClr>
              </a:solidFill>
              <a:prstDash val="solid"/>
              <a:headEnd type="none" w="med" len="med"/>
              <a:tailEnd type="none" w="med" len="med"/>
            </a:ln>
            <a:effectLst/>
          </p:spPr>
          <p:txBody>
            <a:bodyPr rot="0" spcFirstLastPara="0" vertOverflow="overflow" horzOverflow="overflow" vert="horz" wrap="square" lIns="89624" tIns="89624" rIns="89624"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Service Fabric </a:t>
              </a:r>
            </a:p>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(Mesh &amp; cluster)</a:t>
              </a:r>
            </a:p>
            <a:p>
              <a:pPr defTabSz="913927" fontAlgn="base">
                <a:lnSpc>
                  <a:spcPct val="90000"/>
                </a:lnSpc>
                <a:spcBef>
                  <a:spcPct val="0"/>
                </a:spcBef>
                <a:spcAft>
                  <a:spcPct val="0"/>
                </a:spcAft>
                <a:defRPr/>
              </a:pPr>
              <a:endParaRPr lang="en-US" sz="981" kern="0" dirty="0">
                <a:solidFill>
                  <a:srgbClr val="353535"/>
                </a:solidFill>
                <a:cs typeface="Segoe UI" panose="020B0502040204020203" pitchFamily="34" charset="0"/>
              </a:endParaRPr>
            </a:p>
          </p:txBody>
        </p:sp>
        <p:cxnSp>
          <p:nvCxnSpPr>
            <p:cNvPr id="83" name="Straight Arrow Connector 82">
              <a:extLst>
                <a:ext uri="{FF2B5EF4-FFF2-40B4-BE49-F238E27FC236}">
                  <a16:creationId xmlns:a16="http://schemas.microsoft.com/office/drawing/2014/main" id="{AFBBCC44-1E59-4860-98E6-138A7B61E2B5}"/>
                </a:ext>
              </a:extLst>
            </p:cNvPr>
            <p:cNvCxnSpPr>
              <a:cxnSpLocks/>
              <a:stCxn id="82" idx="2"/>
              <a:endCxn id="81" idx="0"/>
            </p:cNvCxnSpPr>
            <p:nvPr/>
          </p:nvCxnSpPr>
          <p:spPr>
            <a:xfrm>
              <a:off x="7444782" y="4147248"/>
              <a:ext cx="1470494" cy="750407"/>
            </a:xfrm>
            <a:prstGeom prst="straightConnector1">
              <a:avLst/>
            </a:prstGeom>
            <a:noFill/>
            <a:ln w="12700" cap="flat" cmpd="sng" algn="ctr">
              <a:solidFill>
                <a:srgbClr val="E6E6E6"/>
              </a:solidFill>
              <a:prstDash val="dash"/>
              <a:headEnd type="triangle"/>
              <a:tailEnd type="triangle"/>
            </a:ln>
            <a:effectLst/>
          </p:spPr>
        </p:cxnSp>
        <p:cxnSp>
          <p:nvCxnSpPr>
            <p:cNvPr id="84" name="Straight Arrow Connector 83">
              <a:extLst>
                <a:ext uri="{FF2B5EF4-FFF2-40B4-BE49-F238E27FC236}">
                  <a16:creationId xmlns:a16="http://schemas.microsoft.com/office/drawing/2014/main" id="{D5680A93-1988-4573-ABDA-E512EC76816E}"/>
                </a:ext>
              </a:extLst>
            </p:cNvPr>
            <p:cNvCxnSpPr>
              <a:cxnSpLocks/>
              <a:stCxn id="78" idx="2"/>
              <a:endCxn id="81" idx="0"/>
            </p:cNvCxnSpPr>
            <p:nvPr/>
          </p:nvCxnSpPr>
          <p:spPr>
            <a:xfrm flipH="1">
              <a:off x="8915276" y="4147248"/>
              <a:ext cx="211" cy="750407"/>
            </a:xfrm>
            <a:prstGeom prst="straightConnector1">
              <a:avLst/>
            </a:prstGeom>
            <a:noFill/>
            <a:ln w="12700" cap="flat" cmpd="sng" algn="ctr">
              <a:solidFill>
                <a:srgbClr val="E6E6E6"/>
              </a:solidFill>
              <a:prstDash val="dash"/>
              <a:headEnd type="triangle"/>
              <a:tailEnd type="triangle"/>
            </a:ln>
            <a:effectLst/>
          </p:spPr>
        </p:cxnSp>
        <p:sp>
          <p:nvSpPr>
            <p:cNvPr id="85" name="Rectangle: Rounded Corners 84">
              <a:extLst>
                <a:ext uri="{FF2B5EF4-FFF2-40B4-BE49-F238E27FC236}">
                  <a16:creationId xmlns:a16="http://schemas.microsoft.com/office/drawing/2014/main" id="{703BC12B-B664-47EC-A210-D3F445457E0D}"/>
                </a:ext>
              </a:extLst>
            </p:cNvPr>
            <p:cNvSpPr/>
            <p:nvPr/>
          </p:nvSpPr>
          <p:spPr bwMode="auto">
            <a:xfrm>
              <a:off x="5436331" y="4396467"/>
              <a:ext cx="1055129" cy="286066"/>
            </a:xfrm>
            <a:prstGeom prst="roundRect">
              <a:avLst>
                <a:gd name="adj" fmla="val 5500"/>
              </a:avLst>
            </a:prstGeom>
            <a:solidFill>
              <a:srgbClr val="FFFFFF"/>
            </a:solidFill>
            <a:ln w="12700" cap="flat" cmpd="sng" algn="ctr">
              <a:solidFill>
                <a:srgbClr val="E6E6E6"/>
              </a:solidFill>
              <a:prstDash val="dash"/>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Virtual </a:t>
              </a:r>
              <a:r>
                <a:rPr lang="en-US" sz="981" kern="0" dirty="0" err="1">
                  <a:solidFill>
                    <a:srgbClr val="353535"/>
                  </a:solidFill>
                  <a:cs typeface="Segoe UI" panose="020B0502040204020203" pitchFamily="34" charset="0"/>
                </a:rPr>
                <a:t>kubelet</a:t>
              </a:r>
              <a:endParaRPr lang="en-US" sz="981" kern="0" dirty="0">
                <a:solidFill>
                  <a:srgbClr val="353535"/>
                </a:solidFill>
                <a:cs typeface="Segoe UI" panose="020B0502040204020203" pitchFamily="34" charset="0"/>
              </a:endParaRPr>
            </a:p>
          </p:txBody>
        </p:sp>
        <p:sp>
          <p:nvSpPr>
            <p:cNvPr id="86" name="Rectangle: Rounded Corners 85">
              <a:extLst>
                <a:ext uri="{FF2B5EF4-FFF2-40B4-BE49-F238E27FC236}">
                  <a16:creationId xmlns:a16="http://schemas.microsoft.com/office/drawing/2014/main" id="{260E3C39-B8EA-4F56-BABB-9F658082D369}"/>
                </a:ext>
              </a:extLst>
            </p:cNvPr>
            <p:cNvSpPr/>
            <p:nvPr/>
          </p:nvSpPr>
          <p:spPr bwMode="auto">
            <a:xfrm>
              <a:off x="8279768" y="1937175"/>
              <a:ext cx="1271016" cy="876618"/>
            </a:xfrm>
            <a:prstGeom prst="roundRect">
              <a:avLst>
                <a:gd name="adj" fmla="val 2432"/>
              </a:avLst>
            </a:prstGeom>
            <a:solidFill>
              <a:srgbClr val="F7F9FD"/>
            </a:solidFill>
            <a:ln w="12700" cap="flat" cmpd="sng" algn="ctr">
              <a:solidFill>
                <a:srgbClr val="00B294">
                  <a:lumMod val="75000"/>
                  <a:lumOff val="25000"/>
                </a:srgbClr>
              </a:solidFill>
              <a:prstDash val="solid"/>
              <a:headEnd type="none" w="med" len="med"/>
              <a:tailEnd type="none" w="med" len="med"/>
            </a:ln>
            <a:effectLst/>
          </p:spPr>
          <p:txBody>
            <a:bodyPr rot="0" spcFirstLastPara="0" vertOverflow="overflow" horzOverflow="overflow" vert="horz" wrap="square" lIns="89624" tIns="89624" rIns="89624"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App Service</a:t>
              </a:r>
            </a:p>
          </p:txBody>
        </p:sp>
        <p:cxnSp>
          <p:nvCxnSpPr>
            <p:cNvPr id="87" name="Connector: Elbow 86">
              <a:extLst>
                <a:ext uri="{FF2B5EF4-FFF2-40B4-BE49-F238E27FC236}">
                  <a16:creationId xmlns:a16="http://schemas.microsoft.com/office/drawing/2014/main" id="{CC66B6A6-B26C-4838-A401-075E92321847}"/>
                </a:ext>
              </a:extLst>
            </p:cNvPr>
            <p:cNvCxnSpPr>
              <a:cxnSpLocks/>
              <a:stCxn id="92" idx="0"/>
            </p:cNvCxnSpPr>
            <p:nvPr/>
          </p:nvCxnSpPr>
          <p:spPr>
            <a:xfrm rot="16200000" flipV="1">
              <a:off x="4582602" y="1887301"/>
              <a:ext cx="1521331" cy="1245328"/>
            </a:xfrm>
            <a:prstGeom prst="bentConnector3">
              <a:avLst>
                <a:gd name="adj1" fmla="val 115026"/>
              </a:avLst>
            </a:prstGeom>
            <a:noFill/>
            <a:ln w="12700" cap="flat" cmpd="sng" algn="ctr">
              <a:solidFill>
                <a:srgbClr val="00188F"/>
              </a:solidFill>
              <a:prstDash val="solid"/>
              <a:headEnd type="none"/>
              <a:tailEnd type="triangle"/>
            </a:ln>
            <a:effectLst/>
          </p:spPr>
        </p:cxnSp>
        <p:cxnSp>
          <p:nvCxnSpPr>
            <p:cNvPr id="88" name="Connector: Elbow 87">
              <a:extLst>
                <a:ext uri="{FF2B5EF4-FFF2-40B4-BE49-F238E27FC236}">
                  <a16:creationId xmlns:a16="http://schemas.microsoft.com/office/drawing/2014/main" id="{9C4EA2D0-E580-4A02-815B-EE0BE38ECD90}"/>
                </a:ext>
              </a:extLst>
            </p:cNvPr>
            <p:cNvCxnSpPr>
              <a:cxnSpLocks/>
              <a:stCxn id="82" idx="0"/>
            </p:cNvCxnSpPr>
            <p:nvPr/>
          </p:nvCxnSpPr>
          <p:spPr>
            <a:xfrm rot="16200000" flipV="1">
              <a:off x="5132859" y="958707"/>
              <a:ext cx="1521331" cy="3102516"/>
            </a:xfrm>
            <a:prstGeom prst="bentConnector3">
              <a:avLst>
                <a:gd name="adj1" fmla="val 115026"/>
              </a:avLst>
            </a:prstGeom>
            <a:noFill/>
            <a:ln w="12700" cap="flat" cmpd="sng" algn="ctr">
              <a:solidFill>
                <a:srgbClr val="00188F"/>
              </a:solidFill>
              <a:prstDash val="solid"/>
              <a:headEnd type="none"/>
              <a:tailEnd type="triangle"/>
            </a:ln>
            <a:effectLst/>
          </p:spPr>
        </p:cxnSp>
        <p:cxnSp>
          <p:nvCxnSpPr>
            <p:cNvPr id="89" name="Connector: Elbow 88">
              <a:extLst>
                <a:ext uri="{FF2B5EF4-FFF2-40B4-BE49-F238E27FC236}">
                  <a16:creationId xmlns:a16="http://schemas.microsoft.com/office/drawing/2014/main" id="{C9566A62-B63E-47A3-912F-7B1316586AE1}"/>
                </a:ext>
              </a:extLst>
            </p:cNvPr>
            <p:cNvCxnSpPr>
              <a:cxnSpLocks/>
              <a:stCxn id="94" idx="3"/>
            </p:cNvCxnSpPr>
            <p:nvPr/>
          </p:nvCxnSpPr>
          <p:spPr>
            <a:xfrm flipV="1">
              <a:off x="2924761" y="1749299"/>
              <a:ext cx="660833" cy="1434602"/>
            </a:xfrm>
            <a:prstGeom prst="bentConnector4">
              <a:avLst>
                <a:gd name="adj1" fmla="val 30599"/>
                <a:gd name="adj2" fmla="val 115935"/>
              </a:avLst>
            </a:prstGeom>
            <a:noFill/>
            <a:ln w="12700" cap="flat" cmpd="sng" algn="ctr">
              <a:solidFill>
                <a:srgbClr val="00188F"/>
              </a:solidFill>
              <a:prstDash val="solid"/>
              <a:headEnd type="none"/>
              <a:tailEnd type="triangle"/>
            </a:ln>
            <a:effectLst/>
          </p:spPr>
        </p:cxnSp>
        <p:cxnSp>
          <p:nvCxnSpPr>
            <p:cNvPr id="90" name="Connector: Elbow 89">
              <a:extLst>
                <a:ext uri="{FF2B5EF4-FFF2-40B4-BE49-F238E27FC236}">
                  <a16:creationId xmlns:a16="http://schemas.microsoft.com/office/drawing/2014/main" id="{92D26015-BABB-478D-A9BA-25A098CE5285}"/>
                </a:ext>
              </a:extLst>
            </p:cNvPr>
            <p:cNvCxnSpPr>
              <a:cxnSpLocks/>
              <a:stCxn id="95" idx="3"/>
            </p:cNvCxnSpPr>
            <p:nvPr/>
          </p:nvCxnSpPr>
          <p:spPr>
            <a:xfrm flipV="1">
              <a:off x="2924761" y="1749299"/>
              <a:ext cx="1039169" cy="2100416"/>
            </a:xfrm>
            <a:prstGeom prst="bentConnector4">
              <a:avLst>
                <a:gd name="adj1" fmla="val 30636"/>
                <a:gd name="adj2" fmla="val 110884"/>
              </a:avLst>
            </a:prstGeom>
            <a:noFill/>
            <a:ln w="12700" cap="flat" cmpd="sng" algn="ctr">
              <a:solidFill>
                <a:srgbClr val="00188F"/>
              </a:solidFill>
              <a:prstDash val="solid"/>
              <a:headEnd type="none"/>
              <a:tailEnd type="triangle"/>
            </a:ln>
            <a:effectLst/>
          </p:spPr>
        </p:cxnSp>
        <p:cxnSp>
          <p:nvCxnSpPr>
            <p:cNvPr id="91" name="Straight Arrow Connector 90">
              <a:extLst>
                <a:ext uri="{FF2B5EF4-FFF2-40B4-BE49-F238E27FC236}">
                  <a16:creationId xmlns:a16="http://schemas.microsoft.com/office/drawing/2014/main" id="{23865DB8-0398-4A46-A366-D5F081D87109}"/>
                </a:ext>
              </a:extLst>
            </p:cNvPr>
            <p:cNvCxnSpPr>
              <a:cxnSpLocks/>
              <a:stCxn id="75" idx="2"/>
              <a:endCxn id="98" idx="0"/>
            </p:cNvCxnSpPr>
            <p:nvPr/>
          </p:nvCxnSpPr>
          <p:spPr>
            <a:xfrm flipH="1">
              <a:off x="4153097" y="2068560"/>
              <a:ext cx="1" cy="277778"/>
            </a:xfrm>
            <a:prstGeom prst="straightConnector1">
              <a:avLst/>
            </a:prstGeom>
            <a:noFill/>
            <a:ln w="12700" cap="flat" cmpd="sng" algn="ctr">
              <a:solidFill>
                <a:srgbClr val="00188F"/>
              </a:solidFill>
              <a:prstDash val="solid"/>
              <a:headEnd type="none"/>
              <a:tailEnd type="triangle"/>
            </a:ln>
            <a:effectLst/>
          </p:spPr>
        </p:cxnSp>
      </p:grpSp>
      <p:sp>
        <p:nvSpPr>
          <p:cNvPr id="9" name="Freeform 5">
            <a:extLst>
              <a:ext uri="{FF2B5EF4-FFF2-40B4-BE49-F238E27FC236}">
                <a16:creationId xmlns:a16="http://schemas.microsoft.com/office/drawing/2014/main" id="{661B5047-CBB3-4EBC-A4B9-344CF1979935}"/>
              </a:ext>
            </a:extLst>
          </p:cNvPr>
          <p:cNvSpPr>
            <a:spLocks/>
          </p:cNvSpPr>
          <p:nvPr/>
        </p:nvSpPr>
        <p:spPr bwMode="auto">
          <a:xfrm>
            <a:off x="4376611" y="5184935"/>
            <a:ext cx="310006" cy="19322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rgbClr val="35353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24" tIns="44812" rIns="89624" bIns="44812" numCol="1" anchor="t" anchorCtr="0" compatLnSpc="1">
            <a:prstTxWarp prst="textNoShape">
              <a:avLst/>
            </a:prstTxWarp>
          </a:bodyPr>
          <a:lstStyle/>
          <a:p>
            <a:pPr defTabSz="896214">
              <a:defRPr/>
            </a:pPr>
            <a:endParaRPr lang="en-US" kern="0">
              <a:solidFill>
                <a:srgbClr val="353535"/>
              </a:solidFill>
            </a:endParaRPr>
          </a:p>
        </p:txBody>
      </p:sp>
      <p:pic>
        <p:nvPicPr>
          <p:cNvPr id="10" name="Graphic 9">
            <a:extLst>
              <a:ext uri="{FF2B5EF4-FFF2-40B4-BE49-F238E27FC236}">
                <a16:creationId xmlns:a16="http://schemas.microsoft.com/office/drawing/2014/main" id="{A0CB23C3-AAE2-408E-A8DE-977F584CD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6328" y="1852868"/>
            <a:ext cx="222519" cy="224765"/>
          </a:xfrm>
          <a:prstGeom prst="rect">
            <a:avLst/>
          </a:prstGeom>
        </p:spPr>
      </p:pic>
      <p:pic>
        <p:nvPicPr>
          <p:cNvPr id="12" name="Graphic 11">
            <a:extLst>
              <a:ext uri="{FF2B5EF4-FFF2-40B4-BE49-F238E27FC236}">
                <a16:creationId xmlns:a16="http://schemas.microsoft.com/office/drawing/2014/main" id="{8C42FA97-E297-4FD5-8687-86743EF1F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4105" y="3818307"/>
            <a:ext cx="244624" cy="280761"/>
          </a:xfrm>
          <a:prstGeom prst="rect">
            <a:avLst/>
          </a:prstGeom>
        </p:spPr>
      </p:pic>
      <p:pic>
        <p:nvPicPr>
          <p:cNvPr id="13" name="Graphic 12">
            <a:extLst>
              <a:ext uri="{FF2B5EF4-FFF2-40B4-BE49-F238E27FC236}">
                <a16:creationId xmlns:a16="http://schemas.microsoft.com/office/drawing/2014/main" id="{EAEF1C63-A42D-4B43-B8CA-F9F93945B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70274" y="4519662"/>
            <a:ext cx="303246" cy="215949"/>
          </a:xfrm>
          <a:prstGeom prst="rect">
            <a:avLst/>
          </a:prstGeom>
        </p:spPr>
      </p:pic>
      <p:pic>
        <p:nvPicPr>
          <p:cNvPr id="15" name="Graphic 14">
            <a:extLst>
              <a:ext uri="{FF2B5EF4-FFF2-40B4-BE49-F238E27FC236}">
                <a16:creationId xmlns:a16="http://schemas.microsoft.com/office/drawing/2014/main" id="{29F00CBA-298D-4B3D-9244-4EDF5678A1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9732" y="3810138"/>
            <a:ext cx="292338" cy="273390"/>
          </a:xfrm>
          <a:prstGeom prst="rect">
            <a:avLst/>
          </a:prstGeom>
        </p:spPr>
      </p:pic>
      <p:pic>
        <p:nvPicPr>
          <p:cNvPr id="17" name="Graphic 16">
            <a:extLst>
              <a:ext uri="{FF2B5EF4-FFF2-40B4-BE49-F238E27FC236}">
                <a16:creationId xmlns:a16="http://schemas.microsoft.com/office/drawing/2014/main" id="{01BA6531-552C-46BA-ACFB-8A227A2936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44608" y="5308329"/>
            <a:ext cx="293446" cy="233839"/>
          </a:xfrm>
          <a:prstGeom prst="rect">
            <a:avLst/>
          </a:prstGeom>
        </p:spPr>
      </p:pic>
      <p:pic>
        <p:nvPicPr>
          <p:cNvPr id="19" name="Picture 18">
            <a:extLst>
              <a:ext uri="{FF2B5EF4-FFF2-40B4-BE49-F238E27FC236}">
                <a16:creationId xmlns:a16="http://schemas.microsoft.com/office/drawing/2014/main" id="{D445100D-4C2F-4810-8141-AB943743B925}"/>
              </a:ext>
            </a:extLst>
          </p:cNvPr>
          <p:cNvPicPr>
            <a:picLocks noChangeAspect="1"/>
          </p:cNvPicPr>
          <p:nvPr/>
        </p:nvPicPr>
        <p:blipFill rotWithShape="1">
          <a:blip r:embed="rId13"/>
          <a:srcRect t="13129" r="7843"/>
          <a:stretch/>
        </p:blipFill>
        <p:spPr>
          <a:xfrm>
            <a:off x="2561935" y="3227578"/>
            <a:ext cx="231337" cy="218065"/>
          </a:xfrm>
          <a:prstGeom prst="rect">
            <a:avLst/>
          </a:prstGeom>
        </p:spPr>
      </p:pic>
      <p:pic>
        <p:nvPicPr>
          <p:cNvPr id="20" name="Picture 19">
            <a:extLst>
              <a:ext uri="{FF2B5EF4-FFF2-40B4-BE49-F238E27FC236}">
                <a16:creationId xmlns:a16="http://schemas.microsoft.com/office/drawing/2014/main" id="{C6830533-AB46-49ED-9249-1B3783258170}"/>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2545206" y="3900269"/>
            <a:ext cx="256046" cy="185867"/>
          </a:xfrm>
          <a:prstGeom prst="rect">
            <a:avLst/>
          </a:prstGeom>
        </p:spPr>
      </p:pic>
      <p:pic>
        <p:nvPicPr>
          <p:cNvPr id="21" name="Picture 20">
            <a:extLst>
              <a:ext uri="{FF2B5EF4-FFF2-40B4-BE49-F238E27FC236}">
                <a16:creationId xmlns:a16="http://schemas.microsoft.com/office/drawing/2014/main" id="{D4766B1B-5DD1-43D0-8A25-2762BB8CCB03}"/>
              </a:ext>
            </a:extLst>
          </p:cNvPr>
          <p:cNvPicPr>
            <a:picLocks noChangeAspect="1"/>
          </p:cNvPicPr>
          <p:nvPr/>
        </p:nvPicPr>
        <p:blipFill rotWithShape="1">
          <a:blip r:embed="rId15"/>
          <a:srcRect b="30380"/>
          <a:stretch/>
        </p:blipFill>
        <p:spPr>
          <a:xfrm>
            <a:off x="2511847" y="4577729"/>
            <a:ext cx="308273" cy="180153"/>
          </a:xfrm>
          <a:prstGeom prst="rect">
            <a:avLst/>
          </a:prstGeom>
        </p:spPr>
      </p:pic>
      <p:pic>
        <p:nvPicPr>
          <p:cNvPr id="22" name="Graphic 21">
            <a:extLst>
              <a:ext uri="{FF2B5EF4-FFF2-40B4-BE49-F238E27FC236}">
                <a16:creationId xmlns:a16="http://schemas.microsoft.com/office/drawing/2014/main" id="{49420ABC-1D2E-4CEA-80EE-95FC195236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2318" y="1852868"/>
            <a:ext cx="222519" cy="224765"/>
          </a:xfrm>
          <a:prstGeom prst="rect">
            <a:avLst/>
          </a:prstGeom>
        </p:spPr>
      </p:pic>
      <p:pic>
        <p:nvPicPr>
          <p:cNvPr id="23" name="Picture 22">
            <a:extLst>
              <a:ext uri="{FF2B5EF4-FFF2-40B4-BE49-F238E27FC236}">
                <a16:creationId xmlns:a16="http://schemas.microsoft.com/office/drawing/2014/main" id="{C1CF1BD6-BCBF-4AD6-B980-5B39B8C9CC98}"/>
              </a:ext>
            </a:extLst>
          </p:cNvPr>
          <p:cNvPicPr>
            <a:picLocks noChangeAspect="1"/>
          </p:cNvPicPr>
          <p:nvPr/>
        </p:nvPicPr>
        <p:blipFill rotWithShape="1">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847" y="5138809"/>
            <a:ext cx="229383" cy="282906"/>
          </a:xfrm>
          <a:prstGeom prst="rect">
            <a:avLst/>
          </a:prstGeom>
        </p:spPr>
      </p:pic>
      <p:sp>
        <p:nvSpPr>
          <p:cNvPr id="104" name="Rectangle: Rounded Corners 103">
            <a:extLst>
              <a:ext uri="{FF2B5EF4-FFF2-40B4-BE49-F238E27FC236}">
                <a16:creationId xmlns:a16="http://schemas.microsoft.com/office/drawing/2014/main" id="{72356D82-BBB8-4D99-AE9D-A1753DF785E6}"/>
              </a:ext>
            </a:extLst>
          </p:cNvPr>
          <p:cNvSpPr/>
          <p:nvPr/>
        </p:nvSpPr>
        <p:spPr bwMode="auto">
          <a:xfrm>
            <a:off x="6697610" y="3736635"/>
            <a:ext cx="817437" cy="366066"/>
          </a:xfrm>
          <a:prstGeom prst="roundRect">
            <a:avLst>
              <a:gd name="adj" fmla="val 5500"/>
            </a:avLst>
          </a:prstGeom>
          <a:solidFill>
            <a:srgbClr val="00B294">
              <a:lumMod val="75000"/>
              <a:lumOff val="25000"/>
              <a:alpha val="3000"/>
            </a:srgbClr>
          </a:solidFill>
          <a:ln w="12700" cap="flat" cmpd="sng" algn="ctr">
            <a:solidFill>
              <a:srgbClr val="00B294">
                <a:lumMod val="75000"/>
                <a:lumOff val="25000"/>
              </a:srgbClr>
            </a:solidFill>
            <a:prstDash val="dash"/>
            <a:headEnd type="none" w="med" len="med"/>
            <a:tailEnd type="none" w="med" len="med"/>
          </a:ln>
          <a:effectLst/>
        </p:spPr>
        <p:txBody>
          <a:bodyPr rot="0" spcFirstLastPara="0" vertOverflow="overflow" horzOverflow="overflow" vert="horz" wrap="square" lIns="62737"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981" kern="0" dirty="0">
                <a:solidFill>
                  <a:srgbClr val="353535"/>
                </a:solidFill>
                <a:cs typeface="Segoe UI" panose="020B0502040204020203" pitchFamily="34" charset="0"/>
              </a:rPr>
              <a:t>Service Fabric Engine</a:t>
            </a:r>
          </a:p>
        </p:txBody>
      </p:sp>
      <p:pic>
        <p:nvPicPr>
          <p:cNvPr id="132" name="Picture 8" descr="Image result for &quot;Azure SQL Database&quot; icon">
            <a:extLst>
              <a:ext uri="{FF2B5EF4-FFF2-40B4-BE49-F238E27FC236}">
                <a16:creationId xmlns:a16="http://schemas.microsoft.com/office/drawing/2014/main" id="{0AAECE02-EDC2-4A9D-B112-1921188450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46208" y="3075821"/>
            <a:ext cx="307663" cy="3076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zure Redis logo">
            <a:extLst>
              <a:ext uri="{FF2B5EF4-FFF2-40B4-BE49-F238E27FC236}">
                <a16:creationId xmlns:a16="http://schemas.microsoft.com/office/drawing/2014/main" id="{402645CC-C81A-4F13-B18F-87BD8B22CB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52318" y="3733405"/>
            <a:ext cx="244624" cy="244624"/>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0" descr="Image result for &quot;Azure Cosmos DB&quot; icon">
            <a:extLst>
              <a:ext uri="{FF2B5EF4-FFF2-40B4-BE49-F238E27FC236}">
                <a16:creationId xmlns:a16="http://schemas.microsoft.com/office/drawing/2014/main" id="{52AB490B-B5FB-4161-AF46-046FDB0E6B1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24908" y="4339312"/>
            <a:ext cx="488408" cy="25641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6" descr="Image result for &quot;Azure Container Service&quot; icon">
            <a:extLst>
              <a:ext uri="{FF2B5EF4-FFF2-40B4-BE49-F238E27FC236}">
                <a16:creationId xmlns:a16="http://schemas.microsoft.com/office/drawing/2014/main" id="{374E9F76-102D-4DAA-AAD2-9A27B217A7C5}"/>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6462" y="3753972"/>
            <a:ext cx="307290" cy="30729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8" descr="Image result for &quot;Azure Service Fabric&quot; icon">
            <a:extLst>
              <a:ext uri="{FF2B5EF4-FFF2-40B4-BE49-F238E27FC236}">
                <a16:creationId xmlns:a16="http://schemas.microsoft.com/office/drawing/2014/main" id="{EFC11B97-984B-4C09-8B9B-46A92076AB1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41465" y="3840984"/>
            <a:ext cx="447489" cy="23493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8" descr="Image result for Azure App Service icon">
            <a:extLst>
              <a:ext uri="{FF2B5EF4-FFF2-40B4-BE49-F238E27FC236}">
                <a16:creationId xmlns:a16="http://schemas.microsoft.com/office/drawing/2014/main" id="{CB7151A0-0B45-4500-98BE-805E40E771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45970" y="2535653"/>
            <a:ext cx="234574" cy="2345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quot;Azure Container Registry&quot; logo">
            <a:extLst>
              <a:ext uri="{FF2B5EF4-FFF2-40B4-BE49-F238E27FC236}">
                <a16:creationId xmlns:a16="http://schemas.microsoft.com/office/drawing/2014/main" id="{94DB0641-4402-482F-8FC4-606ECB29674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612507" y="5138809"/>
            <a:ext cx="612602" cy="321616"/>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0" descr="Image result for Azure Container Instance">
            <a:extLst>
              <a:ext uri="{FF2B5EF4-FFF2-40B4-BE49-F238E27FC236}">
                <a16:creationId xmlns:a16="http://schemas.microsoft.com/office/drawing/2014/main" id="{65F0A5FC-5148-4941-835A-33498F5C5983}"/>
              </a:ext>
            </a:extLst>
          </p:cNvPr>
          <p:cNvPicPr>
            <a:picLocks noChangeAspect="1" noChangeArrowheads="1"/>
          </p:cNvPicPr>
          <p:nvPr/>
        </p:nvPicPr>
        <p:blipFill>
          <a:blip r:embed="rId24">
            <a:duotone>
              <a:prstClr val="black"/>
              <a:srgbClr val="5B9BD5">
                <a:tint val="45000"/>
                <a:satMod val="400000"/>
              </a:srgbClr>
            </a:duotone>
            <a:extLst>
              <a:ext uri="{BEBA8EAE-BF5A-486C-A8C5-ECC9F3942E4B}">
                <a14:imgProps xmlns:a14="http://schemas.microsoft.com/office/drawing/2010/main">
                  <a14:imgLayer r:embed="rId2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017145" y="5302637"/>
            <a:ext cx="530591" cy="27856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Image result for Azure VM icon">
            <a:extLst>
              <a:ext uri="{FF2B5EF4-FFF2-40B4-BE49-F238E27FC236}">
                <a16:creationId xmlns:a16="http://schemas.microsoft.com/office/drawing/2014/main" id="{2ACE2AFF-6CB3-4557-BC61-4EE9ABD7FA99}"/>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5381" r="26646" b="51769"/>
          <a:stretch/>
        </p:blipFill>
        <p:spPr bwMode="auto">
          <a:xfrm>
            <a:off x="7594819" y="5332217"/>
            <a:ext cx="276131" cy="256415"/>
          </a:xfrm>
          <a:prstGeom prst="rect">
            <a:avLst/>
          </a:prstGeom>
          <a:noFill/>
          <a:extLst>
            <a:ext uri="{909E8E84-426E-40DD-AFC4-6F175D3DCCD1}">
              <a14:hiddenFill xmlns:a14="http://schemas.microsoft.com/office/drawing/2010/main">
                <a:solidFill>
                  <a:srgbClr val="FFFFFF"/>
                </a:solidFill>
              </a14:hiddenFill>
            </a:ext>
          </a:extLst>
        </p:spPr>
      </p:pic>
      <p:grpSp>
        <p:nvGrpSpPr>
          <p:cNvPr id="145" name="Group 144">
            <a:extLst>
              <a:ext uri="{FF2B5EF4-FFF2-40B4-BE49-F238E27FC236}">
                <a16:creationId xmlns:a16="http://schemas.microsoft.com/office/drawing/2014/main" id="{A801F9B0-91FD-45FB-9A90-5576DE2DA541}"/>
              </a:ext>
            </a:extLst>
          </p:cNvPr>
          <p:cNvGrpSpPr/>
          <p:nvPr/>
        </p:nvGrpSpPr>
        <p:grpSpPr>
          <a:xfrm>
            <a:off x="9003147" y="5284550"/>
            <a:ext cx="329448" cy="298204"/>
            <a:chOff x="8985358" y="5272544"/>
            <a:chExt cx="370333" cy="328746"/>
          </a:xfrm>
        </p:grpSpPr>
        <p:grpSp>
          <p:nvGrpSpPr>
            <p:cNvPr id="116" name="Group 115">
              <a:extLst>
                <a:ext uri="{FF2B5EF4-FFF2-40B4-BE49-F238E27FC236}">
                  <a16:creationId xmlns:a16="http://schemas.microsoft.com/office/drawing/2014/main" id="{39A33D18-8838-40AB-8C8E-0EB5BB326CB8}"/>
                </a:ext>
              </a:extLst>
            </p:cNvPr>
            <p:cNvGrpSpPr/>
            <p:nvPr/>
          </p:nvGrpSpPr>
          <p:grpSpPr>
            <a:xfrm>
              <a:off x="8985358" y="5272544"/>
              <a:ext cx="329136" cy="265435"/>
              <a:chOff x="8671566" y="6311630"/>
              <a:chExt cx="329136" cy="265435"/>
            </a:xfrm>
          </p:grpSpPr>
          <p:pic>
            <p:nvPicPr>
              <p:cNvPr id="146" name="Picture 2" descr="Image result for Azure VM icon">
                <a:extLst>
                  <a:ext uri="{FF2B5EF4-FFF2-40B4-BE49-F238E27FC236}">
                    <a16:creationId xmlns:a16="http://schemas.microsoft.com/office/drawing/2014/main" id="{7E54CDB8-819A-441B-9F4E-EF984D18AA6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5381" r="26646" b="51769"/>
              <a:stretch/>
            </p:blipFill>
            <p:spPr bwMode="auto">
              <a:xfrm>
                <a:off x="8671566" y="6311630"/>
                <a:ext cx="276188" cy="25646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7616668B-F729-494D-9E09-48039FE1F74A}"/>
                  </a:ext>
                </a:extLst>
              </p:cNvPr>
              <p:cNvPicPr>
                <a:picLocks noChangeAspect="1"/>
              </p:cNvPicPr>
              <p:nvPr/>
            </p:nvPicPr>
            <p:blipFill>
              <a:blip r:embed="rId27"/>
              <a:stretch>
                <a:fillRect/>
              </a:stretch>
            </p:blipFill>
            <p:spPr>
              <a:xfrm>
                <a:off x="8717668" y="6367072"/>
                <a:ext cx="283034" cy="209993"/>
              </a:xfrm>
              <a:prstGeom prst="rect">
                <a:avLst/>
              </a:prstGeom>
            </p:spPr>
          </p:pic>
        </p:grpSp>
        <p:grpSp>
          <p:nvGrpSpPr>
            <p:cNvPr id="142" name="Group 141">
              <a:extLst>
                <a:ext uri="{FF2B5EF4-FFF2-40B4-BE49-F238E27FC236}">
                  <a16:creationId xmlns:a16="http://schemas.microsoft.com/office/drawing/2014/main" id="{2B0BFE8B-459A-487B-90E2-9CEC5D179F7B}"/>
                </a:ext>
              </a:extLst>
            </p:cNvPr>
            <p:cNvGrpSpPr/>
            <p:nvPr/>
          </p:nvGrpSpPr>
          <p:grpSpPr>
            <a:xfrm>
              <a:off x="9026555" y="5308887"/>
              <a:ext cx="329136" cy="292403"/>
              <a:chOff x="8984443" y="5277168"/>
              <a:chExt cx="329136" cy="292403"/>
            </a:xfrm>
          </p:grpSpPr>
          <p:pic>
            <p:nvPicPr>
              <p:cNvPr id="143" name="Picture 2" descr="Image result for Azure VM icon">
                <a:extLst>
                  <a:ext uri="{FF2B5EF4-FFF2-40B4-BE49-F238E27FC236}">
                    <a16:creationId xmlns:a16="http://schemas.microsoft.com/office/drawing/2014/main" id="{A3612436-1549-4BBF-9973-091C210FE360}"/>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5381" r="26646" b="51769"/>
              <a:stretch/>
            </p:blipFill>
            <p:spPr bwMode="auto">
              <a:xfrm>
                <a:off x="8984443" y="5277168"/>
                <a:ext cx="276188" cy="25646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8C637FAC-1D37-4828-B45F-FB9569CE9819}"/>
                  </a:ext>
                </a:extLst>
              </p:cNvPr>
              <p:cNvPicPr>
                <a:picLocks noChangeAspect="1"/>
              </p:cNvPicPr>
              <p:nvPr/>
            </p:nvPicPr>
            <p:blipFill>
              <a:blip r:embed="rId27"/>
              <a:stretch>
                <a:fillRect/>
              </a:stretch>
            </p:blipFill>
            <p:spPr>
              <a:xfrm>
                <a:off x="9030545" y="5332610"/>
                <a:ext cx="283034" cy="209993"/>
              </a:xfrm>
              <a:prstGeom prst="rect">
                <a:avLst/>
              </a:prstGeom>
            </p:spPr>
          </p:pic>
          <p:pic>
            <p:nvPicPr>
              <p:cNvPr id="144" name="Picture 2" descr="Image result for Azure VM icon">
                <a:extLst>
                  <a:ext uri="{FF2B5EF4-FFF2-40B4-BE49-F238E27FC236}">
                    <a16:creationId xmlns:a16="http://schemas.microsoft.com/office/drawing/2014/main" id="{AE25C84E-3CAE-466E-BABA-D37A853AB33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5381" r="26646" b="51769"/>
              <a:stretch/>
            </p:blipFill>
            <p:spPr bwMode="auto">
              <a:xfrm>
                <a:off x="9021132" y="5313104"/>
                <a:ext cx="276188" cy="25646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34" name="Picture 10" descr="Image result for Azure logo">
            <a:extLst>
              <a:ext uri="{FF2B5EF4-FFF2-40B4-BE49-F238E27FC236}">
                <a16:creationId xmlns:a16="http://schemas.microsoft.com/office/drawing/2014/main" id="{42DCBBF1-5E6D-4656-BB16-05C2B7004D5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51342" y="5517190"/>
            <a:ext cx="1525268" cy="1089478"/>
          </a:xfrm>
          <a:prstGeom prst="rect">
            <a:avLst/>
          </a:prstGeom>
          <a:noFill/>
          <a:extLst>
            <a:ext uri="{909E8E84-426E-40DD-AFC4-6F175D3DCCD1}">
              <a14:hiddenFill xmlns:a14="http://schemas.microsoft.com/office/drawing/2010/main">
                <a:solidFill>
                  <a:srgbClr val="FFFFFF"/>
                </a:solidFill>
              </a14:hiddenFill>
            </a:ext>
          </a:extLst>
        </p:spPr>
      </p:pic>
      <p:sp>
        <p:nvSpPr>
          <p:cNvPr id="105" name="Rounded Rectangle 4">
            <a:extLst>
              <a:ext uri="{FF2B5EF4-FFF2-40B4-BE49-F238E27FC236}">
                <a16:creationId xmlns:a16="http://schemas.microsoft.com/office/drawing/2014/main" id="{091FED57-E157-4282-A00E-B8293F69BD59}"/>
              </a:ext>
            </a:extLst>
          </p:cNvPr>
          <p:cNvSpPr/>
          <p:nvPr/>
        </p:nvSpPr>
        <p:spPr>
          <a:xfrm>
            <a:off x="6641121" y="3264379"/>
            <a:ext cx="1305976" cy="926493"/>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92">
              <a:defRPr/>
            </a:pPr>
            <a:endParaRPr lang="en-US">
              <a:ln w="50800">
                <a:solidFill>
                  <a:srgbClr val="FFFF00"/>
                </a:solidFill>
              </a:ln>
              <a:solidFill>
                <a:srgbClr val="FFFF00"/>
              </a:solidFill>
              <a:latin typeface="Segoe UI" pitchFamily="34" charset="0"/>
            </a:endParaRPr>
          </a:p>
        </p:txBody>
      </p:sp>
      <p:sp>
        <p:nvSpPr>
          <p:cNvPr id="106" name="Rounded Rectangle 4">
            <a:extLst>
              <a:ext uri="{FF2B5EF4-FFF2-40B4-BE49-F238E27FC236}">
                <a16:creationId xmlns:a16="http://schemas.microsoft.com/office/drawing/2014/main" id="{21897547-4798-45E6-9315-2325FB90BB34}"/>
              </a:ext>
            </a:extLst>
          </p:cNvPr>
          <p:cNvSpPr/>
          <p:nvPr/>
        </p:nvSpPr>
        <p:spPr>
          <a:xfrm>
            <a:off x="5181899" y="3277236"/>
            <a:ext cx="1305976" cy="926493"/>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92">
              <a:defRPr/>
            </a:pPr>
            <a:endParaRPr lang="en-US">
              <a:ln w="50800">
                <a:solidFill>
                  <a:srgbClr val="FFFF00"/>
                </a:solidFill>
              </a:ln>
              <a:solidFill>
                <a:srgbClr val="FFFF00"/>
              </a:solidFill>
              <a:latin typeface="Segoe UI" pitchFamily="34" charset="0"/>
            </a:endParaRPr>
          </a:p>
        </p:txBody>
      </p:sp>
      <p:cxnSp>
        <p:nvCxnSpPr>
          <p:cNvPr id="109" name="Straight Connector 108">
            <a:extLst>
              <a:ext uri="{FF2B5EF4-FFF2-40B4-BE49-F238E27FC236}">
                <a16:creationId xmlns:a16="http://schemas.microsoft.com/office/drawing/2014/main" id="{3F4FC34D-E96B-48F8-BB08-2177C9429B83}"/>
              </a:ext>
            </a:extLst>
          </p:cNvPr>
          <p:cNvCxnSpPr>
            <a:cxnSpLocks/>
          </p:cNvCxnSpPr>
          <p:nvPr/>
        </p:nvCxnSpPr>
        <p:spPr>
          <a:xfrm>
            <a:off x="10993112" y="3834050"/>
            <a:ext cx="746972" cy="0"/>
          </a:xfrm>
          <a:prstGeom prst="line">
            <a:avLst/>
          </a:prstGeom>
          <a:ln w="50800">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A536198-15DC-4F26-A4D7-E717F6068C14}"/>
              </a:ext>
            </a:extLst>
          </p:cNvPr>
          <p:cNvCxnSpPr>
            <a:cxnSpLocks/>
          </p:cNvCxnSpPr>
          <p:nvPr/>
        </p:nvCxnSpPr>
        <p:spPr>
          <a:xfrm>
            <a:off x="10993112" y="4331011"/>
            <a:ext cx="746972" cy="0"/>
          </a:xfrm>
          <a:prstGeom prst="line">
            <a:avLst/>
          </a:prstGeom>
          <a:ln w="508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468387FF-0FCD-4D1C-AE24-410849934F5A}"/>
              </a:ext>
            </a:extLst>
          </p:cNvPr>
          <p:cNvSpPr/>
          <p:nvPr/>
        </p:nvSpPr>
        <p:spPr>
          <a:xfrm>
            <a:off x="10918045" y="4356043"/>
            <a:ext cx="973343" cy="258404"/>
          </a:xfrm>
          <a:prstGeom prst="rect">
            <a:avLst/>
          </a:prstGeom>
        </p:spPr>
        <p:txBody>
          <a:bodyPr wrap="none">
            <a:spAutoFit/>
          </a:bodyPr>
          <a:lstStyle/>
          <a:p>
            <a:pPr>
              <a:defRPr/>
            </a:pPr>
            <a:r>
              <a:rPr lang="en-US" sz="1079" dirty="0">
                <a:solidFill>
                  <a:srgbClr val="2D2D30"/>
                </a:solidFill>
              </a:rPr>
              <a:t>Infrastructure</a:t>
            </a:r>
          </a:p>
        </p:txBody>
      </p:sp>
      <p:sp>
        <p:nvSpPr>
          <p:cNvPr id="112" name="Rectangle 111">
            <a:extLst>
              <a:ext uri="{FF2B5EF4-FFF2-40B4-BE49-F238E27FC236}">
                <a16:creationId xmlns:a16="http://schemas.microsoft.com/office/drawing/2014/main" id="{C78364A1-6265-4D2B-A0A5-DE605D06495F}"/>
              </a:ext>
            </a:extLst>
          </p:cNvPr>
          <p:cNvSpPr/>
          <p:nvPr/>
        </p:nvSpPr>
        <p:spPr>
          <a:xfrm>
            <a:off x="10920234" y="3873957"/>
            <a:ext cx="750526" cy="258404"/>
          </a:xfrm>
          <a:prstGeom prst="rect">
            <a:avLst/>
          </a:prstGeom>
        </p:spPr>
        <p:txBody>
          <a:bodyPr wrap="none">
            <a:spAutoFit/>
          </a:bodyPr>
          <a:lstStyle/>
          <a:p>
            <a:pPr>
              <a:defRPr/>
            </a:pPr>
            <a:r>
              <a:rPr lang="en-US" sz="1079" dirty="0">
                <a:solidFill>
                  <a:srgbClr val="2D2D30"/>
                </a:solidFill>
              </a:rPr>
              <a:t>Managed</a:t>
            </a:r>
          </a:p>
        </p:txBody>
      </p:sp>
      <p:pic>
        <p:nvPicPr>
          <p:cNvPr id="130" name="Picture 8" descr="Image result for Azure Batch logo white">
            <a:extLst>
              <a:ext uri="{FF2B5EF4-FFF2-40B4-BE49-F238E27FC236}">
                <a16:creationId xmlns:a16="http://schemas.microsoft.com/office/drawing/2014/main" id="{B0F1643A-CB77-4889-BF8D-29A18383300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89230" y="3805544"/>
            <a:ext cx="276583" cy="27658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8">
            <a:extLst>
              <a:ext uri="{FF2B5EF4-FFF2-40B4-BE49-F238E27FC236}">
                <a16:creationId xmlns:a16="http://schemas.microsoft.com/office/drawing/2014/main" id="{DAD45F32-2E18-49D8-94FF-2F669AE65F8D}"/>
              </a:ext>
            </a:extLst>
          </p:cNvPr>
          <p:cNvPicPr>
            <a:picLocks noChangeAspect="1" noChangeArrowheads="1"/>
          </p:cNvPicPr>
          <p:nvPr/>
        </p:nvPicPr>
        <p:blipFill>
          <a:blip r:embed="rId30"/>
          <a:stretch>
            <a:fillRect/>
          </a:stretch>
        </p:blipFill>
        <p:spPr bwMode="auto">
          <a:xfrm>
            <a:off x="7648738" y="3578319"/>
            <a:ext cx="233332" cy="23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85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CBBF83-E0EB-43BF-AF25-D393A41104A5}"/>
              </a:ext>
            </a:extLst>
          </p:cNvPr>
          <p:cNvPicPr>
            <a:picLocks noChangeAspect="1"/>
          </p:cNvPicPr>
          <p:nvPr/>
        </p:nvPicPr>
        <p:blipFill>
          <a:blip r:embed="rId3"/>
          <a:stretch>
            <a:fillRect/>
          </a:stretch>
        </p:blipFill>
        <p:spPr>
          <a:xfrm>
            <a:off x="4616194" y="2590801"/>
            <a:ext cx="6355432" cy="3352800"/>
          </a:xfrm>
          <a:prstGeom prst="rect">
            <a:avLst/>
          </a:prstGeom>
        </p:spPr>
      </p:pic>
      <p:sp>
        <p:nvSpPr>
          <p:cNvPr id="8" name="TextBox 7">
            <a:extLst>
              <a:ext uri="{FF2B5EF4-FFF2-40B4-BE49-F238E27FC236}">
                <a16:creationId xmlns:a16="http://schemas.microsoft.com/office/drawing/2014/main" id="{872BC330-4ABE-4F6B-801E-6C35A57D8242}"/>
              </a:ext>
            </a:extLst>
          </p:cNvPr>
          <p:cNvSpPr txBox="1"/>
          <p:nvPr/>
        </p:nvSpPr>
        <p:spPr>
          <a:xfrm>
            <a:off x="4616194" y="1907121"/>
            <a:ext cx="6987543" cy="587340"/>
          </a:xfrm>
          <a:prstGeom prst="rect">
            <a:avLst/>
          </a:prstGeom>
          <a:noFill/>
        </p:spPr>
        <p:txBody>
          <a:bodyPr wrap="square" rtlCol="0">
            <a:spAutoFit/>
          </a:bodyPr>
          <a:lstStyle/>
          <a:p>
            <a:pPr marL="285640" indent="-285640" defTabSz="914050">
              <a:spcBef>
                <a:spcPts val="480"/>
              </a:spcBef>
              <a:buFont typeface="Arial" panose="020B0604020202020204" pitchFamily="34" charset="0"/>
              <a:buChar char="•"/>
              <a:defRPr/>
            </a:pPr>
            <a:r>
              <a:rPr lang="en-US" sz="1400" dirty="0">
                <a:gradFill>
                  <a:gsLst>
                    <a:gs pos="1250">
                      <a:schemeClr val="tx1"/>
                    </a:gs>
                    <a:gs pos="100000">
                      <a:schemeClr val="tx1"/>
                    </a:gs>
                  </a:gsLst>
                  <a:lin ang="5400000" scaled="0"/>
                </a:gradFill>
                <a:latin typeface="Segoe UI" charset="0"/>
                <a:ea typeface="Segoe UI" charset="0"/>
                <a:cs typeface="Segoe UI" charset="0"/>
              </a:rPr>
              <a:t>Intended for .NET developers and solution architects</a:t>
            </a:r>
          </a:p>
          <a:p>
            <a:pPr marL="285640" indent="-285640" defTabSz="914050">
              <a:spcBef>
                <a:spcPts val="480"/>
              </a:spcBef>
              <a:buFont typeface="Arial" panose="020B0604020202020204" pitchFamily="34" charset="0"/>
              <a:buChar char="•"/>
              <a:defRPr/>
            </a:pPr>
            <a:r>
              <a:rPr lang="en-US" sz="1400" dirty="0">
                <a:gradFill>
                  <a:gsLst>
                    <a:gs pos="1250">
                      <a:schemeClr val="tx1"/>
                    </a:gs>
                    <a:gs pos="100000">
                      <a:schemeClr val="tx1"/>
                    </a:gs>
                  </a:gsLst>
                  <a:lin ang="5400000" scaled="0"/>
                </a:gradFill>
                <a:latin typeface="Segoe UI" charset="0"/>
                <a:ea typeface="Segoe UI" charset="0"/>
                <a:cs typeface="Segoe UI" charset="0"/>
              </a:rPr>
              <a:t>Prescriptive guidance on Microservices implementation with .NET Core and Docker</a:t>
            </a:r>
          </a:p>
        </p:txBody>
      </p:sp>
      <p:sp>
        <p:nvSpPr>
          <p:cNvPr id="15" name="Rectangle 14"/>
          <p:cNvSpPr/>
          <p:nvPr/>
        </p:nvSpPr>
        <p:spPr>
          <a:xfrm>
            <a:off x="1263" y="1197"/>
            <a:ext cx="12189477" cy="1270871"/>
          </a:xfrm>
          <a:prstGeom prst="rect">
            <a:avLst/>
          </a:prstGeom>
          <a:solidFill>
            <a:schemeClr val="accent3"/>
          </a:solidFill>
          <a:ln w="10795" cap="flat" cmpd="sng" algn="ctr">
            <a:noFill/>
            <a:prstDash val="solid"/>
          </a:ln>
          <a:effectLst/>
        </p:spPr>
        <p:txBody>
          <a:bodyPr rtlCol="0" anchor="ctr"/>
          <a:lstStyle/>
          <a:p>
            <a:pPr algn="ctr" defTabSz="896214">
              <a:defRPr/>
            </a:pPr>
            <a:endParaRPr lang="en-US" kern="0">
              <a:solidFill>
                <a:srgbClr val="FFFFFF"/>
              </a:solidFill>
              <a:latin typeface="Segoe UI"/>
              <a:ea typeface=""/>
              <a:cs typeface=""/>
            </a:endParaRPr>
          </a:p>
        </p:txBody>
      </p:sp>
      <p:sp>
        <p:nvSpPr>
          <p:cNvPr id="2" name="Rectangle 1">
            <a:extLst>
              <a:ext uri="{FF2B5EF4-FFF2-40B4-BE49-F238E27FC236}">
                <a16:creationId xmlns:a16="http://schemas.microsoft.com/office/drawing/2014/main" id="{5FDA7B1E-7DAF-488D-B461-F51AFBFC4C3C}"/>
              </a:ext>
            </a:extLst>
          </p:cNvPr>
          <p:cNvSpPr/>
          <p:nvPr/>
        </p:nvSpPr>
        <p:spPr>
          <a:xfrm>
            <a:off x="5288234" y="5943602"/>
            <a:ext cx="5530617" cy="353943"/>
          </a:xfrm>
          <a:prstGeom prst="rect">
            <a:avLst/>
          </a:prstGeom>
        </p:spPr>
        <p:txBody>
          <a:bodyPr wrap="none">
            <a:spAutoFit/>
          </a:bodyPr>
          <a:lstStyle/>
          <a:p>
            <a:pPr defTabSz="914225">
              <a:defRPr/>
            </a:pPr>
            <a:r>
              <a:rPr lang="en-US" sz="1700" dirty="0">
                <a:gradFill>
                  <a:gsLst>
                    <a:gs pos="1250">
                      <a:schemeClr val="accent1"/>
                    </a:gs>
                    <a:gs pos="100000">
                      <a:schemeClr val="accent1"/>
                    </a:gs>
                  </a:gsLst>
                  <a:lin ang="5400000" scaled="0"/>
                </a:gradFill>
                <a:latin typeface="Calibri" panose="020F0502020204030204"/>
              </a:rPr>
              <a:t>https://github.com/dotnet-architecture/eShopOnContainers</a:t>
            </a:r>
          </a:p>
        </p:txBody>
      </p:sp>
      <p:sp>
        <p:nvSpPr>
          <p:cNvPr id="3" name="Rectangle 2">
            <a:extLst>
              <a:ext uri="{FF2B5EF4-FFF2-40B4-BE49-F238E27FC236}">
                <a16:creationId xmlns:a16="http://schemas.microsoft.com/office/drawing/2014/main" id="{7CA411CD-AFAA-435C-9454-2F603FCFB9B7}"/>
              </a:ext>
            </a:extLst>
          </p:cNvPr>
          <p:cNvSpPr/>
          <p:nvPr/>
        </p:nvSpPr>
        <p:spPr>
          <a:xfrm>
            <a:off x="542628" y="5943601"/>
            <a:ext cx="3378554" cy="353943"/>
          </a:xfrm>
          <a:prstGeom prst="rect">
            <a:avLst/>
          </a:prstGeom>
        </p:spPr>
        <p:txBody>
          <a:bodyPr wrap="none">
            <a:spAutoFit/>
          </a:bodyPr>
          <a:lstStyle/>
          <a:p>
            <a:pPr defTabSz="914225">
              <a:defRPr/>
            </a:pPr>
            <a:r>
              <a:rPr lang="en-US" sz="1700" dirty="0">
                <a:gradFill>
                  <a:gsLst>
                    <a:gs pos="1250">
                      <a:schemeClr val="accent1"/>
                    </a:gs>
                    <a:gs pos="100000">
                      <a:schemeClr val="accent1"/>
                    </a:gs>
                  </a:gsLst>
                  <a:lin ang="5400000" scaled="0"/>
                </a:gradFill>
                <a:latin typeface="Calibri" panose="020F0502020204030204"/>
              </a:rPr>
              <a:t>https://aka.ms/microservicesebook </a:t>
            </a:r>
          </a:p>
        </p:txBody>
      </p:sp>
      <p:sp>
        <p:nvSpPr>
          <p:cNvPr id="4" name="Rectangle 3">
            <a:extLst>
              <a:ext uri="{FF2B5EF4-FFF2-40B4-BE49-F238E27FC236}">
                <a16:creationId xmlns:a16="http://schemas.microsoft.com/office/drawing/2014/main" id="{BBA6B781-5549-4033-833F-D26B9DB868CA}"/>
              </a:ext>
            </a:extLst>
          </p:cNvPr>
          <p:cNvSpPr/>
          <p:nvPr/>
        </p:nvSpPr>
        <p:spPr>
          <a:xfrm>
            <a:off x="1354091" y="1441450"/>
            <a:ext cx="1608133" cy="369332"/>
          </a:xfrm>
          <a:prstGeom prst="rect">
            <a:avLst/>
          </a:prstGeom>
        </p:spPr>
        <p:txBody>
          <a:bodyPr wrap="none">
            <a:spAutoFit/>
          </a:bodyPr>
          <a:lstStyle/>
          <a:p>
            <a:pPr defTabSz="914225">
              <a:defRPr/>
            </a:pPr>
            <a:r>
              <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eBook/Guide</a:t>
            </a:r>
          </a:p>
        </p:txBody>
      </p:sp>
      <p:sp>
        <p:nvSpPr>
          <p:cNvPr id="13" name="Rectangle 12">
            <a:extLst>
              <a:ext uri="{FF2B5EF4-FFF2-40B4-BE49-F238E27FC236}">
                <a16:creationId xmlns:a16="http://schemas.microsoft.com/office/drawing/2014/main" id="{9EDB6A77-521A-4F4C-B6A0-F9D164C90BDC}"/>
              </a:ext>
            </a:extLst>
          </p:cNvPr>
          <p:cNvSpPr/>
          <p:nvPr/>
        </p:nvSpPr>
        <p:spPr>
          <a:xfrm>
            <a:off x="4616194" y="1441450"/>
            <a:ext cx="6351226" cy="369332"/>
          </a:xfrm>
          <a:prstGeom prst="rect">
            <a:avLst/>
          </a:prstGeom>
        </p:spPr>
        <p:txBody>
          <a:bodyPr wrap="none">
            <a:spAutoFit/>
          </a:bodyPr>
          <a:lstStyle/>
          <a:p>
            <a:pPr defTabSz="914225">
              <a:defRPr/>
            </a:pPr>
            <a:r>
              <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eShopOnContainers: Reference microservices application</a:t>
            </a:r>
          </a:p>
        </p:txBody>
      </p:sp>
      <p:sp>
        <p:nvSpPr>
          <p:cNvPr id="5" name="Title 4">
            <a:extLst>
              <a:ext uri="{FF2B5EF4-FFF2-40B4-BE49-F238E27FC236}">
                <a16:creationId xmlns:a16="http://schemas.microsoft.com/office/drawing/2014/main" id="{AE3FBED0-B3FF-47DC-B4C6-16A14603792C}"/>
              </a:ext>
            </a:extLst>
          </p:cNvPr>
          <p:cNvSpPr>
            <a:spLocks noGrp="1"/>
          </p:cNvSpPr>
          <p:nvPr>
            <p:ph type="title"/>
          </p:nvPr>
        </p:nvSpPr>
        <p:spPr>
          <a:xfrm>
            <a:off x="588263" y="457200"/>
            <a:ext cx="11018520" cy="492443"/>
          </a:xfrm>
        </p:spPr>
        <p:txBody>
          <a:bodyPr/>
          <a:lstStyle/>
          <a:p>
            <a:r>
              <a:rPr lang="en-US" sz="3200" dirty="0">
                <a:gradFill>
                  <a:gsLst>
                    <a:gs pos="1250">
                      <a:schemeClr val="bg1"/>
                    </a:gs>
                    <a:gs pos="100000">
                      <a:schemeClr val="bg1"/>
                    </a:gs>
                  </a:gsLst>
                  <a:lin ang="5400000" scaled="0"/>
                </a:gradFill>
              </a:rPr>
              <a:t>Guide/eBook and sample apps on microservices architecture</a:t>
            </a:r>
          </a:p>
        </p:txBody>
      </p:sp>
      <p:pic>
        <p:nvPicPr>
          <p:cNvPr id="12" name="Picture 11">
            <a:extLst>
              <a:ext uri="{FF2B5EF4-FFF2-40B4-BE49-F238E27FC236}">
                <a16:creationId xmlns:a16="http://schemas.microsoft.com/office/drawing/2014/main" id="{B39C1F05-65FC-4B12-ADCA-347CB4F94FC0}"/>
              </a:ext>
            </a:extLst>
          </p:cNvPr>
          <p:cNvPicPr>
            <a:picLocks noChangeAspect="1"/>
          </p:cNvPicPr>
          <p:nvPr/>
        </p:nvPicPr>
        <p:blipFill>
          <a:blip r:embed="rId4"/>
          <a:stretch>
            <a:fillRect/>
          </a:stretch>
        </p:blipFill>
        <p:spPr>
          <a:xfrm>
            <a:off x="588263" y="1838663"/>
            <a:ext cx="3139789" cy="4061418"/>
          </a:xfrm>
          <a:prstGeom prst="rect">
            <a:avLst/>
          </a:prstGeom>
        </p:spPr>
      </p:pic>
      <p:pic>
        <p:nvPicPr>
          <p:cNvPr id="6" name="Picture 5">
            <a:extLst>
              <a:ext uri="{FF2B5EF4-FFF2-40B4-BE49-F238E27FC236}">
                <a16:creationId xmlns:a16="http://schemas.microsoft.com/office/drawing/2014/main" id="{1133805E-60A8-4B14-9BA1-924B1FE77F60}"/>
              </a:ext>
            </a:extLst>
          </p:cNvPr>
          <p:cNvPicPr>
            <a:picLocks noChangeAspect="1"/>
          </p:cNvPicPr>
          <p:nvPr/>
        </p:nvPicPr>
        <p:blipFill>
          <a:blip r:embed="rId5"/>
          <a:stretch>
            <a:fillRect/>
          </a:stretch>
        </p:blipFill>
        <p:spPr>
          <a:xfrm>
            <a:off x="5583218" y="6235779"/>
            <a:ext cx="4883971" cy="512029"/>
          </a:xfrm>
          <a:prstGeom prst="rect">
            <a:avLst/>
          </a:prstGeom>
        </p:spPr>
      </p:pic>
    </p:spTree>
    <p:extLst>
      <p:ext uri="{BB962C8B-B14F-4D97-AF65-F5344CB8AC3E}">
        <p14:creationId xmlns:p14="http://schemas.microsoft.com/office/powerpoint/2010/main" val="43561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9" name="Rectangle 48"/>
          <p:cNvSpPr/>
          <p:nvPr/>
        </p:nvSpPr>
        <p:spPr>
          <a:xfrm>
            <a:off x="397" y="711"/>
            <a:ext cx="12191207" cy="1093333"/>
          </a:xfrm>
          <a:prstGeom prst="rect">
            <a:avLst/>
          </a:prstGeom>
          <a:solidFill>
            <a:srgbClr val="0070C0"/>
          </a:solidFill>
          <a:ln w="10795" cap="flat" cmpd="sng" algn="ctr">
            <a:noFill/>
            <a:prstDash val="solid"/>
          </a:ln>
          <a:effectLst/>
        </p:spPr>
        <p:txBody>
          <a:bodyPr rtlCol="0" anchor="ctr"/>
          <a:lstStyle/>
          <a:p>
            <a:pPr algn="ctr" defTabSz="896387">
              <a:defRPr/>
            </a:pPr>
            <a:endParaRPr lang="en-US" kern="0">
              <a:solidFill>
                <a:srgbClr val="FFFFFF"/>
              </a:solidFill>
              <a:latin typeface="Segoe UI"/>
            </a:endParaRPr>
          </a:p>
        </p:txBody>
      </p:sp>
      <p:sp>
        <p:nvSpPr>
          <p:cNvPr id="55" name="Title 1"/>
          <p:cNvSpPr txBox="1">
            <a:spLocks/>
          </p:cNvSpPr>
          <p:nvPr/>
        </p:nvSpPr>
        <p:spPr>
          <a:xfrm>
            <a:off x="509832" y="211682"/>
            <a:ext cx="11425560" cy="882361"/>
          </a:xfrm>
          <a:prstGeom prst="rect">
            <a:avLst/>
          </a:prstGeom>
        </p:spPr>
        <p:txBody>
          <a:bodyPr vert="horz" wrap="square" lIns="143419" tIns="89637" rIns="143419" bIns="89637" rtlCol="0" anchor="t">
            <a:normAutofit/>
          </a:bodyPr>
          <a:lst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895241">
              <a:defRPr/>
            </a:pPr>
            <a:r>
              <a:rPr sz="3529" spc="-98">
                <a:solidFill>
                  <a:srgbClr val="FFFFFF">
                    <a:lumMod val="85000"/>
                    <a:lumOff val="15000"/>
                  </a:srgbClr>
                </a:solidFill>
                <a:ea typeface="Segoe UI Light" charset="0"/>
                <a:cs typeface="Segoe UI Light" charset="0"/>
              </a:rPr>
              <a:t>Choosing Azure Compute Platforms for container-based apps</a:t>
            </a:r>
            <a:endParaRPr sz="1961" spc="-98">
              <a:solidFill>
                <a:srgbClr val="FFFFFF">
                  <a:lumMod val="85000"/>
                  <a:lumOff val="15000"/>
                </a:srgbClr>
              </a:solidFill>
              <a:ea typeface="Segoe UI Light" charset="0"/>
              <a:cs typeface="Segoe UI Light" charset="0"/>
            </a:endParaRPr>
          </a:p>
        </p:txBody>
      </p:sp>
      <p:graphicFrame>
        <p:nvGraphicFramePr>
          <p:cNvPr id="3" name="Table 2">
            <a:extLst>
              <a:ext uri="{FF2B5EF4-FFF2-40B4-BE49-F238E27FC236}">
                <a16:creationId xmlns:a16="http://schemas.microsoft.com/office/drawing/2014/main" id="{2640E12D-5F5F-41F6-BC00-45BFEAADC323}"/>
              </a:ext>
            </a:extLst>
          </p:cNvPr>
          <p:cNvGraphicFramePr>
            <a:graphicFrameLocks noGrp="1"/>
          </p:cNvGraphicFramePr>
          <p:nvPr>
            <p:extLst/>
          </p:nvPr>
        </p:nvGraphicFramePr>
        <p:xfrm>
          <a:off x="1412245" y="1935056"/>
          <a:ext cx="9367510" cy="4071030"/>
        </p:xfrm>
        <a:graphic>
          <a:graphicData uri="http://schemas.openxmlformats.org/drawingml/2006/table">
            <a:tbl>
              <a:tblPr/>
              <a:tblGrid>
                <a:gridCol w="1312080">
                  <a:extLst>
                    <a:ext uri="{9D8B030D-6E8A-4147-A177-3AD203B41FA5}">
                      <a16:colId xmlns:a16="http://schemas.microsoft.com/office/drawing/2014/main" val="575373218"/>
                    </a:ext>
                  </a:extLst>
                </a:gridCol>
                <a:gridCol w="1187119">
                  <a:extLst>
                    <a:ext uri="{9D8B030D-6E8A-4147-A177-3AD203B41FA5}">
                      <a16:colId xmlns:a16="http://schemas.microsoft.com/office/drawing/2014/main" val="1109179229"/>
                    </a:ext>
                  </a:extLst>
                </a:gridCol>
                <a:gridCol w="1124639">
                  <a:extLst>
                    <a:ext uri="{9D8B030D-6E8A-4147-A177-3AD203B41FA5}">
                      <a16:colId xmlns:a16="http://schemas.microsoft.com/office/drawing/2014/main" val="1449083373"/>
                    </a:ext>
                  </a:extLst>
                </a:gridCol>
                <a:gridCol w="1124639">
                  <a:extLst>
                    <a:ext uri="{9D8B030D-6E8A-4147-A177-3AD203B41FA5}">
                      <a16:colId xmlns:a16="http://schemas.microsoft.com/office/drawing/2014/main" val="2539173680"/>
                    </a:ext>
                  </a:extLst>
                </a:gridCol>
                <a:gridCol w="1124639">
                  <a:extLst>
                    <a:ext uri="{9D8B030D-6E8A-4147-A177-3AD203B41FA5}">
                      <a16:colId xmlns:a16="http://schemas.microsoft.com/office/drawing/2014/main" val="2007830935"/>
                    </a:ext>
                  </a:extLst>
                </a:gridCol>
                <a:gridCol w="1164798">
                  <a:extLst>
                    <a:ext uri="{9D8B030D-6E8A-4147-A177-3AD203B41FA5}">
                      <a16:colId xmlns:a16="http://schemas.microsoft.com/office/drawing/2014/main" val="513423961"/>
                    </a:ext>
                  </a:extLst>
                </a:gridCol>
                <a:gridCol w="1164798">
                  <a:extLst>
                    <a:ext uri="{9D8B030D-6E8A-4147-A177-3AD203B41FA5}">
                      <a16:colId xmlns:a16="http://schemas.microsoft.com/office/drawing/2014/main" val="730052499"/>
                    </a:ext>
                  </a:extLst>
                </a:gridCol>
                <a:gridCol w="1164798">
                  <a:extLst>
                    <a:ext uri="{9D8B030D-6E8A-4147-A177-3AD203B41FA5}">
                      <a16:colId xmlns:a16="http://schemas.microsoft.com/office/drawing/2014/main" val="1805609661"/>
                    </a:ext>
                  </a:extLst>
                </a:gridCol>
              </a:tblGrid>
              <a:tr h="1004037">
                <a:tc>
                  <a:txBody>
                    <a:bodyPr/>
                    <a:lstStyle/>
                    <a:p>
                      <a:endParaRPr lang="en-US" sz="3500" dirty="0"/>
                    </a:p>
                  </a:txBody>
                  <a:tcPr marL="89637" marR="89637" marT="44819" marB="44819">
                    <a:lnL w="12700" cmpd="sng">
                      <a:solidFill>
                        <a:schemeClr val="bg1">
                          <a:lumMod val="75000"/>
                        </a:schemeClr>
                      </a:solidFill>
                      <a:prstDash val="solid"/>
                    </a:lnL>
                    <a:lnR w="12700" cap="flat" cmpd="sng" algn="ctr">
                      <a:solidFill>
                        <a:schemeClr val="bg1">
                          <a:lumMod val="75000"/>
                        </a:schemeClr>
                      </a:solidFill>
                      <a:prstDash val="solid"/>
                      <a:round/>
                      <a:headEnd type="none" w="med" len="med"/>
                      <a:tailEnd type="none" w="med" len="me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200" b="0" kern="1200" dirty="0">
                          <a:solidFill>
                            <a:schemeClr val="bg1"/>
                          </a:solidFill>
                          <a:latin typeface="Segoe UI" panose="020B0502040204020203" pitchFamily="34" charset="0"/>
                          <a:ea typeface="+mn-ea"/>
                          <a:cs typeface="Segoe UI" panose="020B0502040204020203" pitchFamily="34" charset="0"/>
                        </a:rPr>
                        <a:t>Azure </a:t>
                      </a:r>
                    </a:p>
                    <a:p>
                      <a:r>
                        <a:rPr lang="en-US" sz="1200" b="0" kern="1200" dirty="0">
                          <a:solidFill>
                            <a:schemeClr val="bg1"/>
                          </a:solidFill>
                          <a:latin typeface="Segoe UI" panose="020B0502040204020203" pitchFamily="34" charset="0"/>
                          <a:ea typeface="+mn-ea"/>
                          <a:cs typeface="Segoe UI" panose="020B0502040204020203" pitchFamily="34" charset="0"/>
                        </a:rPr>
                        <a:t>Virtual Machines</a:t>
                      </a:r>
                    </a:p>
                    <a:p>
                      <a:r>
                        <a:rPr lang="en-US" sz="1200" b="0" kern="1200" dirty="0">
                          <a:solidFill>
                            <a:schemeClr val="bg1"/>
                          </a:solidFill>
                          <a:latin typeface="Segoe UI" panose="020B0502040204020203" pitchFamily="34" charset="0"/>
                          <a:ea typeface="+mn-ea"/>
                          <a:cs typeface="Segoe UI" panose="020B0502040204020203" pitchFamily="34" charset="0"/>
                        </a:rPr>
                        <a:t>(VMs)</a:t>
                      </a:r>
                    </a:p>
                    <a:p>
                      <a:endParaRPr lang="en-US" sz="1200" b="0" kern="1200" dirty="0">
                        <a:solidFill>
                          <a:schemeClr val="bg1"/>
                        </a:solidFill>
                        <a:latin typeface="Segoe UI" panose="020B0502040204020203" pitchFamily="34" charset="0"/>
                        <a:ea typeface="+mn-ea"/>
                        <a:cs typeface="Segoe UI" panose="020B0502040204020203" pitchFamily="34" charset="0"/>
                      </a:endParaRPr>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Segoe UI" panose="020B0502040204020203" pitchFamily="34" charset="0"/>
                          <a:cs typeface="Segoe UI" panose="020B0502040204020203" pitchFamily="34" charset="0"/>
                        </a:rPr>
                        <a:t>Azure Container Instances (ACI)</a:t>
                      </a:r>
                    </a:p>
                    <a:p>
                      <a:endParaRPr lang="en-US" sz="1200" b="0" kern="1200" dirty="0">
                        <a:solidFill>
                          <a:schemeClr val="bg1"/>
                        </a:solidFill>
                        <a:latin typeface="Segoe UI" panose="020B0502040204020203" pitchFamily="34" charset="0"/>
                        <a:ea typeface="+mn-ea"/>
                        <a:cs typeface="Segoe UI" panose="020B0502040204020203" pitchFamily="34" charset="0"/>
                      </a:endParaRPr>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200" b="0" kern="1200" dirty="0">
                          <a:solidFill>
                            <a:schemeClr val="bg1"/>
                          </a:solidFill>
                          <a:latin typeface="Segoe UI" panose="020B0502040204020203" pitchFamily="34" charset="0"/>
                          <a:ea typeface="+mn-ea"/>
                          <a:cs typeface="Segoe UI" panose="020B0502040204020203" pitchFamily="34" charset="0"/>
                        </a:rPr>
                        <a:t>Azure App Service</a:t>
                      </a:r>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200" b="0" dirty="0">
                          <a:solidFill>
                            <a:schemeClr val="bg1"/>
                          </a:solidFill>
                          <a:latin typeface="Segoe UI" panose="020B0502040204020203" pitchFamily="34" charset="0"/>
                          <a:cs typeface="Segoe UI" panose="020B0502040204020203" pitchFamily="34" charset="0"/>
                        </a:rPr>
                        <a:t>Azure Kubernetes Service</a:t>
                      </a:r>
                    </a:p>
                    <a:p>
                      <a:r>
                        <a:rPr lang="en-US" sz="1200" b="0" dirty="0">
                          <a:solidFill>
                            <a:schemeClr val="bg1"/>
                          </a:solidFill>
                          <a:latin typeface="Segoe UI" panose="020B0502040204020203" pitchFamily="34" charset="0"/>
                          <a:cs typeface="Segoe UI" panose="020B0502040204020203" pitchFamily="34" charset="0"/>
                        </a:rPr>
                        <a:t>(AKS/ACS)</a:t>
                      </a:r>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200" b="0" dirty="0">
                          <a:solidFill>
                            <a:schemeClr val="bg1"/>
                          </a:solidFill>
                          <a:latin typeface="Segoe UI" panose="020B0502040204020203" pitchFamily="34" charset="0"/>
                          <a:cs typeface="Segoe UI" panose="020B0502040204020203" pitchFamily="34" charset="0"/>
                        </a:rPr>
                        <a:t>Azure Service Fabric</a:t>
                      </a:r>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200" b="0" dirty="0">
                          <a:solidFill>
                            <a:schemeClr val="bg1"/>
                          </a:solidFill>
                          <a:latin typeface="Segoe UI" panose="020B0502040204020203" pitchFamily="34" charset="0"/>
                          <a:cs typeface="Segoe UI" panose="020B0502040204020203" pitchFamily="34" charset="0"/>
                        </a:rPr>
                        <a:t>Azure Functions</a:t>
                      </a:r>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200" b="0" dirty="0">
                          <a:solidFill>
                            <a:schemeClr val="bg1"/>
                          </a:solidFill>
                          <a:latin typeface="Segoe UI" panose="020B0502040204020203" pitchFamily="34" charset="0"/>
                          <a:cs typeface="Segoe UI" panose="020B0502040204020203" pitchFamily="34" charset="0"/>
                        </a:rPr>
                        <a:t>Azure Batch</a:t>
                      </a:r>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880326584"/>
                  </a:ext>
                </a:extLst>
              </a:tr>
              <a:tr h="764498">
                <a:tc>
                  <a:txBody>
                    <a:bodyPr/>
                    <a:lstStyle/>
                    <a:p>
                      <a:pPr algn="ctr"/>
                      <a:r>
                        <a:rPr lang="en-US" sz="1400" b="1" dirty="0">
                          <a:solidFill>
                            <a:srgbClr val="0070C0"/>
                          </a:solidFill>
                          <a:latin typeface="Segoe UI" panose="020B0502040204020203" pitchFamily="34" charset="0"/>
                          <a:cs typeface="Segoe UI" panose="020B0502040204020203" pitchFamily="34" charset="0"/>
                        </a:rPr>
                        <a:t>Web apps</a:t>
                      </a:r>
                    </a:p>
                    <a:p>
                      <a:pPr marL="0" algn="ctr" defTabSz="932563" rtl="0" eaLnBrk="1" latinLnBrk="0" hangingPunct="1"/>
                      <a:r>
                        <a:rPr lang="en-US" sz="1400" kern="1200" dirty="0">
                          <a:solidFill>
                            <a:srgbClr val="0070C0"/>
                          </a:solidFill>
                          <a:latin typeface="+mj-lt"/>
                          <a:ea typeface="+mn-ea"/>
                          <a:cs typeface="Segoe UI" panose="020B0502040204020203" pitchFamily="34" charset="0"/>
                        </a:rPr>
                        <a:t>(Monolithic architecture)</a:t>
                      </a:r>
                    </a:p>
                  </a:txBody>
                  <a:tcPr marL="89637" marR="89637" marT="44819" marB="44819">
                    <a:lnL w="12700" cmpd="sng">
                      <a:solidFill>
                        <a:schemeClr val="bg1">
                          <a:lumMod val="75000"/>
                        </a:schemeClr>
                      </a:solidFill>
                      <a:prstDash val="soli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97920301"/>
                  </a:ext>
                </a:extLst>
              </a:tr>
              <a:tr h="746972">
                <a:tc>
                  <a:txBody>
                    <a:bodyPr/>
                    <a:lstStyle/>
                    <a:p>
                      <a:pPr algn="ctr"/>
                      <a:r>
                        <a:rPr lang="en-US" sz="1400" b="1" dirty="0">
                          <a:solidFill>
                            <a:srgbClr val="0070C0"/>
                          </a:solidFill>
                          <a:latin typeface="Segoe UI" panose="020B0502040204020203" pitchFamily="34" charset="0"/>
                          <a:cs typeface="Segoe UI" panose="020B0502040204020203" pitchFamily="34" charset="0"/>
                        </a:rPr>
                        <a:t>N-Tier apps</a:t>
                      </a:r>
                    </a:p>
                    <a:p>
                      <a:pPr marL="0" algn="ctr" defTabSz="932563" rtl="0" eaLnBrk="1" latinLnBrk="0" hangingPunct="1"/>
                      <a:r>
                        <a:rPr lang="en-US" sz="1400" kern="1200" dirty="0">
                          <a:solidFill>
                            <a:srgbClr val="0070C0"/>
                          </a:solidFill>
                          <a:latin typeface="+mj-lt"/>
                          <a:ea typeface="+mn-ea"/>
                          <a:cs typeface="Segoe UI" panose="020B0502040204020203" pitchFamily="34" charset="0"/>
                        </a:rPr>
                        <a:t>(Coarse-grain services)</a:t>
                      </a:r>
                    </a:p>
                  </a:txBody>
                  <a:tcPr marL="89637" marR="89637" marT="44819" marB="44819">
                    <a:lnL w="12700" cmpd="sng">
                      <a:solidFill>
                        <a:schemeClr val="bg1">
                          <a:lumMod val="75000"/>
                        </a:schemeClr>
                      </a:solidFill>
                      <a:prstDash val="soli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45872715"/>
                  </a:ext>
                </a:extLst>
              </a:tr>
              <a:tr h="775406">
                <a:tc>
                  <a:txBody>
                    <a:bodyPr/>
                    <a:lstStyle/>
                    <a:p>
                      <a:pPr algn="ctr"/>
                      <a:r>
                        <a:rPr lang="en-US" sz="1400" b="1" dirty="0">
                          <a:solidFill>
                            <a:srgbClr val="0070C0"/>
                          </a:solidFill>
                          <a:latin typeface="Segoe UI" panose="020B0502040204020203" pitchFamily="34" charset="0"/>
                          <a:cs typeface="Segoe UI" panose="020B0502040204020203" pitchFamily="34" charset="0"/>
                        </a:rPr>
                        <a:t>Cloud-Native</a:t>
                      </a:r>
                    </a:p>
                    <a:p>
                      <a:pPr marL="0" algn="ctr" defTabSz="932563" rtl="0" eaLnBrk="1" latinLnBrk="0" hangingPunct="1"/>
                      <a:r>
                        <a:rPr lang="en-US" sz="1400" kern="1200" dirty="0">
                          <a:solidFill>
                            <a:srgbClr val="0070C0"/>
                          </a:solidFill>
                          <a:latin typeface="+mj-lt"/>
                          <a:ea typeface="+mn-ea"/>
                          <a:cs typeface="Segoe UI" panose="020B0502040204020203" pitchFamily="34" charset="0"/>
                        </a:rPr>
                        <a:t>(Microservices architecture)</a:t>
                      </a:r>
                    </a:p>
                  </a:txBody>
                  <a:tcPr marL="89637" marR="89637" marT="44819" marB="44819">
                    <a:lnL w="12700" cmpd="sng">
                      <a:solidFill>
                        <a:schemeClr val="bg1">
                          <a:lumMod val="75000"/>
                        </a:schemeClr>
                      </a:solidFill>
                      <a:prstDash val="soli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70579708"/>
                  </a:ext>
                </a:extLst>
              </a:tr>
              <a:tr h="780116">
                <a:tc>
                  <a:txBody>
                    <a:bodyPr/>
                    <a:lstStyle/>
                    <a:p>
                      <a:pPr algn="ctr"/>
                      <a:r>
                        <a:rPr lang="en-US" sz="1400" b="1" dirty="0">
                          <a:solidFill>
                            <a:srgbClr val="0070C0"/>
                          </a:solidFill>
                          <a:latin typeface="Segoe UI" panose="020B0502040204020203" pitchFamily="34" charset="0"/>
                          <a:cs typeface="Segoe UI" panose="020B0502040204020203" pitchFamily="34" charset="0"/>
                        </a:rPr>
                        <a:t>Batch / Jobs </a:t>
                      </a:r>
                      <a:r>
                        <a:rPr lang="en-US" sz="1400" dirty="0">
                          <a:solidFill>
                            <a:srgbClr val="0070C0"/>
                          </a:solidFill>
                          <a:latin typeface="+mj-lt"/>
                          <a:cs typeface="Segoe UI" panose="020B0502040204020203" pitchFamily="34" charset="0"/>
                        </a:rPr>
                        <a:t>(</a:t>
                      </a:r>
                      <a:r>
                        <a:rPr lang="en-US" sz="1400" kern="1200" dirty="0">
                          <a:solidFill>
                            <a:srgbClr val="0070C0"/>
                          </a:solidFill>
                          <a:latin typeface="+mj-lt"/>
                          <a:ea typeface="+mn-ea"/>
                          <a:cs typeface="Segoe UI" panose="020B0502040204020203" pitchFamily="34" charset="0"/>
                        </a:rPr>
                        <a:t>Background</a:t>
                      </a:r>
                      <a:r>
                        <a:rPr lang="en-US" sz="1400" dirty="0">
                          <a:solidFill>
                            <a:srgbClr val="0070C0"/>
                          </a:solidFill>
                          <a:latin typeface="+mj-lt"/>
                          <a:cs typeface="Segoe UI" panose="020B0502040204020203" pitchFamily="34" charset="0"/>
                        </a:rPr>
                        <a:t> tasks)</a:t>
                      </a:r>
                    </a:p>
                  </a:txBody>
                  <a:tcPr marL="89637" marR="89637" marT="44819" marB="44819">
                    <a:lnL w="12700" cmpd="sng">
                      <a:solidFill>
                        <a:schemeClr val="bg1">
                          <a:lumMod val="75000"/>
                        </a:schemeClr>
                      </a:solidFill>
                      <a:prstDash val="soli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indent="0">
                        <a:buFontTx/>
                        <a:buNone/>
                      </a:pPr>
                      <a:endParaRPr lang="en-US" sz="1400" dirty="0"/>
                    </a:p>
                  </a:txBody>
                  <a:tcPr marL="89637" marR="89637" marT="44819" marB="44819">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33901733"/>
                  </a:ext>
                </a:extLst>
              </a:tr>
            </a:tbl>
          </a:graphicData>
        </a:graphic>
      </p:graphicFrame>
      <p:pic>
        <p:nvPicPr>
          <p:cNvPr id="148" name="Picture 2" descr="Image result for blue check">
            <a:extLst>
              <a:ext uri="{FF2B5EF4-FFF2-40B4-BE49-F238E27FC236}">
                <a16:creationId xmlns:a16="http://schemas.microsoft.com/office/drawing/2014/main" id="{6AFD7155-EE45-40F6-A403-C6C6145A5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865" y="6330371"/>
            <a:ext cx="224092" cy="22409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Image result for blue check">
            <a:extLst>
              <a:ext uri="{FF2B5EF4-FFF2-40B4-BE49-F238E27FC236}">
                <a16:creationId xmlns:a16="http://schemas.microsoft.com/office/drawing/2014/main" id="{032C50AE-FD69-493F-96FF-ECFD000C508D}"/>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71977" y="6330371"/>
            <a:ext cx="224092" cy="224092"/>
          </a:xfrm>
          <a:prstGeom prst="rect">
            <a:avLst/>
          </a:prstGeom>
          <a:noFill/>
          <a:extLst>
            <a:ext uri="{909E8E84-426E-40DD-AFC4-6F175D3DCCD1}">
              <a14:hiddenFill xmlns:a14="http://schemas.microsoft.com/office/drawing/2010/main">
                <a:solidFill>
                  <a:srgbClr val="FFFFFF"/>
                </a:solidFill>
              </a14:hiddenFill>
            </a:ext>
          </a:extLst>
        </p:spPr>
      </p:pic>
      <p:sp>
        <p:nvSpPr>
          <p:cNvPr id="150" name="Rectangle 149">
            <a:extLst>
              <a:ext uri="{FF2B5EF4-FFF2-40B4-BE49-F238E27FC236}">
                <a16:creationId xmlns:a16="http://schemas.microsoft.com/office/drawing/2014/main" id="{582C6286-FE4F-4D1D-AFBB-F3299687BBCE}"/>
              </a:ext>
            </a:extLst>
          </p:cNvPr>
          <p:cNvSpPr/>
          <p:nvPr/>
        </p:nvSpPr>
        <p:spPr>
          <a:xfrm>
            <a:off x="1875610" y="6330371"/>
            <a:ext cx="922047" cy="228076"/>
          </a:xfrm>
          <a:prstGeom prst="rect">
            <a:avLst/>
          </a:prstGeom>
        </p:spPr>
        <p:txBody>
          <a:bodyPr wrap="none">
            <a:spAutoFit/>
          </a:bodyPr>
          <a:lstStyle/>
          <a:p>
            <a:pPr>
              <a:defRPr/>
            </a:pPr>
            <a:r>
              <a:rPr lang="en-US" sz="882" dirty="0">
                <a:solidFill>
                  <a:srgbClr val="000080"/>
                </a:solidFill>
              </a:rPr>
              <a:t>Recommended</a:t>
            </a:r>
          </a:p>
        </p:txBody>
      </p:sp>
      <p:sp>
        <p:nvSpPr>
          <p:cNvPr id="151" name="Rectangle 150">
            <a:extLst>
              <a:ext uri="{FF2B5EF4-FFF2-40B4-BE49-F238E27FC236}">
                <a16:creationId xmlns:a16="http://schemas.microsoft.com/office/drawing/2014/main" id="{BFC41E9C-D5E3-4788-90DF-A537D80FCC02}"/>
              </a:ext>
            </a:extLst>
          </p:cNvPr>
          <p:cNvSpPr/>
          <p:nvPr/>
        </p:nvSpPr>
        <p:spPr>
          <a:xfrm>
            <a:off x="2952117" y="6328183"/>
            <a:ext cx="577402" cy="228076"/>
          </a:xfrm>
          <a:prstGeom prst="rect">
            <a:avLst/>
          </a:prstGeom>
        </p:spPr>
        <p:txBody>
          <a:bodyPr wrap="none">
            <a:spAutoFit/>
          </a:bodyPr>
          <a:lstStyle/>
          <a:p>
            <a:pPr>
              <a:defRPr/>
            </a:pPr>
            <a:r>
              <a:rPr lang="en-US" sz="882" dirty="0">
                <a:solidFill>
                  <a:srgbClr val="000080"/>
                </a:solidFill>
              </a:rPr>
              <a:t>Possible</a:t>
            </a:r>
          </a:p>
        </p:txBody>
      </p:sp>
      <p:pic>
        <p:nvPicPr>
          <p:cNvPr id="96" name="Picture 2" descr="Image result for blue check">
            <a:extLst>
              <a:ext uri="{FF2B5EF4-FFF2-40B4-BE49-F238E27FC236}">
                <a16:creationId xmlns:a16="http://schemas.microsoft.com/office/drawing/2014/main" id="{97269F98-C7A9-43F3-8CD7-800049745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445" y="4623999"/>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Image result for blue check">
            <a:extLst>
              <a:ext uri="{FF2B5EF4-FFF2-40B4-BE49-F238E27FC236}">
                <a16:creationId xmlns:a16="http://schemas.microsoft.com/office/drawing/2014/main" id="{ACE1C4CE-B605-4DE1-A146-EC8DD0919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747" y="4623999"/>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Image result for blue check">
            <a:extLst>
              <a:ext uri="{FF2B5EF4-FFF2-40B4-BE49-F238E27FC236}">
                <a16:creationId xmlns:a16="http://schemas.microsoft.com/office/drawing/2014/main" id="{31B029DF-C552-4119-9F53-EBEE03DE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373" y="4631444"/>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Image result for blue check">
            <a:extLst>
              <a:ext uri="{FF2B5EF4-FFF2-40B4-BE49-F238E27FC236}">
                <a16:creationId xmlns:a16="http://schemas.microsoft.com/office/drawing/2014/main" id="{73D03602-B708-4715-AEC0-E1CE3CBEA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0684" y="5371128"/>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Image result for blue check">
            <a:extLst>
              <a:ext uri="{FF2B5EF4-FFF2-40B4-BE49-F238E27FC236}">
                <a16:creationId xmlns:a16="http://schemas.microsoft.com/office/drawing/2014/main" id="{F3332EDF-62B9-4A33-A7CC-54278914B44F}"/>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7032" y="3090255"/>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Image result for blue check">
            <a:extLst>
              <a:ext uri="{FF2B5EF4-FFF2-40B4-BE49-F238E27FC236}">
                <a16:creationId xmlns:a16="http://schemas.microsoft.com/office/drawing/2014/main" id="{253B20CB-C162-4949-81B2-6E752638A3C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63015" y="3099007"/>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Image result for blue check">
            <a:extLst>
              <a:ext uri="{FF2B5EF4-FFF2-40B4-BE49-F238E27FC236}">
                <a16:creationId xmlns:a16="http://schemas.microsoft.com/office/drawing/2014/main" id="{E6BF9E71-25E9-42F7-9FC4-A39D951E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435" y="3851372"/>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Image result for blue check">
            <a:extLst>
              <a:ext uri="{FF2B5EF4-FFF2-40B4-BE49-F238E27FC236}">
                <a16:creationId xmlns:a16="http://schemas.microsoft.com/office/drawing/2014/main" id="{8C037B1C-86ED-4708-B2F5-BC23BAA36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8787" y="3853969"/>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Image result for blue check">
            <a:extLst>
              <a:ext uri="{FF2B5EF4-FFF2-40B4-BE49-F238E27FC236}">
                <a16:creationId xmlns:a16="http://schemas.microsoft.com/office/drawing/2014/main" id="{4AD479CC-2BA6-473C-9262-6335C7FCDB2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74521" y="3851372"/>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Image result for blue check">
            <a:extLst>
              <a:ext uri="{FF2B5EF4-FFF2-40B4-BE49-F238E27FC236}">
                <a16:creationId xmlns:a16="http://schemas.microsoft.com/office/drawing/2014/main" id="{AB323D99-60F2-4001-A84C-2C9AE8124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0822" y="3096486"/>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Image result for blue check">
            <a:extLst>
              <a:ext uri="{FF2B5EF4-FFF2-40B4-BE49-F238E27FC236}">
                <a16:creationId xmlns:a16="http://schemas.microsoft.com/office/drawing/2014/main" id="{9F267FF1-7DA8-4C9C-97AC-81DDE7EDDDE1}"/>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74521" y="4624122"/>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Image result for blue check">
            <a:extLst>
              <a:ext uri="{FF2B5EF4-FFF2-40B4-BE49-F238E27FC236}">
                <a16:creationId xmlns:a16="http://schemas.microsoft.com/office/drawing/2014/main" id="{E6B22EA4-25A2-4681-8403-5ED618CDAF6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0822" y="5371128"/>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Image result for blue check">
            <a:extLst>
              <a:ext uri="{FF2B5EF4-FFF2-40B4-BE49-F238E27FC236}">
                <a16:creationId xmlns:a16="http://schemas.microsoft.com/office/drawing/2014/main" id="{5EE18259-10CB-4AD3-8E2B-A0D2B1378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593" y="5379806"/>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Image result for blue check">
            <a:extLst>
              <a:ext uri="{FF2B5EF4-FFF2-40B4-BE49-F238E27FC236}">
                <a16:creationId xmlns:a16="http://schemas.microsoft.com/office/drawing/2014/main" id="{E734E9FD-8549-44C2-827F-8619DE219A33}"/>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87123" y="5371128"/>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Image result for blue check">
            <a:extLst>
              <a:ext uri="{FF2B5EF4-FFF2-40B4-BE49-F238E27FC236}">
                <a16:creationId xmlns:a16="http://schemas.microsoft.com/office/drawing/2014/main" id="{1F938645-4545-4A4D-95A6-6F5E7D87C90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49464" y="5371128"/>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Image result for blue check">
            <a:extLst>
              <a:ext uri="{FF2B5EF4-FFF2-40B4-BE49-F238E27FC236}">
                <a16:creationId xmlns:a16="http://schemas.microsoft.com/office/drawing/2014/main" id="{DBEB54F6-C953-481E-AF6E-78CEC9F780E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2179" y="5371128"/>
            <a:ext cx="382554" cy="382554"/>
          </a:xfrm>
          <a:prstGeom prst="rect">
            <a:avLst/>
          </a:prstGeom>
          <a:noFill/>
          <a:extLst>
            <a:ext uri="{909E8E84-426E-40DD-AFC4-6F175D3DCCD1}">
              <a14:hiddenFill xmlns:a14="http://schemas.microsoft.com/office/drawing/2010/main">
                <a:solidFill>
                  <a:srgbClr val="FFFFFF"/>
                </a:solidFill>
              </a14:hiddenFill>
            </a:ext>
          </a:extLst>
        </p:spPr>
      </p:pic>
      <p:sp>
        <p:nvSpPr>
          <p:cNvPr id="175" name="Right Brace 174">
            <a:extLst>
              <a:ext uri="{FF2B5EF4-FFF2-40B4-BE49-F238E27FC236}">
                <a16:creationId xmlns:a16="http://schemas.microsoft.com/office/drawing/2014/main" id="{68627536-2E7F-4CD6-92E1-9FEEEBEAB939}"/>
              </a:ext>
            </a:extLst>
          </p:cNvPr>
          <p:cNvSpPr/>
          <p:nvPr/>
        </p:nvSpPr>
        <p:spPr>
          <a:xfrm rot="16200000">
            <a:off x="6681800" y="-2237598"/>
            <a:ext cx="143109" cy="8052806"/>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kern="0">
              <a:solidFill>
                <a:srgbClr val="353535"/>
              </a:solidFill>
            </a:endParaRPr>
          </a:p>
        </p:txBody>
      </p:sp>
      <p:sp>
        <p:nvSpPr>
          <p:cNvPr id="176" name="Right Brace 175">
            <a:extLst>
              <a:ext uri="{FF2B5EF4-FFF2-40B4-BE49-F238E27FC236}">
                <a16:creationId xmlns:a16="http://schemas.microsoft.com/office/drawing/2014/main" id="{444F8B3B-C5B9-4367-B453-18AFB8C85FA7}"/>
              </a:ext>
            </a:extLst>
          </p:cNvPr>
          <p:cNvSpPr/>
          <p:nvPr/>
        </p:nvSpPr>
        <p:spPr>
          <a:xfrm rot="10800000">
            <a:off x="1165986" y="2906120"/>
            <a:ext cx="181980" cy="3081930"/>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6" tIns="44793" rIns="89586" bIns="44793" numCol="1" spcCol="0" rtlCol="0" fromWordArt="0" anchor="t" anchorCtr="0" forceAA="0" compatLnSpc="1">
            <a:prstTxWarp prst="textNoShape">
              <a:avLst/>
            </a:prstTxWarp>
            <a:noAutofit/>
          </a:bodyPr>
          <a:lstStyle/>
          <a:p>
            <a:pPr defTabSz="913665">
              <a:defRPr/>
            </a:pPr>
            <a:endParaRPr lang="en-US" kern="0">
              <a:solidFill>
                <a:srgbClr val="353535"/>
              </a:solidFill>
            </a:endParaRPr>
          </a:p>
        </p:txBody>
      </p:sp>
      <p:sp>
        <p:nvSpPr>
          <p:cNvPr id="2" name="Rectangle 1">
            <a:extLst>
              <a:ext uri="{FF2B5EF4-FFF2-40B4-BE49-F238E27FC236}">
                <a16:creationId xmlns:a16="http://schemas.microsoft.com/office/drawing/2014/main" id="{C9CF6E6A-0615-4FD9-A1F9-61E5AA351E14}"/>
              </a:ext>
            </a:extLst>
          </p:cNvPr>
          <p:cNvSpPr/>
          <p:nvPr/>
        </p:nvSpPr>
        <p:spPr>
          <a:xfrm>
            <a:off x="64334" y="4190634"/>
            <a:ext cx="1072088" cy="514885"/>
          </a:xfrm>
          <a:prstGeom prst="rect">
            <a:avLst/>
          </a:prstGeom>
        </p:spPr>
        <p:txBody>
          <a:bodyPr wrap="none">
            <a:spAutoFit/>
          </a:bodyPr>
          <a:lstStyle/>
          <a:p>
            <a:pPr>
              <a:defRPr/>
            </a:pPr>
            <a:r>
              <a:rPr lang="en-US" sz="1373" b="1" dirty="0">
                <a:solidFill>
                  <a:srgbClr val="353535"/>
                </a:solidFill>
                <a:latin typeface="Segoe UI Light" panose="020B0502040204020203" pitchFamily="34" charset="0"/>
                <a:cs typeface="Segoe UI Light" panose="020B0502040204020203" pitchFamily="34" charset="0"/>
              </a:rPr>
              <a:t>Application</a:t>
            </a:r>
          </a:p>
          <a:p>
            <a:pPr>
              <a:defRPr/>
            </a:pPr>
            <a:r>
              <a:rPr lang="en-US" sz="1373" b="1" dirty="0">
                <a:solidFill>
                  <a:srgbClr val="353535"/>
                </a:solidFill>
                <a:latin typeface="Segoe UI Light" panose="020B0502040204020203" pitchFamily="34" charset="0"/>
                <a:cs typeface="Segoe UI Light" panose="020B0502040204020203" pitchFamily="34" charset="0"/>
              </a:rPr>
              <a:t>Architecture</a:t>
            </a:r>
            <a:endParaRPr lang="en-US" sz="1373" dirty="0">
              <a:solidFill>
                <a:srgbClr val="353535"/>
              </a:solidFill>
              <a:latin typeface="Segoe UI Light" panose="020B0502040204020203" pitchFamily="34" charset="0"/>
              <a:cs typeface="Segoe UI Light" panose="020B0502040204020203" pitchFamily="34" charset="0"/>
            </a:endParaRPr>
          </a:p>
        </p:txBody>
      </p:sp>
      <p:pic>
        <p:nvPicPr>
          <p:cNvPr id="178" name="Picture 177">
            <a:extLst>
              <a:ext uri="{FF2B5EF4-FFF2-40B4-BE49-F238E27FC236}">
                <a16:creationId xmlns:a16="http://schemas.microsoft.com/office/drawing/2014/main" id="{0B911365-4EAC-4568-AEED-69A6EC31E601}"/>
              </a:ext>
            </a:extLst>
          </p:cNvPr>
          <p:cNvPicPr>
            <a:picLocks noChangeAspect="1"/>
          </p:cNvPicPr>
          <p:nvPr/>
        </p:nvPicPr>
        <p:blipFill>
          <a:blip r:embed="rId4"/>
          <a:stretch>
            <a:fillRect/>
          </a:stretch>
        </p:blipFill>
        <p:spPr>
          <a:xfrm>
            <a:off x="6326398" y="1377279"/>
            <a:ext cx="853912" cy="268922"/>
          </a:xfrm>
          <a:prstGeom prst="rect">
            <a:avLst/>
          </a:prstGeom>
        </p:spPr>
      </p:pic>
      <p:pic>
        <p:nvPicPr>
          <p:cNvPr id="180" name="Picture 2" descr="Image result for blue check">
            <a:extLst>
              <a:ext uri="{FF2B5EF4-FFF2-40B4-BE49-F238E27FC236}">
                <a16:creationId xmlns:a16="http://schemas.microsoft.com/office/drawing/2014/main" id="{49A19CE3-B31B-4F65-8229-1CD9724B3D10}"/>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2179" y="3096486"/>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Image result for blue check">
            <a:extLst>
              <a:ext uri="{FF2B5EF4-FFF2-40B4-BE49-F238E27FC236}">
                <a16:creationId xmlns:a16="http://schemas.microsoft.com/office/drawing/2014/main" id="{916E4C3C-154F-4F46-A97A-EBF8AF8751B4}"/>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4040" y="3851372"/>
            <a:ext cx="382554" cy="3825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FB6BEA-9D21-455D-B351-BB7CF3B81CEC}"/>
              </a:ext>
            </a:extLst>
          </p:cNvPr>
          <p:cNvSpPr/>
          <p:nvPr/>
        </p:nvSpPr>
        <p:spPr>
          <a:xfrm>
            <a:off x="3808142" y="6260299"/>
            <a:ext cx="378630" cy="333809"/>
          </a:xfrm>
          <a:prstGeom prst="rect">
            <a:avLst/>
          </a:prstGeom>
        </p:spPr>
        <p:txBody>
          <a:bodyPr wrap="none">
            <a:spAutoFit/>
          </a:bodyPr>
          <a:lstStyle/>
          <a:p>
            <a:pPr>
              <a:defRPr/>
            </a:pPr>
            <a:r>
              <a:rPr lang="en-US" sz="1569" b="1" dirty="0">
                <a:solidFill>
                  <a:srgbClr val="A4A4A4"/>
                </a:solidFill>
                <a:latin typeface="Segoe UI Light" panose="020B0502040204020203" pitchFamily="34" charset="0"/>
                <a:cs typeface="Segoe UI Light" panose="020B0502040204020203" pitchFamily="34" charset="0"/>
              </a:rPr>
              <a:t>(*)</a:t>
            </a:r>
            <a:endParaRPr lang="en-US" dirty="0">
              <a:solidFill>
                <a:srgbClr val="353535"/>
              </a:solidFill>
            </a:endParaRPr>
          </a:p>
        </p:txBody>
      </p:sp>
      <p:sp>
        <p:nvSpPr>
          <p:cNvPr id="182" name="Rectangle 181">
            <a:extLst>
              <a:ext uri="{FF2B5EF4-FFF2-40B4-BE49-F238E27FC236}">
                <a16:creationId xmlns:a16="http://schemas.microsoft.com/office/drawing/2014/main" id="{A55592BD-6419-4AFD-AAA8-053E8614E527}"/>
              </a:ext>
            </a:extLst>
          </p:cNvPr>
          <p:cNvSpPr/>
          <p:nvPr/>
        </p:nvSpPr>
        <p:spPr>
          <a:xfrm>
            <a:off x="4045088" y="6192415"/>
            <a:ext cx="2207656" cy="499560"/>
          </a:xfrm>
          <a:prstGeom prst="rect">
            <a:avLst/>
          </a:prstGeom>
        </p:spPr>
        <p:txBody>
          <a:bodyPr wrap="none">
            <a:spAutoFit/>
          </a:bodyPr>
          <a:lstStyle/>
          <a:p>
            <a:pPr>
              <a:defRPr/>
            </a:pPr>
            <a:r>
              <a:rPr lang="en-US" sz="882" dirty="0">
                <a:solidFill>
                  <a:srgbClr val="000080"/>
                </a:solidFill>
              </a:rPr>
              <a:t>Only certain scenarios</a:t>
            </a:r>
          </a:p>
          <a:p>
            <a:pPr>
              <a:defRPr/>
            </a:pPr>
            <a:r>
              <a:rPr lang="en-US" sz="882" dirty="0">
                <a:solidFill>
                  <a:srgbClr val="000080"/>
                </a:solidFill>
              </a:rPr>
              <a:t>such as Dev/Test/QA or infrastructure for </a:t>
            </a:r>
          </a:p>
          <a:p>
            <a:pPr>
              <a:defRPr/>
            </a:pPr>
            <a:r>
              <a:rPr lang="en-US" sz="882" dirty="0">
                <a:solidFill>
                  <a:srgbClr val="000080"/>
                </a:solidFill>
              </a:rPr>
              <a:t>other products such as </a:t>
            </a:r>
            <a:r>
              <a:rPr lang="en-US" sz="882" i="1" dirty="0">
                <a:solidFill>
                  <a:srgbClr val="000080"/>
                </a:solidFill>
              </a:rPr>
              <a:t>Virtual </a:t>
            </a:r>
            <a:r>
              <a:rPr lang="en-US" sz="882" i="1" dirty="0" err="1">
                <a:solidFill>
                  <a:srgbClr val="000080"/>
                </a:solidFill>
              </a:rPr>
              <a:t>Kubelet</a:t>
            </a:r>
            <a:endParaRPr lang="en-US" sz="882" dirty="0">
              <a:solidFill>
                <a:srgbClr val="000080"/>
              </a:solidFill>
            </a:endParaRPr>
          </a:p>
        </p:txBody>
      </p:sp>
      <p:sp>
        <p:nvSpPr>
          <p:cNvPr id="183" name="Rectangle 182">
            <a:extLst>
              <a:ext uri="{FF2B5EF4-FFF2-40B4-BE49-F238E27FC236}">
                <a16:creationId xmlns:a16="http://schemas.microsoft.com/office/drawing/2014/main" id="{73CCEAE7-D292-46DD-9F3C-3D773D072C68}"/>
              </a:ext>
            </a:extLst>
          </p:cNvPr>
          <p:cNvSpPr/>
          <p:nvPr/>
        </p:nvSpPr>
        <p:spPr>
          <a:xfrm>
            <a:off x="4602057" y="4492489"/>
            <a:ext cx="378630" cy="333809"/>
          </a:xfrm>
          <a:prstGeom prst="rect">
            <a:avLst/>
          </a:prstGeom>
        </p:spPr>
        <p:txBody>
          <a:bodyPr wrap="none">
            <a:spAutoFit/>
          </a:bodyPr>
          <a:lstStyle/>
          <a:p>
            <a:pPr>
              <a:defRPr/>
            </a:pPr>
            <a:r>
              <a:rPr lang="en-US" sz="1569" b="1" dirty="0">
                <a:solidFill>
                  <a:srgbClr val="A4A4A4"/>
                </a:solidFill>
                <a:latin typeface="Segoe UI Light" panose="020B0502040204020203" pitchFamily="34" charset="0"/>
                <a:cs typeface="Segoe UI Light" panose="020B0502040204020203" pitchFamily="34" charset="0"/>
              </a:rPr>
              <a:t>(*)</a:t>
            </a:r>
            <a:endParaRPr lang="en-US" dirty="0">
              <a:solidFill>
                <a:srgbClr val="353535"/>
              </a:solidFill>
            </a:endParaRPr>
          </a:p>
        </p:txBody>
      </p:sp>
      <p:sp>
        <p:nvSpPr>
          <p:cNvPr id="184" name="Rectangle 183">
            <a:extLst>
              <a:ext uri="{FF2B5EF4-FFF2-40B4-BE49-F238E27FC236}">
                <a16:creationId xmlns:a16="http://schemas.microsoft.com/office/drawing/2014/main" id="{6E5F1E46-D990-4F79-A450-B0604983E8DD}"/>
              </a:ext>
            </a:extLst>
          </p:cNvPr>
          <p:cNvSpPr/>
          <p:nvPr/>
        </p:nvSpPr>
        <p:spPr>
          <a:xfrm>
            <a:off x="4590706" y="3121824"/>
            <a:ext cx="378630" cy="333809"/>
          </a:xfrm>
          <a:prstGeom prst="rect">
            <a:avLst/>
          </a:prstGeom>
        </p:spPr>
        <p:txBody>
          <a:bodyPr wrap="none">
            <a:spAutoFit/>
          </a:bodyPr>
          <a:lstStyle/>
          <a:p>
            <a:pPr>
              <a:defRPr/>
            </a:pPr>
            <a:r>
              <a:rPr lang="en-US" sz="1569" b="1" dirty="0">
                <a:solidFill>
                  <a:srgbClr val="A4A4A4"/>
                </a:solidFill>
                <a:latin typeface="Segoe UI Light" panose="020B0502040204020203" pitchFamily="34" charset="0"/>
                <a:cs typeface="Segoe UI Light" panose="020B0502040204020203" pitchFamily="34" charset="0"/>
              </a:rPr>
              <a:t>(*)</a:t>
            </a:r>
            <a:endParaRPr lang="en-US" dirty="0">
              <a:solidFill>
                <a:srgbClr val="353535"/>
              </a:solidFill>
            </a:endParaRPr>
          </a:p>
        </p:txBody>
      </p:sp>
      <p:sp>
        <p:nvSpPr>
          <p:cNvPr id="185" name="Rectangle 184">
            <a:extLst>
              <a:ext uri="{FF2B5EF4-FFF2-40B4-BE49-F238E27FC236}">
                <a16:creationId xmlns:a16="http://schemas.microsoft.com/office/drawing/2014/main" id="{8F4FD62E-0F0F-495E-AAF7-77EE08BD9C2C}"/>
              </a:ext>
            </a:extLst>
          </p:cNvPr>
          <p:cNvSpPr/>
          <p:nvPr/>
        </p:nvSpPr>
        <p:spPr>
          <a:xfrm>
            <a:off x="4603578" y="3858757"/>
            <a:ext cx="378630" cy="333809"/>
          </a:xfrm>
          <a:prstGeom prst="rect">
            <a:avLst/>
          </a:prstGeom>
        </p:spPr>
        <p:txBody>
          <a:bodyPr wrap="none">
            <a:spAutoFit/>
          </a:bodyPr>
          <a:lstStyle/>
          <a:p>
            <a:pPr>
              <a:defRPr/>
            </a:pPr>
            <a:r>
              <a:rPr lang="en-US" sz="1569" b="1" dirty="0">
                <a:solidFill>
                  <a:srgbClr val="A4A4A4"/>
                </a:solidFill>
                <a:latin typeface="Segoe UI Light" panose="020B0502040204020203" pitchFamily="34" charset="0"/>
                <a:cs typeface="Segoe UI Light" panose="020B0502040204020203" pitchFamily="34" charset="0"/>
              </a:rPr>
              <a:t>(*)</a:t>
            </a:r>
            <a:endParaRPr lang="en-US" dirty="0">
              <a:solidFill>
                <a:srgbClr val="353535"/>
              </a:solidFill>
            </a:endParaRPr>
          </a:p>
        </p:txBody>
      </p:sp>
      <p:sp>
        <p:nvSpPr>
          <p:cNvPr id="12" name="Rectangle 11">
            <a:extLst>
              <a:ext uri="{FF2B5EF4-FFF2-40B4-BE49-F238E27FC236}">
                <a16:creationId xmlns:a16="http://schemas.microsoft.com/office/drawing/2014/main" id="{51019AE6-0B8F-44CD-8893-D1BC97585019}"/>
              </a:ext>
            </a:extLst>
          </p:cNvPr>
          <p:cNvSpPr/>
          <p:nvPr/>
        </p:nvSpPr>
        <p:spPr bwMode="auto">
          <a:xfrm>
            <a:off x="1412245" y="6192415"/>
            <a:ext cx="4758452" cy="524039"/>
          </a:xfrm>
          <a:prstGeom prst="rect">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2" descr="Image result for blue check">
            <a:extLst>
              <a:ext uri="{FF2B5EF4-FFF2-40B4-BE49-F238E27FC236}">
                <a16:creationId xmlns:a16="http://schemas.microsoft.com/office/drawing/2014/main" id="{7C9A6E02-F3D9-4E6D-93A3-56946EC6EEC5}"/>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75777" y="3121824"/>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blue check">
            <a:extLst>
              <a:ext uri="{FF2B5EF4-FFF2-40B4-BE49-F238E27FC236}">
                <a16:creationId xmlns:a16="http://schemas.microsoft.com/office/drawing/2014/main" id="{BFF7FCB5-60F1-4B1C-86BB-5370402BFDE8}"/>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03272" y="3858757"/>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blue check">
            <a:extLst>
              <a:ext uri="{FF2B5EF4-FFF2-40B4-BE49-F238E27FC236}">
                <a16:creationId xmlns:a16="http://schemas.microsoft.com/office/drawing/2014/main" id="{0E3FEB0B-A677-42B6-95C5-9D3654ADB295}"/>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8698" y="3858757"/>
            <a:ext cx="382554" cy="38255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D3B9F3A-E452-4117-880A-CB95A563E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8687" y="3887849"/>
            <a:ext cx="273765" cy="273765"/>
          </a:xfrm>
          <a:prstGeom prst="rect">
            <a:avLst/>
          </a:prstGeom>
        </p:spPr>
      </p:pic>
      <p:pic>
        <p:nvPicPr>
          <p:cNvPr id="50" name="Picture 2" descr="Icon">
            <a:extLst>
              <a:ext uri="{FF2B5EF4-FFF2-40B4-BE49-F238E27FC236}">
                <a16:creationId xmlns:a16="http://schemas.microsoft.com/office/drawing/2014/main" id="{71F0152F-EF27-411D-A4DA-15ABCD76B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0476" y="3862118"/>
            <a:ext cx="273764" cy="3285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6C98B3-CC64-41F6-AB96-B47F96D939FB}"/>
              </a:ext>
            </a:extLst>
          </p:cNvPr>
          <p:cNvSpPr/>
          <p:nvPr/>
        </p:nvSpPr>
        <p:spPr>
          <a:xfrm>
            <a:off x="7645214" y="4147445"/>
            <a:ext cx="857927" cy="213007"/>
          </a:xfrm>
          <a:prstGeom prst="rect">
            <a:avLst/>
          </a:prstGeom>
        </p:spPr>
        <p:txBody>
          <a:bodyPr wrap="none">
            <a:spAutoFit/>
          </a:bodyPr>
          <a:lstStyle/>
          <a:p>
            <a:pPr>
              <a:defRPr/>
            </a:pPr>
            <a:r>
              <a:rPr lang="en-US" sz="784" dirty="0">
                <a:solidFill>
                  <a:srgbClr val="353535"/>
                </a:solidFill>
                <a:latin typeface="Segoe UI" panose="020B0502040204020203" pitchFamily="34" charset="0"/>
                <a:cs typeface="Segoe UI" panose="020B0502040204020203" pitchFamily="34" charset="0"/>
              </a:rPr>
              <a:t>Recommended</a:t>
            </a:r>
          </a:p>
        </p:txBody>
      </p:sp>
      <p:sp>
        <p:nvSpPr>
          <p:cNvPr id="51" name="Rectangle 50">
            <a:extLst>
              <a:ext uri="{FF2B5EF4-FFF2-40B4-BE49-F238E27FC236}">
                <a16:creationId xmlns:a16="http://schemas.microsoft.com/office/drawing/2014/main" id="{7402BD94-23A4-4B48-9E02-B9CF38D9DD38}"/>
              </a:ext>
            </a:extLst>
          </p:cNvPr>
          <p:cNvSpPr/>
          <p:nvPr/>
        </p:nvSpPr>
        <p:spPr>
          <a:xfrm>
            <a:off x="6486069" y="4147874"/>
            <a:ext cx="857927" cy="213007"/>
          </a:xfrm>
          <a:prstGeom prst="rect">
            <a:avLst/>
          </a:prstGeom>
        </p:spPr>
        <p:txBody>
          <a:bodyPr wrap="none">
            <a:spAutoFit/>
          </a:bodyPr>
          <a:lstStyle/>
          <a:p>
            <a:pPr>
              <a:defRPr/>
            </a:pPr>
            <a:r>
              <a:rPr lang="en-US" sz="784" dirty="0">
                <a:solidFill>
                  <a:srgbClr val="353535"/>
                </a:solidFill>
                <a:latin typeface="Segoe UI" panose="020B0502040204020203" pitchFamily="34" charset="0"/>
                <a:cs typeface="Segoe UI" panose="020B0502040204020203" pitchFamily="34" charset="0"/>
              </a:rPr>
              <a:t>Recommended</a:t>
            </a:r>
          </a:p>
        </p:txBody>
      </p:sp>
      <p:pic>
        <p:nvPicPr>
          <p:cNvPr id="52" name="Picture 51">
            <a:extLst>
              <a:ext uri="{FF2B5EF4-FFF2-40B4-BE49-F238E27FC236}">
                <a16:creationId xmlns:a16="http://schemas.microsoft.com/office/drawing/2014/main" id="{142AAB29-E657-4AA7-A158-AEC3A4F87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8687" y="4685838"/>
            <a:ext cx="273765" cy="273765"/>
          </a:xfrm>
          <a:prstGeom prst="rect">
            <a:avLst/>
          </a:prstGeom>
        </p:spPr>
      </p:pic>
      <p:pic>
        <p:nvPicPr>
          <p:cNvPr id="53" name="Picture 2" descr="Icon">
            <a:extLst>
              <a:ext uri="{FF2B5EF4-FFF2-40B4-BE49-F238E27FC236}">
                <a16:creationId xmlns:a16="http://schemas.microsoft.com/office/drawing/2014/main" id="{57F20D7E-5573-4052-AFE0-375ECF7D4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0476" y="4660107"/>
            <a:ext cx="273764" cy="328517"/>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2AC76577-CB1E-4368-B64B-C1CCEC875B70}"/>
              </a:ext>
            </a:extLst>
          </p:cNvPr>
          <p:cNvSpPr/>
          <p:nvPr/>
        </p:nvSpPr>
        <p:spPr>
          <a:xfrm>
            <a:off x="7645214" y="4945434"/>
            <a:ext cx="857927" cy="213007"/>
          </a:xfrm>
          <a:prstGeom prst="rect">
            <a:avLst/>
          </a:prstGeom>
        </p:spPr>
        <p:txBody>
          <a:bodyPr wrap="none">
            <a:spAutoFit/>
          </a:bodyPr>
          <a:lstStyle/>
          <a:p>
            <a:pPr>
              <a:defRPr/>
            </a:pPr>
            <a:r>
              <a:rPr lang="en-US" sz="784" dirty="0">
                <a:solidFill>
                  <a:srgbClr val="353535"/>
                </a:solidFill>
                <a:latin typeface="Segoe UI" panose="020B0502040204020203" pitchFamily="34" charset="0"/>
                <a:cs typeface="Segoe UI" panose="020B0502040204020203" pitchFamily="34" charset="0"/>
              </a:rPr>
              <a:t>Recommended</a:t>
            </a:r>
          </a:p>
        </p:txBody>
      </p:sp>
      <p:sp>
        <p:nvSpPr>
          <p:cNvPr id="56" name="Rectangle 55">
            <a:extLst>
              <a:ext uri="{FF2B5EF4-FFF2-40B4-BE49-F238E27FC236}">
                <a16:creationId xmlns:a16="http://schemas.microsoft.com/office/drawing/2014/main" id="{F0B46B7F-E4E6-4CFE-8755-6B094DDF145B}"/>
              </a:ext>
            </a:extLst>
          </p:cNvPr>
          <p:cNvSpPr/>
          <p:nvPr/>
        </p:nvSpPr>
        <p:spPr>
          <a:xfrm>
            <a:off x="6486069" y="4945864"/>
            <a:ext cx="857927" cy="213007"/>
          </a:xfrm>
          <a:prstGeom prst="rect">
            <a:avLst/>
          </a:prstGeom>
        </p:spPr>
        <p:txBody>
          <a:bodyPr wrap="none">
            <a:spAutoFit/>
          </a:bodyPr>
          <a:lstStyle/>
          <a:p>
            <a:pPr>
              <a:defRPr/>
            </a:pPr>
            <a:r>
              <a:rPr lang="en-US" sz="784" dirty="0">
                <a:solidFill>
                  <a:srgbClr val="353535"/>
                </a:solidFill>
                <a:latin typeface="Segoe UI" panose="020B0502040204020203" pitchFamily="34" charset="0"/>
                <a:cs typeface="Segoe UI" panose="020B0502040204020203" pitchFamily="34" charset="0"/>
              </a:rPr>
              <a:t>Recommended</a:t>
            </a:r>
          </a:p>
        </p:txBody>
      </p:sp>
      <p:sp>
        <p:nvSpPr>
          <p:cNvPr id="57" name="Rectangle 56">
            <a:extLst>
              <a:ext uri="{FF2B5EF4-FFF2-40B4-BE49-F238E27FC236}">
                <a16:creationId xmlns:a16="http://schemas.microsoft.com/office/drawing/2014/main" id="{132D683E-2C0B-482A-8930-4ED916539385}"/>
              </a:ext>
            </a:extLst>
          </p:cNvPr>
          <p:cNvSpPr/>
          <p:nvPr/>
        </p:nvSpPr>
        <p:spPr>
          <a:xfrm>
            <a:off x="8804943" y="4762344"/>
            <a:ext cx="857927" cy="454355"/>
          </a:xfrm>
          <a:prstGeom prst="rect">
            <a:avLst/>
          </a:prstGeom>
        </p:spPr>
        <p:txBody>
          <a:bodyPr wrap="none">
            <a:spAutoFit/>
          </a:bodyPr>
          <a:lstStyle/>
          <a:p>
            <a:pPr>
              <a:defRPr/>
            </a:pPr>
            <a:r>
              <a:rPr lang="en-US" sz="784" dirty="0">
                <a:solidFill>
                  <a:srgbClr val="353535"/>
                </a:solidFill>
                <a:latin typeface="Segoe UI" panose="020B0502040204020203" pitchFamily="34" charset="0"/>
                <a:cs typeface="Segoe UI" panose="020B0502040204020203" pitchFamily="34" charset="0"/>
              </a:rPr>
              <a:t>Azure</a:t>
            </a:r>
          </a:p>
          <a:p>
            <a:pPr>
              <a:defRPr/>
            </a:pPr>
            <a:r>
              <a:rPr lang="en-US" sz="784" dirty="0">
                <a:solidFill>
                  <a:srgbClr val="353535"/>
                </a:solidFill>
                <a:latin typeface="Segoe UI" panose="020B0502040204020203" pitchFamily="34" charset="0"/>
                <a:cs typeface="Segoe UI" panose="020B0502040204020203" pitchFamily="34" charset="0"/>
              </a:rPr>
              <a:t>event-driven</a:t>
            </a:r>
          </a:p>
          <a:p>
            <a:pPr>
              <a:defRPr/>
            </a:pPr>
            <a:r>
              <a:rPr lang="en-US" sz="784" dirty="0">
                <a:solidFill>
                  <a:srgbClr val="353535"/>
                </a:solidFill>
                <a:latin typeface="Segoe UI" panose="020B0502040204020203" pitchFamily="34" charset="0"/>
                <a:cs typeface="Segoe UI" panose="020B0502040204020203" pitchFamily="34" charset="0"/>
              </a:rPr>
              <a:t>Recommended</a:t>
            </a:r>
          </a:p>
        </p:txBody>
      </p:sp>
      <p:sp>
        <p:nvSpPr>
          <p:cNvPr id="58" name="Rectangle 57">
            <a:extLst>
              <a:ext uri="{FF2B5EF4-FFF2-40B4-BE49-F238E27FC236}">
                <a16:creationId xmlns:a16="http://schemas.microsoft.com/office/drawing/2014/main" id="{9F78527B-5439-4536-AA09-6EFB46F7AC64}"/>
              </a:ext>
            </a:extLst>
          </p:cNvPr>
          <p:cNvSpPr/>
          <p:nvPr/>
        </p:nvSpPr>
        <p:spPr>
          <a:xfrm>
            <a:off x="8713651" y="5551156"/>
            <a:ext cx="1019831" cy="454355"/>
          </a:xfrm>
          <a:prstGeom prst="rect">
            <a:avLst/>
          </a:prstGeom>
        </p:spPr>
        <p:txBody>
          <a:bodyPr wrap="none">
            <a:spAutoFit/>
          </a:bodyPr>
          <a:lstStyle/>
          <a:p>
            <a:pPr>
              <a:defRPr/>
            </a:pPr>
            <a:r>
              <a:rPr lang="en-US" sz="784" b="1" dirty="0">
                <a:solidFill>
                  <a:srgbClr val="353535"/>
                </a:solidFill>
                <a:latin typeface="Segoe UI" panose="020B0502040204020203" pitchFamily="34" charset="0"/>
                <a:cs typeface="Segoe UI" panose="020B0502040204020203" pitchFamily="34" charset="0"/>
              </a:rPr>
              <a:t>Application’s</a:t>
            </a:r>
          </a:p>
          <a:p>
            <a:pPr>
              <a:defRPr/>
            </a:pPr>
            <a:r>
              <a:rPr lang="en-US" sz="784" b="1" dirty="0">
                <a:solidFill>
                  <a:srgbClr val="353535"/>
                </a:solidFill>
                <a:latin typeface="Segoe UI" panose="020B0502040204020203" pitchFamily="34" charset="0"/>
                <a:cs typeface="Segoe UI" panose="020B0502040204020203" pitchFamily="34" charset="0"/>
              </a:rPr>
              <a:t>background</a:t>
            </a:r>
            <a:r>
              <a:rPr lang="en-US" sz="784" dirty="0">
                <a:solidFill>
                  <a:srgbClr val="353535"/>
                </a:solidFill>
                <a:latin typeface="Segoe UI" panose="020B0502040204020203" pitchFamily="34" charset="0"/>
                <a:cs typeface="Segoe UI" panose="020B0502040204020203" pitchFamily="34" charset="0"/>
              </a:rPr>
              <a:t> </a:t>
            </a:r>
            <a:r>
              <a:rPr lang="en-US" sz="784" b="1" dirty="0">
                <a:solidFill>
                  <a:srgbClr val="353535"/>
                </a:solidFill>
                <a:latin typeface="Segoe UI" panose="020B0502040204020203" pitchFamily="34" charset="0"/>
                <a:cs typeface="Segoe UI" panose="020B0502040204020203" pitchFamily="34" charset="0"/>
              </a:rPr>
              <a:t>tasks</a:t>
            </a:r>
          </a:p>
          <a:p>
            <a:pPr>
              <a:defRPr/>
            </a:pPr>
            <a:r>
              <a:rPr lang="en-US" sz="784" dirty="0">
                <a:solidFill>
                  <a:srgbClr val="353535"/>
                </a:solidFill>
                <a:latin typeface="Segoe UI" panose="020B0502040204020203" pitchFamily="34" charset="0"/>
                <a:cs typeface="Segoe UI" panose="020B0502040204020203" pitchFamily="34" charset="0"/>
              </a:rPr>
              <a:t>Recommended</a:t>
            </a:r>
          </a:p>
        </p:txBody>
      </p:sp>
      <p:sp>
        <p:nvSpPr>
          <p:cNvPr id="59" name="Rectangle 58">
            <a:extLst>
              <a:ext uri="{FF2B5EF4-FFF2-40B4-BE49-F238E27FC236}">
                <a16:creationId xmlns:a16="http://schemas.microsoft.com/office/drawing/2014/main" id="{1DB4FF99-CDCC-47CB-9909-A1271CC27E42}"/>
              </a:ext>
            </a:extLst>
          </p:cNvPr>
          <p:cNvSpPr/>
          <p:nvPr/>
        </p:nvSpPr>
        <p:spPr>
          <a:xfrm>
            <a:off x="9894602" y="5671839"/>
            <a:ext cx="978153" cy="333681"/>
          </a:xfrm>
          <a:prstGeom prst="rect">
            <a:avLst/>
          </a:prstGeom>
        </p:spPr>
        <p:txBody>
          <a:bodyPr wrap="none">
            <a:spAutoFit/>
          </a:bodyPr>
          <a:lstStyle/>
          <a:p>
            <a:pPr>
              <a:defRPr/>
            </a:pPr>
            <a:r>
              <a:rPr lang="en-US" sz="784" b="1" dirty="0">
                <a:solidFill>
                  <a:srgbClr val="353535"/>
                </a:solidFill>
                <a:latin typeface="Segoe UI" panose="020B0502040204020203" pitchFamily="34" charset="0"/>
                <a:cs typeface="Segoe UI" panose="020B0502040204020203" pitchFamily="34" charset="0"/>
              </a:rPr>
              <a:t>Large</a:t>
            </a:r>
            <a:r>
              <a:rPr lang="en-US" sz="784" dirty="0">
                <a:solidFill>
                  <a:srgbClr val="353535"/>
                </a:solidFill>
                <a:latin typeface="Segoe UI" panose="020B0502040204020203" pitchFamily="34" charset="0"/>
                <a:cs typeface="Segoe UI" panose="020B0502040204020203" pitchFamily="34" charset="0"/>
              </a:rPr>
              <a:t> Batch </a:t>
            </a:r>
            <a:r>
              <a:rPr lang="en-US" sz="784" b="1" dirty="0">
                <a:solidFill>
                  <a:srgbClr val="353535"/>
                </a:solidFill>
                <a:latin typeface="Segoe UI" panose="020B0502040204020203" pitchFamily="34" charset="0"/>
                <a:cs typeface="Segoe UI" panose="020B0502040204020203" pitchFamily="34" charset="0"/>
              </a:rPr>
              <a:t>scale</a:t>
            </a:r>
          </a:p>
          <a:p>
            <a:pPr>
              <a:defRPr/>
            </a:pPr>
            <a:r>
              <a:rPr lang="en-US" sz="784" dirty="0">
                <a:solidFill>
                  <a:srgbClr val="353535"/>
                </a:solidFill>
                <a:latin typeface="Segoe UI" panose="020B0502040204020203" pitchFamily="34" charset="0"/>
                <a:cs typeface="Segoe UI" panose="020B0502040204020203" pitchFamily="34" charset="0"/>
              </a:rPr>
              <a:t>Recommended</a:t>
            </a:r>
          </a:p>
        </p:txBody>
      </p:sp>
      <p:pic>
        <p:nvPicPr>
          <p:cNvPr id="60" name="Picture 18">
            <a:extLst>
              <a:ext uri="{FF2B5EF4-FFF2-40B4-BE49-F238E27FC236}">
                <a16:creationId xmlns:a16="http://schemas.microsoft.com/office/drawing/2014/main" id="{2FF22EDC-5988-4AE3-8663-5311FEB10973}"/>
              </a:ext>
            </a:extLst>
          </p:cNvPr>
          <p:cNvPicPr>
            <a:picLocks noChangeAspect="1" noChangeArrowheads="1"/>
          </p:cNvPicPr>
          <p:nvPr/>
        </p:nvPicPr>
        <p:blipFill>
          <a:blip r:embed="rId7">
            <a:biLevel thresh="25000"/>
          </a:blip>
          <a:stretch>
            <a:fillRect/>
          </a:stretch>
        </p:blipFill>
        <p:spPr bwMode="auto">
          <a:xfrm>
            <a:off x="7923956" y="2624844"/>
            <a:ext cx="562355" cy="20657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6" descr="Image result for &quot;Azure Container Service&quot; icon">
            <a:extLst>
              <a:ext uri="{FF2B5EF4-FFF2-40B4-BE49-F238E27FC236}">
                <a16:creationId xmlns:a16="http://schemas.microsoft.com/office/drawing/2014/main" id="{03572FF7-AACF-4860-90C3-D4F11240CCE9}"/>
              </a:ext>
            </a:extLst>
          </p:cNvPr>
          <p:cNvPicPr>
            <a:picLocks noChangeAspect="1" noChangeArrowheads="1"/>
          </p:cNvPicPr>
          <p:nvPr/>
        </p:nvPicPr>
        <p:blipFill>
          <a:blip r:embed="rId8">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6992367" y="2617265"/>
            <a:ext cx="246712" cy="24671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Azure Container Instances logo">
            <a:extLst>
              <a:ext uri="{FF2B5EF4-FFF2-40B4-BE49-F238E27FC236}">
                <a16:creationId xmlns:a16="http://schemas.microsoft.com/office/drawing/2014/main" id="{27ABAA9B-F435-4315-913A-05476C1C3BD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300" r="20135" b="-679"/>
          <a:stretch/>
        </p:blipFill>
        <p:spPr bwMode="auto">
          <a:xfrm>
            <a:off x="4768382" y="2624294"/>
            <a:ext cx="251632" cy="22710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Azure VM icon">
            <a:extLst>
              <a:ext uri="{FF2B5EF4-FFF2-40B4-BE49-F238E27FC236}">
                <a16:creationId xmlns:a16="http://schemas.microsoft.com/office/drawing/2014/main" id="{FC45D060-5322-44DA-BAE6-09B2038A942E}"/>
              </a:ext>
            </a:extLst>
          </p:cNvPr>
          <p:cNvPicPr>
            <a:picLocks noChangeAspect="1" noChangeArrowheads="1"/>
          </p:cNvPicPr>
          <p:nvPr/>
        </p:nvPicPr>
        <p:blipFill rotWithShape="1">
          <a:blip r:embed="rId10">
            <a:biLevel thresh="25000"/>
            <a:extLst>
              <a:ext uri="{28A0092B-C50C-407E-A947-70E740481C1C}">
                <a14:useLocalDpi xmlns:a14="http://schemas.microsoft.com/office/drawing/2010/main" val="0"/>
              </a:ext>
            </a:extLst>
          </a:blip>
          <a:srcRect l="25381" r="26646" b="51769"/>
          <a:stretch/>
        </p:blipFill>
        <p:spPr bwMode="auto">
          <a:xfrm>
            <a:off x="3630993" y="2644822"/>
            <a:ext cx="222464" cy="20657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Image result for Azure App Service icon">
            <a:extLst>
              <a:ext uri="{FF2B5EF4-FFF2-40B4-BE49-F238E27FC236}">
                <a16:creationId xmlns:a16="http://schemas.microsoft.com/office/drawing/2014/main" id="{DB91BE6F-027F-45D0-80FA-E3B09E0D0606}"/>
              </a:ext>
            </a:extLst>
          </p:cNvPr>
          <p:cNvPicPr>
            <a:picLocks noChangeAspect="1" noChangeArrowheads="1"/>
          </p:cNvPicPr>
          <p:nvPr/>
        </p:nvPicPr>
        <p:blipFill>
          <a:blip r:embed="rId11">
            <a:biLevel thresh="25000"/>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17445" y="2640039"/>
            <a:ext cx="191384" cy="19138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Image result for azure functions logo">
            <a:extLst>
              <a:ext uri="{FF2B5EF4-FFF2-40B4-BE49-F238E27FC236}">
                <a16:creationId xmlns:a16="http://schemas.microsoft.com/office/drawing/2014/main" id="{F002977B-E8A7-4651-801D-61AB15170FF7}"/>
              </a:ext>
            </a:extLst>
          </p:cNvPr>
          <p:cNvPicPr>
            <a:picLocks noChangeAspect="1" noChangeArrowheads="1"/>
          </p:cNvPicPr>
          <p:nvPr/>
        </p:nvPicPr>
        <p:blipFill>
          <a:blip r:embed="rId13">
            <a:biLevel thresh="25000"/>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9323745" y="2660950"/>
            <a:ext cx="219665" cy="2201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zure Batch logo white">
            <a:extLst>
              <a:ext uri="{FF2B5EF4-FFF2-40B4-BE49-F238E27FC236}">
                <a16:creationId xmlns:a16="http://schemas.microsoft.com/office/drawing/2014/main" id="{395B8165-356C-449B-822F-A4A83449E65D}"/>
              </a:ext>
            </a:extLst>
          </p:cNvPr>
          <p:cNvPicPr>
            <a:picLocks noChangeAspect="1" noChangeArrowheads="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10493044" y="2651602"/>
            <a:ext cx="219781" cy="21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27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829253" y="1897812"/>
            <a:ext cx="11017803" cy="3062377"/>
          </a:xfrm>
        </p:spPr>
        <p:txBody>
          <a:bodyPr/>
          <a:lstStyle/>
          <a:p>
            <a:r>
              <a:rPr lang="en-US" sz="9950" dirty="0"/>
              <a:t>Async. comm. in microservices</a:t>
            </a:r>
          </a:p>
        </p:txBody>
      </p:sp>
    </p:spTree>
    <p:extLst>
      <p:ext uri="{BB962C8B-B14F-4D97-AF65-F5344CB8AC3E}">
        <p14:creationId xmlns:p14="http://schemas.microsoft.com/office/powerpoint/2010/main" val="14567755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9" name="Rounded Rectangle 66"/>
          <p:cNvSpPr/>
          <p:nvPr/>
        </p:nvSpPr>
        <p:spPr bwMode="auto">
          <a:xfrm>
            <a:off x="288461" y="3058880"/>
            <a:ext cx="1988683" cy="1600675"/>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372349" y="1363181"/>
            <a:ext cx="8251245" cy="4605524"/>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cxnSp>
        <p:nvCxnSpPr>
          <p:cNvPr id="396" name="Straight Arrow Connector 395"/>
          <p:cNvCxnSpPr>
            <a:cxnSpLocks/>
            <a:stCxn id="13" idx="3"/>
          </p:cNvCxnSpPr>
          <p:nvPr/>
        </p:nvCxnSpPr>
        <p:spPr>
          <a:xfrm>
            <a:off x="1826480" y="3848632"/>
            <a:ext cx="1895021" cy="1"/>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2239299" y="3605553"/>
            <a:ext cx="1096775" cy="454612"/>
          </a:xfrm>
          <a:prstGeom prst="rect">
            <a:avLst/>
          </a:prstGeom>
        </p:spPr>
        <p:txBody>
          <a:bodyPr wrap="none">
            <a:spAutoFit/>
          </a:bodyPr>
          <a:lstStyle/>
          <a:p>
            <a:pPr algn="ctr" defTabSz="913873">
              <a:defRPr/>
            </a:pPr>
            <a:r>
              <a:rPr lang="en-US" sz="1177" dirty="0">
                <a:solidFill>
                  <a:srgbClr val="505050"/>
                </a:solidFill>
                <a:latin typeface="Segoe UI Light" pitchFamily="34" charset="0"/>
              </a:rPr>
              <a:t>Multiple</a:t>
            </a:r>
          </a:p>
          <a:p>
            <a:pPr algn="ctr" defTabSz="913873">
              <a:defRPr/>
            </a:pPr>
            <a:r>
              <a:rPr lang="en-US" sz="1177" dirty="0">
                <a:solidFill>
                  <a:srgbClr val="505050"/>
                </a:solidFill>
                <a:latin typeface="Segoe UI Light" pitchFamily="34" charset="0"/>
              </a:rPr>
              <a:t>HTTP requests</a:t>
            </a:r>
          </a:p>
        </p:txBody>
      </p:sp>
      <p:grpSp>
        <p:nvGrpSpPr>
          <p:cNvPr id="94" name="Group 93"/>
          <p:cNvGrpSpPr>
            <a:grpSpLocks noChangeAspect="1"/>
          </p:cNvGrpSpPr>
          <p:nvPr/>
        </p:nvGrpSpPr>
        <p:grpSpPr>
          <a:xfrm>
            <a:off x="3761309" y="3615309"/>
            <a:ext cx="832431" cy="466646"/>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sp>
        <p:nvSpPr>
          <p:cNvPr id="107" name="Rectangle 106"/>
          <p:cNvSpPr/>
          <p:nvPr/>
        </p:nvSpPr>
        <p:spPr>
          <a:xfrm>
            <a:off x="794318" y="3030552"/>
            <a:ext cx="953338" cy="333809"/>
          </a:xfrm>
          <a:prstGeom prst="rect">
            <a:avLst/>
          </a:prstGeom>
        </p:spPr>
        <p:txBody>
          <a:bodyPr wrap="none">
            <a:spAutoFit/>
          </a:bodyPr>
          <a:lstStyle/>
          <a:p>
            <a:pPr defTabSz="913873">
              <a:defRPr/>
            </a:pPr>
            <a:r>
              <a:rPr lang="en-US" sz="1569" b="1" dirty="0">
                <a:solidFill>
                  <a:srgbClr val="505050"/>
                </a:solidFill>
                <a:cs typeface="Segoe UI" panose="020B0502040204020203" pitchFamily="34" charset="0"/>
              </a:rPr>
              <a:t>Browser</a:t>
            </a:r>
          </a:p>
        </p:txBody>
      </p:sp>
      <p:sp>
        <p:nvSpPr>
          <p:cNvPr id="108" name="Rectangle 107"/>
          <p:cNvSpPr/>
          <p:nvPr/>
        </p:nvSpPr>
        <p:spPr>
          <a:xfrm>
            <a:off x="419013" y="4283379"/>
            <a:ext cx="1604606" cy="303609"/>
          </a:xfrm>
          <a:prstGeom prst="rect">
            <a:avLst/>
          </a:prstGeom>
        </p:spPr>
        <p:txBody>
          <a:bodyPr wrap="none">
            <a:spAutoFit/>
          </a:bodyPr>
          <a:lstStyle/>
          <a:p>
            <a:pPr defTabSz="913873">
              <a:defRPr/>
            </a:pPr>
            <a:r>
              <a:rPr lang="en-US" sz="1373" dirty="0">
                <a:solidFill>
                  <a:srgbClr val="505050"/>
                </a:solidFill>
                <a:latin typeface="Segoe UI Light" pitchFamily="34" charset="0"/>
              </a:rPr>
              <a:t>Submit Order page</a:t>
            </a:r>
          </a:p>
        </p:txBody>
      </p:sp>
      <p:pic>
        <p:nvPicPr>
          <p:cNvPr id="13" name="Picture 12"/>
          <p:cNvPicPr>
            <a:picLocks noChangeAspect="1"/>
          </p:cNvPicPr>
          <p:nvPr/>
        </p:nvPicPr>
        <p:blipFill>
          <a:blip r:embed="rId3"/>
          <a:stretch>
            <a:fillRect/>
          </a:stretch>
        </p:blipFill>
        <p:spPr>
          <a:xfrm>
            <a:off x="710775" y="3411293"/>
            <a:ext cx="1115705" cy="874677"/>
          </a:xfrm>
          <a:prstGeom prst="rect">
            <a:avLst/>
          </a:prstGeom>
          <a:ln w="3175">
            <a:solidFill>
              <a:schemeClr val="tx1">
                <a:lumMod val="50000"/>
              </a:schemeClr>
            </a:solidFill>
          </a:ln>
        </p:spPr>
      </p:pic>
      <p:sp>
        <p:nvSpPr>
          <p:cNvPr id="148" name="Rectangle 147"/>
          <p:cNvSpPr/>
          <p:nvPr/>
        </p:nvSpPr>
        <p:spPr>
          <a:xfrm>
            <a:off x="3516541" y="1497651"/>
            <a:ext cx="2921890" cy="394082"/>
          </a:xfrm>
          <a:prstGeom prst="rect">
            <a:avLst/>
          </a:prstGeom>
        </p:spPr>
        <p:txBody>
          <a:bodyPr wrap="none">
            <a:spAutoFit/>
          </a:bodyPr>
          <a:lstStyle/>
          <a:p>
            <a:pPr defTabSz="913873">
              <a:defRPr/>
            </a:pPr>
            <a:r>
              <a:rPr lang="en-US" sz="1961" b="1" dirty="0">
                <a:solidFill>
                  <a:srgbClr val="505050"/>
                </a:solidFill>
                <a:cs typeface="Segoe UI" panose="020B0502040204020203" pitchFamily="34" charset="0"/>
              </a:rPr>
              <a:t>Backend / Orchestrator</a:t>
            </a:r>
          </a:p>
        </p:txBody>
      </p:sp>
      <p:sp>
        <p:nvSpPr>
          <p:cNvPr id="76" name="Rectangle 75"/>
          <p:cNvSpPr/>
          <p:nvPr/>
        </p:nvSpPr>
        <p:spPr>
          <a:xfrm>
            <a:off x="3685125" y="3274946"/>
            <a:ext cx="975716" cy="333809"/>
          </a:xfrm>
          <a:prstGeom prst="rect">
            <a:avLst/>
          </a:prstGeom>
        </p:spPr>
        <p:txBody>
          <a:bodyPr wrap="none">
            <a:spAutoFit/>
          </a:bodyPr>
          <a:lstStyle/>
          <a:p>
            <a:pPr algn="ctr" defTabSz="913873">
              <a:defRPr/>
            </a:pPr>
            <a:r>
              <a:rPr lang="en-US" sz="1569" dirty="0">
                <a:solidFill>
                  <a:srgbClr val="505050"/>
                </a:solidFill>
                <a:latin typeface="Segoe UI Light" pitchFamily="34" charset="0"/>
              </a:rPr>
              <a:t>Web App</a:t>
            </a:r>
          </a:p>
        </p:txBody>
      </p:sp>
      <p:sp>
        <p:nvSpPr>
          <p:cNvPr id="126" name="Rectangle 125"/>
          <p:cNvSpPr/>
          <p:nvPr/>
        </p:nvSpPr>
        <p:spPr>
          <a:xfrm>
            <a:off x="854640" y="2556247"/>
            <a:ext cx="856325" cy="454612"/>
          </a:xfrm>
          <a:prstGeom prst="rect">
            <a:avLst/>
          </a:prstGeom>
        </p:spPr>
        <p:txBody>
          <a:bodyPr wrap="none">
            <a:spAutoFit/>
          </a:bodyPr>
          <a:lstStyle/>
          <a:p>
            <a:pPr algn="ctr" defTabSz="913873">
              <a:defRPr/>
            </a:pPr>
            <a:r>
              <a:rPr lang="en-US" sz="1177" dirty="0">
                <a:solidFill>
                  <a:srgbClr val="505050"/>
                </a:solidFill>
                <a:latin typeface="Segoe UI Light" pitchFamily="34" charset="0"/>
              </a:rPr>
              <a:t>Multiple</a:t>
            </a:r>
          </a:p>
          <a:p>
            <a:pPr algn="ctr" defTabSz="913873">
              <a:defRPr/>
            </a:pPr>
            <a:r>
              <a:rPr lang="en-US" sz="1177" dirty="0">
                <a:solidFill>
                  <a:srgbClr val="505050"/>
                </a:solidFill>
                <a:latin typeface="Segoe UI Light" pitchFamily="34" charset="0"/>
              </a:rPr>
              <a:t>Customers</a:t>
            </a:r>
          </a:p>
        </p:txBody>
      </p:sp>
      <p:grpSp>
        <p:nvGrpSpPr>
          <p:cNvPr id="127" name="Group 126"/>
          <p:cNvGrpSpPr>
            <a:grpSpLocks noChangeAspect="1"/>
          </p:cNvGrpSpPr>
          <p:nvPr/>
        </p:nvGrpSpPr>
        <p:grpSpPr>
          <a:xfrm>
            <a:off x="7421252" y="3281171"/>
            <a:ext cx="1696246" cy="927066"/>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56" name="Group 155"/>
              <p:cNvGrpSpPr/>
              <p:nvPr/>
            </p:nvGrpSpPr>
            <p:grpSpPr>
              <a:xfrm>
                <a:off x="1601399" y="2288295"/>
                <a:ext cx="601248" cy="337049"/>
                <a:chOff x="3523102" y="1791568"/>
                <a:chExt cx="6746733" cy="3782104"/>
              </a:xfrm>
              <a:solidFill>
                <a:srgbClr val="002060"/>
              </a:solidFill>
            </p:grpSpPr>
            <p:sp>
              <p:nvSpPr>
                <p:cNvPr id="158" name="Rectangle 1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59"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60"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57" name="Hexagon 1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29" name="Group 128"/>
            <p:cNvGrpSpPr/>
            <p:nvPr/>
          </p:nvGrpSpPr>
          <p:grpSpPr>
            <a:xfrm>
              <a:off x="4966685" y="2805221"/>
              <a:ext cx="601248" cy="337049"/>
              <a:chOff x="2886562" y="2288295"/>
              <a:chExt cx="601248" cy="337049"/>
            </a:xfrm>
          </p:grpSpPr>
          <p:grpSp>
            <p:nvGrpSpPr>
              <p:cNvPr id="149" name="Group 148"/>
              <p:cNvGrpSpPr/>
              <p:nvPr/>
            </p:nvGrpSpPr>
            <p:grpSpPr>
              <a:xfrm>
                <a:off x="2886562" y="2288295"/>
                <a:ext cx="601248" cy="337049"/>
                <a:chOff x="3523102" y="1791568"/>
                <a:chExt cx="6746733" cy="3782104"/>
              </a:xfrm>
              <a:solidFill>
                <a:srgbClr val="7030A0"/>
              </a:solidFill>
            </p:grpSpPr>
            <p:sp>
              <p:nvSpPr>
                <p:cNvPr id="153" name="Rectangle 1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54"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55"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52" name="Hexagon 15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30" name="Group 129"/>
            <p:cNvGrpSpPr/>
            <p:nvPr/>
          </p:nvGrpSpPr>
          <p:grpSpPr>
            <a:xfrm>
              <a:off x="4316582" y="3153953"/>
              <a:ext cx="601248" cy="337049"/>
              <a:chOff x="2240670" y="2657736"/>
              <a:chExt cx="601248" cy="337049"/>
            </a:xfrm>
          </p:grpSpPr>
          <p:grpSp>
            <p:nvGrpSpPr>
              <p:cNvPr id="141" name="Group 140"/>
              <p:cNvGrpSpPr/>
              <p:nvPr/>
            </p:nvGrpSpPr>
            <p:grpSpPr>
              <a:xfrm>
                <a:off x="2240670" y="2657736"/>
                <a:ext cx="601248" cy="337049"/>
                <a:chOff x="3523102" y="1791568"/>
                <a:chExt cx="6746733" cy="3782104"/>
              </a:xfrm>
              <a:solidFill>
                <a:srgbClr val="FFC000"/>
              </a:solidFill>
            </p:grpSpPr>
            <p:sp>
              <p:nvSpPr>
                <p:cNvPr id="143" name="Rectangle 1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44"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45"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42" name="Hexagon 14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31" name="Group 130"/>
            <p:cNvGrpSpPr/>
            <p:nvPr/>
          </p:nvGrpSpPr>
          <p:grpSpPr>
            <a:xfrm>
              <a:off x="4970094" y="3153953"/>
              <a:ext cx="601248" cy="337049"/>
              <a:chOff x="1596268" y="2657736"/>
              <a:chExt cx="601248" cy="337049"/>
            </a:xfrm>
          </p:grpSpPr>
          <p:grpSp>
            <p:nvGrpSpPr>
              <p:cNvPr id="132" name="Group 131"/>
              <p:cNvGrpSpPr/>
              <p:nvPr/>
            </p:nvGrpSpPr>
            <p:grpSpPr>
              <a:xfrm>
                <a:off x="1596268" y="2657736"/>
                <a:ext cx="601248" cy="337049"/>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39"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40"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33" name="Hexagon 13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161" name="Group 160"/>
          <p:cNvGrpSpPr>
            <a:grpSpLocks noChangeAspect="1"/>
          </p:cNvGrpSpPr>
          <p:nvPr/>
        </p:nvGrpSpPr>
        <p:grpSpPr>
          <a:xfrm>
            <a:off x="5640244" y="2267301"/>
            <a:ext cx="1707515" cy="941357"/>
            <a:chOff x="5920701" y="3649757"/>
            <a:chExt cx="1263104" cy="696352"/>
          </a:xfrm>
        </p:grpSpPr>
        <p:grpSp>
          <p:nvGrpSpPr>
            <p:cNvPr id="162" name="Group 161"/>
            <p:cNvGrpSpPr/>
            <p:nvPr/>
          </p:nvGrpSpPr>
          <p:grpSpPr>
            <a:xfrm>
              <a:off x="5924671" y="3655788"/>
              <a:ext cx="601248" cy="337049"/>
              <a:chOff x="1601399" y="2288295"/>
              <a:chExt cx="601248" cy="337049"/>
            </a:xfrm>
          </p:grpSpPr>
          <p:grpSp>
            <p:nvGrpSpPr>
              <p:cNvPr id="182" name="Group 181"/>
              <p:cNvGrpSpPr/>
              <p:nvPr/>
            </p:nvGrpSpPr>
            <p:grpSpPr>
              <a:xfrm>
                <a:off x="1601399" y="2288295"/>
                <a:ext cx="601248" cy="337049"/>
                <a:chOff x="3523102" y="1791568"/>
                <a:chExt cx="6746733" cy="3782104"/>
              </a:xfrm>
              <a:solidFill>
                <a:srgbClr val="002060"/>
              </a:solidFill>
            </p:grpSpPr>
            <p:sp>
              <p:nvSpPr>
                <p:cNvPr id="184" name="Rectangle 1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85"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86"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83" name="Hexagon 18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63" name="Group 162"/>
            <p:cNvGrpSpPr/>
            <p:nvPr/>
          </p:nvGrpSpPr>
          <p:grpSpPr>
            <a:xfrm>
              <a:off x="5920701" y="4009060"/>
              <a:ext cx="601248" cy="337049"/>
              <a:chOff x="2886562" y="2288295"/>
              <a:chExt cx="601248" cy="337049"/>
            </a:xfrm>
          </p:grpSpPr>
          <p:grpSp>
            <p:nvGrpSpPr>
              <p:cNvPr id="177" name="Group 176"/>
              <p:cNvGrpSpPr/>
              <p:nvPr/>
            </p:nvGrpSpPr>
            <p:grpSpPr>
              <a:xfrm>
                <a:off x="2886562" y="2288295"/>
                <a:ext cx="601248" cy="337049"/>
                <a:chOff x="3523102" y="1791568"/>
                <a:chExt cx="6746733" cy="3782104"/>
              </a:xfrm>
              <a:solidFill>
                <a:srgbClr val="7030A0"/>
              </a:solidFill>
            </p:grpSpPr>
            <p:sp>
              <p:nvSpPr>
                <p:cNvPr id="179" name="Rectangle 1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80"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81"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78" name="Hexagon 1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64" name="Group 163"/>
            <p:cNvGrpSpPr/>
            <p:nvPr/>
          </p:nvGrpSpPr>
          <p:grpSpPr>
            <a:xfrm>
              <a:off x="6582557" y="3649757"/>
              <a:ext cx="601248" cy="337049"/>
              <a:chOff x="2240670" y="2657736"/>
              <a:chExt cx="601248" cy="337049"/>
            </a:xfrm>
          </p:grpSpPr>
          <p:grpSp>
            <p:nvGrpSpPr>
              <p:cNvPr id="172" name="Group 171"/>
              <p:cNvGrpSpPr/>
              <p:nvPr/>
            </p:nvGrpSpPr>
            <p:grpSpPr>
              <a:xfrm>
                <a:off x="2240670" y="2657736"/>
                <a:ext cx="601248" cy="337049"/>
                <a:chOff x="3523102" y="1791568"/>
                <a:chExt cx="6746733" cy="3782104"/>
              </a:xfrm>
              <a:solidFill>
                <a:srgbClr val="FFC00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75"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76"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73" name="Hexagon 17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65" name="Group 164"/>
            <p:cNvGrpSpPr/>
            <p:nvPr/>
          </p:nvGrpSpPr>
          <p:grpSpPr>
            <a:xfrm>
              <a:off x="6578192" y="4004520"/>
              <a:ext cx="601248" cy="337049"/>
              <a:chOff x="1596268" y="2657736"/>
              <a:chExt cx="601248" cy="337049"/>
            </a:xfrm>
          </p:grpSpPr>
          <p:grpSp>
            <p:nvGrpSpPr>
              <p:cNvPr id="166" name="Group 165"/>
              <p:cNvGrpSpPr/>
              <p:nvPr/>
            </p:nvGrpSpPr>
            <p:grpSpPr>
              <a:xfrm>
                <a:off x="1596268" y="2657736"/>
                <a:ext cx="601248" cy="337049"/>
                <a:chOff x="3523102" y="1791568"/>
                <a:chExt cx="6746733" cy="3782104"/>
              </a:xfrm>
              <a:solidFill>
                <a:srgbClr val="00B050"/>
              </a:solidFill>
            </p:grpSpPr>
            <p:sp>
              <p:nvSpPr>
                <p:cNvPr id="169" name="Rectangle 1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70"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71"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67" name="Hexagon 166"/>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187" name="Group 186"/>
          <p:cNvGrpSpPr>
            <a:grpSpLocks noChangeAspect="1"/>
          </p:cNvGrpSpPr>
          <p:nvPr/>
        </p:nvGrpSpPr>
        <p:grpSpPr>
          <a:xfrm>
            <a:off x="7429808" y="2267557"/>
            <a:ext cx="1696246" cy="927066"/>
            <a:chOff x="5916784" y="4687983"/>
            <a:chExt cx="1254769" cy="685781"/>
          </a:xfrm>
        </p:grpSpPr>
        <p:grpSp>
          <p:nvGrpSpPr>
            <p:cNvPr id="188" name="Group 187"/>
            <p:cNvGrpSpPr/>
            <p:nvPr/>
          </p:nvGrpSpPr>
          <p:grpSpPr>
            <a:xfrm>
              <a:off x="5916784" y="4687983"/>
              <a:ext cx="601248" cy="337049"/>
              <a:chOff x="1601399" y="2288295"/>
              <a:chExt cx="601248" cy="337049"/>
            </a:xfrm>
          </p:grpSpPr>
          <p:grpSp>
            <p:nvGrpSpPr>
              <p:cNvPr id="207" name="Group 206"/>
              <p:cNvGrpSpPr/>
              <p:nvPr/>
            </p:nvGrpSpPr>
            <p:grpSpPr>
              <a:xfrm>
                <a:off x="1601399" y="2288295"/>
                <a:ext cx="601248" cy="337049"/>
                <a:chOff x="3523102" y="1791568"/>
                <a:chExt cx="6746733" cy="3782104"/>
              </a:xfrm>
              <a:solidFill>
                <a:srgbClr val="002060"/>
              </a:solidFill>
            </p:grpSpPr>
            <p:sp>
              <p:nvSpPr>
                <p:cNvPr id="209" name="Rectangle 2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10"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11"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08" name="Hexagon 2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89" name="Group 188"/>
            <p:cNvGrpSpPr/>
            <p:nvPr/>
          </p:nvGrpSpPr>
          <p:grpSpPr>
            <a:xfrm>
              <a:off x="6566896" y="4687983"/>
              <a:ext cx="601248" cy="337049"/>
              <a:chOff x="2886562" y="2288295"/>
              <a:chExt cx="601248" cy="337049"/>
            </a:xfrm>
          </p:grpSpPr>
          <p:grpSp>
            <p:nvGrpSpPr>
              <p:cNvPr id="202" name="Group 201"/>
              <p:cNvGrpSpPr/>
              <p:nvPr/>
            </p:nvGrpSpPr>
            <p:grpSpPr>
              <a:xfrm>
                <a:off x="2886562" y="2288295"/>
                <a:ext cx="601248" cy="337049"/>
                <a:chOff x="3523102" y="1791568"/>
                <a:chExt cx="6746733" cy="3782104"/>
              </a:xfrm>
              <a:solidFill>
                <a:srgbClr val="7030A0"/>
              </a:solidFill>
            </p:grpSpPr>
            <p:sp>
              <p:nvSpPr>
                <p:cNvPr id="204" name="Rectangle 2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05"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06"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03" name="Hexagon 2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90" name="Group 189"/>
            <p:cNvGrpSpPr/>
            <p:nvPr/>
          </p:nvGrpSpPr>
          <p:grpSpPr>
            <a:xfrm>
              <a:off x="5916793" y="5036715"/>
              <a:ext cx="601248" cy="337049"/>
              <a:chOff x="2240670" y="2657736"/>
              <a:chExt cx="601248" cy="337049"/>
            </a:xfrm>
          </p:grpSpPr>
          <p:grpSp>
            <p:nvGrpSpPr>
              <p:cNvPr id="197" name="Group 196"/>
              <p:cNvGrpSpPr/>
              <p:nvPr/>
            </p:nvGrpSpPr>
            <p:grpSpPr>
              <a:xfrm>
                <a:off x="2240670" y="2657736"/>
                <a:ext cx="601248" cy="337049"/>
                <a:chOff x="3523102" y="1791568"/>
                <a:chExt cx="6746733" cy="3782104"/>
              </a:xfrm>
              <a:solidFill>
                <a:srgbClr val="FFC000"/>
              </a:solidFill>
            </p:grpSpPr>
            <p:sp>
              <p:nvSpPr>
                <p:cNvPr id="199" name="Rectangle 1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00"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01"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98" name="Hexagon 1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91" name="Group 190"/>
            <p:cNvGrpSpPr/>
            <p:nvPr/>
          </p:nvGrpSpPr>
          <p:grpSpPr>
            <a:xfrm>
              <a:off x="6570305" y="5036715"/>
              <a:ext cx="601248" cy="337049"/>
              <a:chOff x="1596268" y="2657736"/>
              <a:chExt cx="601248" cy="337049"/>
            </a:xfrm>
          </p:grpSpPr>
          <p:grpSp>
            <p:nvGrpSpPr>
              <p:cNvPr id="192" name="Group 191"/>
              <p:cNvGrpSpPr/>
              <p:nvPr/>
            </p:nvGrpSpPr>
            <p:grpSpPr>
              <a:xfrm>
                <a:off x="1596268" y="2657736"/>
                <a:ext cx="601248" cy="337049"/>
                <a:chOff x="3523102" y="1791568"/>
                <a:chExt cx="6746733" cy="3782104"/>
              </a:xfrm>
              <a:solidFill>
                <a:srgbClr val="00B050"/>
              </a:solidFill>
            </p:grpSpPr>
            <p:sp>
              <p:nvSpPr>
                <p:cNvPr id="194" name="Rectangle 1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95"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96"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93" name="Hexagon 1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212" name="Group 211"/>
          <p:cNvGrpSpPr>
            <a:grpSpLocks noChangeAspect="1"/>
          </p:cNvGrpSpPr>
          <p:nvPr/>
        </p:nvGrpSpPr>
        <p:grpSpPr>
          <a:xfrm>
            <a:off x="5650699" y="4266299"/>
            <a:ext cx="1682622" cy="935692"/>
            <a:chOff x="2704478" y="3656382"/>
            <a:chExt cx="1244691" cy="692161"/>
          </a:xfrm>
        </p:grpSpPr>
        <p:grpSp>
          <p:nvGrpSpPr>
            <p:cNvPr id="213" name="Group 212"/>
            <p:cNvGrpSpPr/>
            <p:nvPr/>
          </p:nvGrpSpPr>
          <p:grpSpPr>
            <a:xfrm>
              <a:off x="2711483" y="3656382"/>
              <a:ext cx="601248" cy="337049"/>
              <a:chOff x="2886562" y="2288295"/>
              <a:chExt cx="601248" cy="337049"/>
            </a:xfrm>
          </p:grpSpPr>
          <p:grpSp>
            <p:nvGrpSpPr>
              <p:cNvPr id="232" name="Group 231"/>
              <p:cNvGrpSpPr/>
              <p:nvPr/>
            </p:nvGrpSpPr>
            <p:grpSpPr>
              <a:xfrm>
                <a:off x="2886562" y="2288295"/>
                <a:ext cx="601248" cy="337049"/>
                <a:chOff x="3523102" y="1791568"/>
                <a:chExt cx="6746733" cy="3782104"/>
              </a:xfrm>
              <a:solidFill>
                <a:srgbClr val="7030A0"/>
              </a:solidFill>
            </p:grpSpPr>
            <p:sp>
              <p:nvSpPr>
                <p:cNvPr id="234" name="Rectangle 2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33" name="Hexagon 2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14" name="Group 213"/>
            <p:cNvGrpSpPr/>
            <p:nvPr/>
          </p:nvGrpSpPr>
          <p:grpSpPr>
            <a:xfrm>
              <a:off x="2704478" y="4008867"/>
              <a:ext cx="601248" cy="337049"/>
              <a:chOff x="2240670" y="2657736"/>
              <a:chExt cx="601248" cy="337049"/>
            </a:xfrm>
          </p:grpSpPr>
          <p:grpSp>
            <p:nvGrpSpPr>
              <p:cNvPr id="227" name="Group 226"/>
              <p:cNvGrpSpPr/>
              <p:nvPr/>
            </p:nvGrpSpPr>
            <p:grpSpPr>
              <a:xfrm>
                <a:off x="2240670" y="2657736"/>
                <a:ext cx="601248" cy="337049"/>
                <a:chOff x="3523102" y="1791568"/>
                <a:chExt cx="6746733" cy="3782104"/>
              </a:xfrm>
              <a:solidFill>
                <a:srgbClr val="FFC000"/>
              </a:solidFill>
            </p:grpSpPr>
            <p:sp>
              <p:nvSpPr>
                <p:cNvPr id="229" name="Rectangle 2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28" name="Hexagon 2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15" name="Group 214"/>
            <p:cNvGrpSpPr/>
            <p:nvPr/>
          </p:nvGrpSpPr>
          <p:grpSpPr>
            <a:xfrm>
              <a:off x="3347921" y="3660280"/>
              <a:ext cx="601248" cy="337049"/>
              <a:chOff x="1596268" y="2657736"/>
              <a:chExt cx="601248" cy="337049"/>
            </a:xfrm>
          </p:grpSpPr>
          <p:grpSp>
            <p:nvGrpSpPr>
              <p:cNvPr id="222" name="Group 221"/>
              <p:cNvGrpSpPr/>
              <p:nvPr/>
            </p:nvGrpSpPr>
            <p:grpSpPr>
              <a:xfrm>
                <a:off x="1596268" y="2657736"/>
                <a:ext cx="601248" cy="337049"/>
                <a:chOff x="3523102" y="1791568"/>
                <a:chExt cx="6746733" cy="3782104"/>
              </a:xfrm>
              <a:solidFill>
                <a:srgbClr val="00B050"/>
              </a:solidFill>
            </p:grpSpPr>
            <p:sp>
              <p:nvSpPr>
                <p:cNvPr id="224" name="Rectangle 2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23" name="Hexagon 2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16" name="Group 215"/>
            <p:cNvGrpSpPr/>
            <p:nvPr/>
          </p:nvGrpSpPr>
          <p:grpSpPr>
            <a:xfrm>
              <a:off x="3344923" y="4011494"/>
              <a:ext cx="601248" cy="337049"/>
              <a:chOff x="1601399" y="2288295"/>
              <a:chExt cx="601248" cy="337049"/>
            </a:xfrm>
          </p:grpSpPr>
          <p:grpSp>
            <p:nvGrpSpPr>
              <p:cNvPr id="217" name="Group 216"/>
              <p:cNvGrpSpPr/>
              <p:nvPr/>
            </p:nvGrpSpPr>
            <p:grpSpPr>
              <a:xfrm>
                <a:off x="1601399" y="2288295"/>
                <a:ext cx="601248" cy="337049"/>
                <a:chOff x="3523102" y="1791568"/>
                <a:chExt cx="6746733" cy="3782104"/>
              </a:xfrm>
              <a:solidFill>
                <a:srgbClr val="00206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18" name="Hexagon 2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237" name="Group 236"/>
          <p:cNvGrpSpPr>
            <a:grpSpLocks noChangeAspect="1"/>
          </p:cNvGrpSpPr>
          <p:nvPr/>
        </p:nvGrpSpPr>
        <p:grpSpPr>
          <a:xfrm>
            <a:off x="7417871" y="4267894"/>
            <a:ext cx="1703575" cy="939030"/>
            <a:chOff x="4290296" y="5553872"/>
            <a:chExt cx="1260190" cy="694632"/>
          </a:xfrm>
        </p:grpSpPr>
        <p:grpSp>
          <p:nvGrpSpPr>
            <p:cNvPr id="238" name="Group 237"/>
            <p:cNvGrpSpPr/>
            <p:nvPr/>
          </p:nvGrpSpPr>
          <p:grpSpPr>
            <a:xfrm>
              <a:off x="4290296" y="5554695"/>
              <a:ext cx="601248" cy="337049"/>
              <a:chOff x="2886562" y="2288295"/>
              <a:chExt cx="601248" cy="337049"/>
            </a:xfrm>
          </p:grpSpPr>
          <p:grpSp>
            <p:nvGrpSpPr>
              <p:cNvPr id="257" name="Group 256"/>
              <p:cNvGrpSpPr/>
              <p:nvPr/>
            </p:nvGrpSpPr>
            <p:grpSpPr>
              <a:xfrm>
                <a:off x="2886562" y="2288295"/>
                <a:ext cx="601248" cy="337049"/>
                <a:chOff x="3523102" y="1791568"/>
                <a:chExt cx="6746733" cy="3782104"/>
              </a:xfrm>
              <a:solidFill>
                <a:srgbClr val="7030A0"/>
              </a:solidFill>
            </p:grpSpPr>
            <p:sp>
              <p:nvSpPr>
                <p:cNvPr id="259" name="Rectangle 25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60"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61"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58" name="Hexagon 25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39" name="Group 238"/>
            <p:cNvGrpSpPr/>
            <p:nvPr/>
          </p:nvGrpSpPr>
          <p:grpSpPr>
            <a:xfrm>
              <a:off x="4295726" y="5911455"/>
              <a:ext cx="601248" cy="337049"/>
              <a:chOff x="2240670" y="2657736"/>
              <a:chExt cx="601248" cy="337049"/>
            </a:xfrm>
          </p:grpSpPr>
          <p:grpSp>
            <p:nvGrpSpPr>
              <p:cNvPr id="252" name="Group 251"/>
              <p:cNvGrpSpPr/>
              <p:nvPr/>
            </p:nvGrpSpPr>
            <p:grpSpPr>
              <a:xfrm>
                <a:off x="2240670" y="2657736"/>
                <a:ext cx="601248" cy="337049"/>
                <a:chOff x="3523102" y="1791568"/>
                <a:chExt cx="6746733" cy="3782104"/>
              </a:xfrm>
              <a:solidFill>
                <a:srgbClr val="FFC000"/>
              </a:solidFill>
            </p:grpSpPr>
            <p:sp>
              <p:nvSpPr>
                <p:cNvPr id="254" name="Rectangle 2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55"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56"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53" name="Hexagon 2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7" name="Group 246"/>
              <p:cNvGrpSpPr/>
              <p:nvPr/>
            </p:nvGrpSpPr>
            <p:grpSpPr>
              <a:xfrm>
                <a:off x="1596268" y="2657736"/>
                <a:ext cx="601248" cy="337049"/>
                <a:chOff x="3523102" y="1791568"/>
                <a:chExt cx="6746733" cy="3782104"/>
              </a:xfrm>
              <a:solidFill>
                <a:srgbClr val="00B050"/>
              </a:solidFill>
            </p:grpSpPr>
            <p:sp>
              <p:nvSpPr>
                <p:cNvPr id="249" name="Rectangle 2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50"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51"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48" name="Hexagon 24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41" name="Group 240"/>
            <p:cNvGrpSpPr/>
            <p:nvPr/>
          </p:nvGrpSpPr>
          <p:grpSpPr>
            <a:xfrm>
              <a:off x="4946351" y="5553872"/>
              <a:ext cx="601248" cy="337049"/>
              <a:chOff x="1601399" y="2288295"/>
              <a:chExt cx="601248" cy="337049"/>
            </a:xfrm>
          </p:grpSpPr>
          <p:grpSp>
            <p:nvGrpSpPr>
              <p:cNvPr id="242" name="Group 241"/>
              <p:cNvGrpSpPr/>
              <p:nvPr/>
            </p:nvGrpSpPr>
            <p:grpSpPr>
              <a:xfrm>
                <a:off x="1601399" y="2288295"/>
                <a:ext cx="601248" cy="337049"/>
                <a:chOff x="3523102" y="1791568"/>
                <a:chExt cx="6746733" cy="3782104"/>
              </a:xfrm>
              <a:solidFill>
                <a:srgbClr val="002060"/>
              </a:solidFill>
            </p:grpSpPr>
            <p:sp>
              <p:nvSpPr>
                <p:cNvPr id="244" name="Rectangle 24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45"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46"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43" name="Hexagon 24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262" name="Group 261"/>
          <p:cNvGrpSpPr>
            <a:grpSpLocks noChangeAspect="1"/>
          </p:cNvGrpSpPr>
          <p:nvPr/>
        </p:nvGrpSpPr>
        <p:grpSpPr>
          <a:xfrm>
            <a:off x="5653905" y="3276126"/>
            <a:ext cx="1694995" cy="935875"/>
            <a:chOff x="2695358" y="4721483"/>
            <a:chExt cx="1253843" cy="692297"/>
          </a:xfrm>
        </p:grpSpPr>
        <p:grpSp>
          <p:nvGrpSpPr>
            <p:cNvPr id="263" name="Group 262"/>
            <p:cNvGrpSpPr/>
            <p:nvPr/>
          </p:nvGrpSpPr>
          <p:grpSpPr>
            <a:xfrm>
              <a:off x="2701658" y="4721483"/>
              <a:ext cx="601248" cy="337049"/>
              <a:chOff x="2240670" y="2657736"/>
              <a:chExt cx="601248" cy="337049"/>
            </a:xfrm>
          </p:grpSpPr>
          <p:grpSp>
            <p:nvGrpSpPr>
              <p:cNvPr id="282" name="Group 281"/>
              <p:cNvGrpSpPr/>
              <p:nvPr/>
            </p:nvGrpSpPr>
            <p:grpSpPr>
              <a:xfrm>
                <a:off x="2240670" y="2657736"/>
                <a:ext cx="601248" cy="337049"/>
                <a:chOff x="3523102" y="1791568"/>
                <a:chExt cx="6746733" cy="3782104"/>
              </a:xfrm>
              <a:solidFill>
                <a:srgbClr val="FFC000"/>
              </a:solidFill>
            </p:grpSpPr>
            <p:sp>
              <p:nvSpPr>
                <p:cNvPr id="284" name="Rectangle 2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85"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86"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83" name="Hexagon 28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77" name="Group 276"/>
              <p:cNvGrpSpPr/>
              <p:nvPr/>
            </p:nvGrpSpPr>
            <p:grpSpPr>
              <a:xfrm>
                <a:off x="1596268" y="2657736"/>
                <a:ext cx="601248" cy="337049"/>
                <a:chOff x="3523102" y="1791568"/>
                <a:chExt cx="6746733" cy="3782104"/>
              </a:xfrm>
              <a:solidFill>
                <a:srgbClr val="00B05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80"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81"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78" name="Hexagon 27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65" name="Group 264"/>
            <p:cNvGrpSpPr/>
            <p:nvPr/>
          </p:nvGrpSpPr>
          <p:grpSpPr>
            <a:xfrm>
              <a:off x="3347953" y="4728091"/>
              <a:ext cx="601248" cy="337049"/>
              <a:chOff x="2886562" y="2288295"/>
              <a:chExt cx="601248" cy="337049"/>
            </a:xfrm>
          </p:grpSpPr>
          <p:grpSp>
            <p:nvGrpSpPr>
              <p:cNvPr id="272" name="Group 271"/>
              <p:cNvGrpSpPr/>
              <p:nvPr/>
            </p:nvGrpSpPr>
            <p:grpSpPr>
              <a:xfrm>
                <a:off x="2886562" y="2288295"/>
                <a:ext cx="601248" cy="337049"/>
                <a:chOff x="3523102" y="1791568"/>
                <a:chExt cx="6746733" cy="3782104"/>
              </a:xfrm>
              <a:solidFill>
                <a:srgbClr val="7030A0"/>
              </a:solidFill>
            </p:grpSpPr>
            <p:sp>
              <p:nvSpPr>
                <p:cNvPr id="274" name="Rectangle 2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75"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76"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73" name="Hexagon 27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66" name="Group 265"/>
            <p:cNvGrpSpPr/>
            <p:nvPr/>
          </p:nvGrpSpPr>
          <p:grpSpPr>
            <a:xfrm>
              <a:off x="3344923" y="5076729"/>
              <a:ext cx="601248" cy="337049"/>
              <a:chOff x="1601399" y="2288295"/>
              <a:chExt cx="601248" cy="337049"/>
            </a:xfrm>
          </p:grpSpPr>
          <p:grpSp>
            <p:nvGrpSpPr>
              <p:cNvPr id="267" name="Group 266"/>
              <p:cNvGrpSpPr/>
              <p:nvPr/>
            </p:nvGrpSpPr>
            <p:grpSpPr>
              <a:xfrm>
                <a:off x="1601399" y="2288295"/>
                <a:ext cx="601248" cy="337049"/>
                <a:chOff x="3523102" y="1791568"/>
                <a:chExt cx="6746733" cy="3782104"/>
              </a:xfrm>
              <a:solidFill>
                <a:srgbClr val="002060"/>
              </a:solidFill>
            </p:grpSpPr>
            <p:sp>
              <p:nvSpPr>
                <p:cNvPr id="269" name="Rectangle 2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7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7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68" name="Hexagon 26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287" name="Group 286"/>
          <p:cNvGrpSpPr>
            <a:grpSpLocks noChangeAspect="1"/>
          </p:cNvGrpSpPr>
          <p:nvPr/>
        </p:nvGrpSpPr>
        <p:grpSpPr>
          <a:xfrm>
            <a:off x="9192440" y="2276205"/>
            <a:ext cx="1707515" cy="941357"/>
            <a:chOff x="5920701" y="3649757"/>
            <a:chExt cx="1263104" cy="696352"/>
          </a:xfrm>
        </p:grpSpPr>
        <p:grpSp>
          <p:nvGrpSpPr>
            <p:cNvPr id="288" name="Group 287"/>
            <p:cNvGrpSpPr/>
            <p:nvPr/>
          </p:nvGrpSpPr>
          <p:grpSpPr>
            <a:xfrm>
              <a:off x="5924671" y="3655788"/>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10"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11"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89" name="Group 288"/>
            <p:cNvGrpSpPr/>
            <p:nvPr/>
          </p:nvGrpSpPr>
          <p:grpSpPr>
            <a:xfrm>
              <a:off x="5920701" y="4009060"/>
              <a:ext cx="601248" cy="337049"/>
              <a:chOff x="2886562" y="2288295"/>
              <a:chExt cx="601248" cy="337049"/>
            </a:xfrm>
          </p:grpSpPr>
          <p:grpSp>
            <p:nvGrpSpPr>
              <p:cNvPr id="302" name="Group 301"/>
              <p:cNvGrpSpPr/>
              <p:nvPr/>
            </p:nvGrpSpPr>
            <p:grpSpPr>
              <a:xfrm>
                <a:off x="2886562" y="2288295"/>
                <a:ext cx="601248" cy="337049"/>
                <a:chOff x="3523102" y="1791568"/>
                <a:chExt cx="6746733" cy="3782104"/>
              </a:xfrm>
              <a:solidFill>
                <a:srgbClr val="7030A0"/>
              </a:solidFill>
            </p:grpSpPr>
            <p:sp>
              <p:nvSpPr>
                <p:cNvPr id="304" name="Rectangle 3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05"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06"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03" name="Hexagon 3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90" name="Group 289"/>
            <p:cNvGrpSpPr/>
            <p:nvPr/>
          </p:nvGrpSpPr>
          <p:grpSpPr>
            <a:xfrm>
              <a:off x="6582557" y="3649757"/>
              <a:ext cx="601248" cy="337049"/>
              <a:chOff x="2240670" y="2657736"/>
              <a:chExt cx="601248" cy="337049"/>
            </a:xfrm>
          </p:grpSpPr>
          <p:grpSp>
            <p:nvGrpSpPr>
              <p:cNvPr id="297" name="Group 296"/>
              <p:cNvGrpSpPr/>
              <p:nvPr/>
            </p:nvGrpSpPr>
            <p:grpSpPr>
              <a:xfrm>
                <a:off x="2240670" y="2657736"/>
                <a:ext cx="601248" cy="337049"/>
                <a:chOff x="3523102" y="1791568"/>
                <a:chExt cx="6746733" cy="3782104"/>
              </a:xfrm>
              <a:solidFill>
                <a:srgbClr val="FFC000"/>
              </a:solidFill>
            </p:grpSpPr>
            <p:sp>
              <p:nvSpPr>
                <p:cNvPr id="299" name="Rectangle 2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0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0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98" name="Hexagon 2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91" name="Group 290"/>
            <p:cNvGrpSpPr/>
            <p:nvPr/>
          </p:nvGrpSpPr>
          <p:grpSpPr>
            <a:xfrm>
              <a:off x="6578192" y="4004520"/>
              <a:ext cx="601248" cy="337049"/>
              <a:chOff x="1596268" y="2657736"/>
              <a:chExt cx="601248" cy="337049"/>
            </a:xfrm>
          </p:grpSpPr>
          <p:grpSp>
            <p:nvGrpSpPr>
              <p:cNvPr id="292" name="Group 291"/>
              <p:cNvGrpSpPr/>
              <p:nvPr/>
            </p:nvGrpSpPr>
            <p:grpSpPr>
              <a:xfrm>
                <a:off x="1596268" y="2657736"/>
                <a:ext cx="601248" cy="337049"/>
                <a:chOff x="3523102" y="1791568"/>
                <a:chExt cx="6746733" cy="3782104"/>
              </a:xfrm>
              <a:solidFill>
                <a:srgbClr val="00B050"/>
              </a:solidFill>
            </p:grpSpPr>
            <p:sp>
              <p:nvSpPr>
                <p:cNvPr id="294" name="Rectangle 2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95"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96"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93" name="Hexagon 2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312" name="Group 311"/>
          <p:cNvGrpSpPr>
            <a:grpSpLocks noChangeAspect="1"/>
          </p:cNvGrpSpPr>
          <p:nvPr/>
        </p:nvGrpSpPr>
        <p:grpSpPr>
          <a:xfrm>
            <a:off x="9202895" y="4275203"/>
            <a:ext cx="1682622" cy="935692"/>
            <a:chOff x="2704478" y="3656382"/>
            <a:chExt cx="1244691" cy="692161"/>
          </a:xfrm>
        </p:grpSpPr>
        <p:grpSp>
          <p:nvGrpSpPr>
            <p:cNvPr id="313" name="Group 312"/>
            <p:cNvGrpSpPr/>
            <p:nvPr/>
          </p:nvGrpSpPr>
          <p:grpSpPr>
            <a:xfrm>
              <a:off x="2711483" y="3656382"/>
              <a:ext cx="601248" cy="337049"/>
              <a:chOff x="2886562" y="2288295"/>
              <a:chExt cx="601248" cy="337049"/>
            </a:xfrm>
          </p:grpSpPr>
          <p:grpSp>
            <p:nvGrpSpPr>
              <p:cNvPr id="332" name="Group 331"/>
              <p:cNvGrpSpPr/>
              <p:nvPr/>
            </p:nvGrpSpPr>
            <p:grpSpPr>
              <a:xfrm>
                <a:off x="2886562" y="2288295"/>
                <a:ext cx="601248" cy="337049"/>
                <a:chOff x="3523102" y="1791568"/>
                <a:chExt cx="6746733" cy="3782104"/>
              </a:xfrm>
              <a:solidFill>
                <a:srgbClr val="7030A0"/>
              </a:solidFill>
            </p:grpSpPr>
            <p:sp>
              <p:nvSpPr>
                <p:cNvPr id="334" name="Rectangle 3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33" name="Hexagon 3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14" name="Group 313"/>
            <p:cNvGrpSpPr/>
            <p:nvPr/>
          </p:nvGrpSpPr>
          <p:grpSpPr>
            <a:xfrm>
              <a:off x="2704478" y="4008867"/>
              <a:ext cx="601248" cy="337049"/>
              <a:chOff x="2240670" y="2657736"/>
              <a:chExt cx="601248" cy="337049"/>
            </a:xfrm>
          </p:grpSpPr>
          <p:grpSp>
            <p:nvGrpSpPr>
              <p:cNvPr id="327" name="Group 326"/>
              <p:cNvGrpSpPr/>
              <p:nvPr/>
            </p:nvGrpSpPr>
            <p:grpSpPr>
              <a:xfrm>
                <a:off x="2240670" y="2657736"/>
                <a:ext cx="601248" cy="337049"/>
                <a:chOff x="3523102" y="1791568"/>
                <a:chExt cx="6746733" cy="3782104"/>
              </a:xfrm>
              <a:solidFill>
                <a:srgbClr val="FFC000"/>
              </a:solidFill>
            </p:grpSpPr>
            <p:sp>
              <p:nvSpPr>
                <p:cNvPr id="329" name="Rectangle 3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28" name="Hexagon 3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15" name="Group 314"/>
            <p:cNvGrpSpPr/>
            <p:nvPr/>
          </p:nvGrpSpPr>
          <p:grpSpPr>
            <a:xfrm>
              <a:off x="3347921" y="3660280"/>
              <a:ext cx="601248" cy="337049"/>
              <a:chOff x="1596268" y="2657736"/>
              <a:chExt cx="601248" cy="337049"/>
            </a:xfrm>
          </p:grpSpPr>
          <p:grpSp>
            <p:nvGrpSpPr>
              <p:cNvPr id="322" name="Group 321"/>
              <p:cNvGrpSpPr/>
              <p:nvPr/>
            </p:nvGrpSpPr>
            <p:grpSpPr>
              <a:xfrm>
                <a:off x="1596268" y="2657736"/>
                <a:ext cx="601248" cy="337049"/>
                <a:chOff x="3523102" y="1791568"/>
                <a:chExt cx="6746733" cy="3782104"/>
              </a:xfrm>
              <a:solidFill>
                <a:srgbClr val="00B050"/>
              </a:solidFill>
            </p:grpSpPr>
            <p:sp>
              <p:nvSpPr>
                <p:cNvPr id="324" name="Rectangle 3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23" name="Hexagon 3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16" name="Group 315"/>
            <p:cNvGrpSpPr/>
            <p:nvPr/>
          </p:nvGrpSpPr>
          <p:grpSpPr>
            <a:xfrm>
              <a:off x="3344923" y="4011494"/>
              <a:ext cx="601248" cy="337049"/>
              <a:chOff x="1601399" y="2288295"/>
              <a:chExt cx="601248" cy="337049"/>
            </a:xfrm>
          </p:grpSpPr>
          <p:grpSp>
            <p:nvGrpSpPr>
              <p:cNvPr id="317" name="Group 316"/>
              <p:cNvGrpSpPr/>
              <p:nvPr/>
            </p:nvGrpSpPr>
            <p:grpSpPr>
              <a:xfrm>
                <a:off x="1601399" y="2288295"/>
                <a:ext cx="601248" cy="337049"/>
                <a:chOff x="3523102" y="1791568"/>
                <a:chExt cx="6746733" cy="3782104"/>
              </a:xfrm>
              <a:solidFill>
                <a:srgbClr val="002060"/>
              </a:solidFill>
            </p:grpSpPr>
            <p:sp>
              <p:nvSpPr>
                <p:cNvPr id="319" name="Rectangle 3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18" name="Hexagon 3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338" name="Group 337"/>
          <p:cNvGrpSpPr>
            <a:grpSpLocks noChangeAspect="1"/>
          </p:cNvGrpSpPr>
          <p:nvPr/>
        </p:nvGrpSpPr>
        <p:grpSpPr>
          <a:xfrm>
            <a:off x="9206101" y="3285030"/>
            <a:ext cx="1694995" cy="935875"/>
            <a:chOff x="2695358" y="4721483"/>
            <a:chExt cx="1253843" cy="692297"/>
          </a:xfrm>
        </p:grpSpPr>
        <p:grpSp>
          <p:nvGrpSpPr>
            <p:cNvPr id="342" name="Group 341"/>
            <p:cNvGrpSpPr/>
            <p:nvPr/>
          </p:nvGrpSpPr>
          <p:grpSpPr>
            <a:xfrm>
              <a:off x="2701658" y="4721483"/>
              <a:ext cx="601248" cy="337049"/>
              <a:chOff x="2240670" y="2657736"/>
              <a:chExt cx="601248" cy="337049"/>
            </a:xfrm>
          </p:grpSpPr>
          <p:grpSp>
            <p:nvGrpSpPr>
              <p:cNvPr id="376" name="Group 375"/>
              <p:cNvGrpSpPr/>
              <p:nvPr/>
            </p:nvGrpSpPr>
            <p:grpSpPr>
              <a:xfrm>
                <a:off x="2240670" y="2657736"/>
                <a:ext cx="601248" cy="337049"/>
                <a:chOff x="3523102" y="1791568"/>
                <a:chExt cx="6746733" cy="3782104"/>
              </a:xfrm>
              <a:solidFill>
                <a:srgbClr val="FFC000"/>
              </a:solidFill>
            </p:grpSpPr>
            <p:sp>
              <p:nvSpPr>
                <p:cNvPr id="378" name="Rectangle 37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79"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80"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77" name="Hexagon 376"/>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43" name="Group 342"/>
            <p:cNvGrpSpPr/>
            <p:nvPr/>
          </p:nvGrpSpPr>
          <p:grpSpPr>
            <a:xfrm>
              <a:off x="2695358" y="5076731"/>
              <a:ext cx="601248" cy="337049"/>
              <a:chOff x="1596268" y="2657736"/>
              <a:chExt cx="601248" cy="337049"/>
            </a:xfrm>
          </p:grpSpPr>
          <p:grpSp>
            <p:nvGrpSpPr>
              <p:cNvPr id="370" name="Group 369"/>
              <p:cNvGrpSpPr/>
              <p:nvPr/>
            </p:nvGrpSpPr>
            <p:grpSpPr>
              <a:xfrm>
                <a:off x="1596268" y="2657736"/>
                <a:ext cx="601248" cy="337049"/>
                <a:chOff x="3523102" y="1791568"/>
                <a:chExt cx="6746733" cy="3782104"/>
              </a:xfrm>
              <a:solidFill>
                <a:srgbClr val="00B050"/>
              </a:solidFill>
            </p:grpSpPr>
            <p:sp>
              <p:nvSpPr>
                <p:cNvPr id="372" name="Rectangle 37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74"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75"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71" name="Hexagon 370"/>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44" name="Group 343"/>
            <p:cNvGrpSpPr/>
            <p:nvPr/>
          </p:nvGrpSpPr>
          <p:grpSpPr>
            <a:xfrm>
              <a:off x="3347953" y="4728091"/>
              <a:ext cx="601248" cy="337049"/>
              <a:chOff x="2886562" y="2288295"/>
              <a:chExt cx="601248" cy="337049"/>
            </a:xfrm>
          </p:grpSpPr>
          <p:grpSp>
            <p:nvGrpSpPr>
              <p:cNvPr id="361" name="Group 360"/>
              <p:cNvGrpSpPr/>
              <p:nvPr/>
            </p:nvGrpSpPr>
            <p:grpSpPr>
              <a:xfrm>
                <a:off x="2886562" y="2288295"/>
                <a:ext cx="601248" cy="337049"/>
                <a:chOff x="3523102" y="1791568"/>
                <a:chExt cx="6746733" cy="3782104"/>
              </a:xfrm>
              <a:solidFill>
                <a:srgbClr val="7030A0"/>
              </a:solidFill>
            </p:grpSpPr>
            <p:sp>
              <p:nvSpPr>
                <p:cNvPr id="363" name="Rectangle 36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68"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69"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62" name="Hexagon 36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50" name="Group 349"/>
            <p:cNvGrpSpPr/>
            <p:nvPr/>
          </p:nvGrpSpPr>
          <p:grpSpPr>
            <a:xfrm>
              <a:off x="3344923" y="5076729"/>
              <a:ext cx="601248" cy="337049"/>
              <a:chOff x="1601399" y="2288295"/>
              <a:chExt cx="601248" cy="337049"/>
            </a:xfrm>
          </p:grpSpPr>
          <p:grpSp>
            <p:nvGrpSpPr>
              <p:cNvPr id="356" name="Group 355"/>
              <p:cNvGrpSpPr/>
              <p:nvPr/>
            </p:nvGrpSpPr>
            <p:grpSpPr>
              <a:xfrm>
                <a:off x="1601399" y="2288295"/>
                <a:ext cx="601248" cy="337049"/>
                <a:chOff x="3523102" y="1791568"/>
                <a:chExt cx="6746733" cy="3782104"/>
              </a:xfrm>
              <a:solidFill>
                <a:srgbClr val="002060"/>
              </a:solidFill>
            </p:grpSpPr>
            <p:sp>
              <p:nvSpPr>
                <p:cNvPr id="358" name="Rectangle 3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59"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60"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57" name="Hexagon 3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cxnSp>
        <p:nvCxnSpPr>
          <p:cNvPr id="381" name="Straight Arrow Connector 380"/>
          <p:cNvCxnSpPr>
            <a:cxnSpLocks/>
          </p:cNvCxnSpPr>
          <p:nvPr/>
        </p:nvCxnSpPr>
        <p:spPr>
          <a:xfrm flipV="1">
            <a:off x="4608353" y="2984411"/>
            <a:ext cx="1038249" cy="847428"/>
          </a:xfrm>
          <a:prstGeom prst="straightConnector1">
            <a:avLst/>
          </a:prstGeom>
          <a:noFill/>
          <a:ln w="44450" cap="flat" cmpd="sng" algn="ctr">
            <a:solidFill>
              <a:srgbClr val="FF0000"/>
            </a:solidFill>
            <a:prstDash val="solid"/>
            <a:miter lim="800000"/>
            <a:tailEnd type="triangle"/>
          </a:ln>
          <a:effectLst/>
        </p:spPr>
      </p:cxnSp>
      <p:cxnSp>
        <p:nvCxnSpPr>
          <p:cNvPr id="382" name="Straight Arrow Connector 381"/>
          <p:cNvCxnSpPr>
            <a:cxnSpLocks/>
          </p:cNvCxnSpPr>
          <p:nvPr/>
        </p:nvCxnSpPr>
        <p:spPr>
          <a:xfrm>
            <a:off x="6453034" y="2957406"/>
            <a:ext cx="1876427" cy="1"/>
          </a:xfrm>
          <a:prstGeom prst="straightConnector1">
            <a:avLst/>
          </a:prstGeom>
          <a:noFill/>
          <a:ln w="44450" cap="flat" cmpd="sng" algn="ctr">
            <a:solidFill>
              <a:srgbClr val="FF0000"/>
            </a:solidFill>
            <a:prstDash val="solid"/>
            <a:miter lim="800000"/>
            <a:tailEnd type="triangle"/>
          </a:ln>
          <a:effectLst/>
        </p:spPr>
      </p:cxnSp>
      <p:cxnSp>
        <p:nvCxnSpPr>
          <p:cNvPr id="383" name="Straight Arrow Connector 382"/>
          <p:cNvCxnSpPr>
            <a:cxnSpLocks/>
          </p:cNvCxnSpPr>
          <p:nvPr/>
        </p:nvCxnSpPr>
        <p:spPr>
          <a:xfrm>
            <a:off x="4606657" y="3837360"/>
            <a:ext cx="1947241" cy="152147"/>
          </a:xfrm>
          <a:prstGeom prst="straightConnector1">
            <a:avLst/>
          </a:prstGeom>
          <a:noFill/>
          <a:ln w="44450" cap="flat" cmpd="sng" algn="ctr">
            <a:solidFill>
              <a:srgbClr val="FF0000"/>
            </a:solidFill>
            <a:prstDash val="solid"/>
            <a:miter lim="800000"/>
            <a:tailEnd type="triangle"/>
          </a:ln>
          <a:effectLst/>
        </p:spPr>
      </p:cxnSp>
      <p:cxnSp>
        <p:nvCxnSpPr>
          <p:cNvPr id="384" name="Straight Arrow Connector 383"/>
          <p:cNvCxnSpPr>
            <a:cxnSpLocks/>
          </p:cNvCxnSpPr>
          <p:nvPr/>
        </p:nvCxnSpPr>
        <p:spPr>
          <a:xfrm>
            <a:off x="4599347" y="3824832"/>
            <a:ext cx="1040897" cy="685846"/>
          </a:xfrm>
          <a:prstGeom prst="straightConnector1">
            <a:avLst/>
          </a:prstGeom>
          <a:noFill/>
          <a:ln w="44450" cap="flat" cmpd="sng" algn="ctr">
            <a:solidFill>
              <a:srgbClr val="FF0000"/>
            </a:solidFill>
            <a:prstDash val="solid"/>
            <a:miter lim="800000"/>
            <a:tailEnd type="triangle"/>
          </a:ln>
          <a:effectLst/>
        </p:spPr>
      </p:cxnSp>
      <p:cxnSp>
        <p:nvCxnSpPr>
          <p:cNvPr id="385" name="Straight Arrow Connector 384"/>
          <p:cNvCxnSpPr>
            <a:cxnSpLocks/>
          </p:cNvCxnSpPr>
          <p:nvPr/>
        </p:nvCxnSpPr>
        <p:spPr>
          <a:xfrm>
            <a:off x="4598130" y="3824832"/>
            <a:ext cx="1033437" cy="1166409"/>
          </a:xfrm>
          <a:prstGeom prst="straightConnector1">
            <a:avLst/>
          </a:prstGeom>
          <a:noFill/>
          <a:ln w="44450" cap="flat" cmpd="sng" algn="ctr">
            <a:solidFill>
              <a:srgbClr val="FF0000"/>
            </a:solidFill>
            <a:prstDash val="solid"/>
            <a:miter lim="800000"/>
            <a:tailEnd type="triangle"/>
          </a:ln>
          <a:effectLst/>
        </p:spPr>
      </p:cxnSp>
      <p:sp>
        <p:nvSpPr>
          <p:cNvPr id="40" name="Rectangle 39"/>
          <p:cNvSpPr/>
          <p:nvPr/>
        </p:nvSpPr>
        <p:spPr>
          <a:xfrm>
            <a:off x="5555587" y="2762577"/>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1</a:t>
            </a:r>
          </a:p>
        </p:txBody>
      </p:sp>
      <p:sp>
        <p:nvSpPr>
          <p:cNvPr id="389" name="Rectangle 388"/>
          <p:cNvSpPr/>
          <p:nvPr/>
        </p:nvSpPr>
        <p:spPr>
          <a:xfrm>
            <a:off x="8224140" y="2744061"/>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2</a:t>
            </a:r>
          </a:p>
        </p:txBody>
      </p:sp>
      <p:sp>
        <p:nvSpPr>
          <p:cNvPr id="390" name="Rectangle 389"/>
          <p:cNvSpPr/>
          <p:nvPr/>
        </p:nvSpPr>
        <p:spPr>
          <a:xfrm>
            <a:off x="6465461" y="3782010"/>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3</a:t>
            </a:r>
          </a:p>
        </p:txBody>
      </p:sp>
      <p:sp>
        <p:nvSpPr>
          <p:cNvPr id="393" name="Rectangle 392"/>
          <p:cNvSpPr/>
          <p:nvPr/>
        </p:nvSpPr>
        <p:spPr>
          <a:xfrm>
            <a:off x="5555587" y="4269846"/>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7</a:t>
            </a:r>
          </a:p>
        </p:txBody>
      </p:sp>
      <p:sp>
        <p:nvSpPr>
          <p:cNvPr id="394" name="Rectangle 393"/>
          <p:cNvSpPr/>
          <p:nvPr/>
        </p:nvSpPr>
        <p:spPr>
          <a:xfrm>
            <a:off x="5529689" y="4776055"/>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8</a:t>
            </a:r>
          </a:p>
        </p:txBody>
      </p:sp>
      <p:grpSp>
        <p:nvGrpSpPr>
          <p:cNvPr id="395" name="Group 394"/>
          <p:cNvGrpSpPr>
            <a:grpSpLocks noChangeAspect="1"/>
          </p:cNvGrpSpPr>
          <p:nvPr/>
        </p:nvGrpSpPr>
        <p:grpSpPr>
          <a:xfrm>
            <a:off x="3761766" y="4167755"/>
            <a:ext cx="832431" cy="466646"/>
            <a:chOff x="2240670" y="2657736"/>
            <a:chExt cx="601248" cy="337049"/>
          </a:xfrm>
        </p:grpSpPr>
        <p:grpSp>
          <p:nvGrpSpPr>
            <p:cNvPr id="400" name="Group 399"/>
            <p:cNvGrpSpPr/>
            <p:nvPr/>
          </p:nvGrpSpPr>
          <p:grpSpPr>
            <a:xfrm>
              <a:off x="2240670" y="2657736"/>
              <a:ext cx="601248" cy="337049"/>
              <a:chOff x="3523102" y="1791568"/>
              <a:chExt cx="6746733" cy="3782104"/>
            </a:xfrm>
            <a:solidFill>
              <a:srgbClr val="FFC000"/>
            </a:solidFill>
          </p:grpSpPr>
          <p:sp>
            <p:nvSpPr>
              <p:cNvPr id="405" name="Rectangle 4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406"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407"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403" name="Hexagon 40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408" name="Group 407"/>
          <p:cNvGrpSpPr>
            <a:grpSpLocks noChangeAspect="1"/>
          </p:cNvGrpSpPr>
          <p:nvPr/>
        </p:nvGrpSpPr>
        <p:grpSpPr>
          <a:xfrm>
            <a:off x="3769626" y="4962009"/>
            <a:ext cx="832431" cy="466646"/>
            <a:chOff x="2240670" y="2657736"/>
            <a:chExt cx="601248" cy="337049"/>
          </a:xfrm>
        </p:grpSpPr>
        <p:grpSp>
          <p:nvGrpSpPr>
            <p:cNvPr id="409" name="Group 408"/>
            <p:cNvGrpSpPr/>
            <p:nvPr/>
          </p:nvGrpSpPr>
          <p:grpSpPr>
            <a:xfrm>
              <a:off x="2240670" y="2657736"/>
              <a:ext cx="601248" cy="337049"/>
              <a:chOff x="3523102" y="1791568"/>
              <a:chExt cx="6746733" cy="3782104"/>
            </a:xfrm>
            <a:solidFill>
              <a:srgbClr val="FFC000"/>
            </a:solidFill>
          </p:grpSpPr>
          <p:sp>
            <p:nvSpPr>
              <p:cNvPr id="411" name="Rectangle 4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412"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413"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410" name="Hexagon 40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cxnSp>
        <p:nvCxnSpPr>
          <p:cNvPr id="42" name="Straight Connector 41"/>
          <p:cNvCxnSpPr>
            <a:cxnSpLocks/>
          </p:cNvCxnSpPr>
          <p:nvPr/>
        </p:nvCxnSpPr>
        <p:spPr>
          <a:xfrm flipH="1">
            <a:off x="4163348" y="4597816"/>
            <a:ext cx="2889" cy="425196"/>
          </a:xfrm>
          <a:prstGeom prst="line">
            <a:avLst/>
          </a:prstGeom>
          <a:ln w="15875">
            <a:solidFill>
              <a:schemeClr val="tx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cxnSpLocks/>
          </p:cNvCxnSpPr>
          <p:nvPr/>
        </p:nvCxnSpPr>
        <p:spPr>
          <a:xfrm>
            <a:off x="7352581" y="4002517"/>
            <a:ext cx="287518" cy="318348"/>
          </a:xfrm>
          <a:prstGeom prst="straightConnector1">
            <a:avLst/>
          </a:prstGeom>
          <a:noFill/>
          <a:ln w="44450" cap="flat" cmpd="sng" algn="ctr">
            <a:solidFill>
              <a:srgbClr val="FF0000"/>
            </a:solidFill>
            <a:prstDash val="solid"/>
            <a:miter lim="800000"/>
            <a:tailEnd type="triangle"/>
          </a:ln>
          <a:effectLst/>
        </p:spPr>
      </p:cxnSp>
      <p:sp>
        <p:nvSpPr>
          <p:cNvPr id="415" name="Rectangle 414"/>
          <p:cNvSpPr/>
          <p:nvPr/>
        </p:nvSpPr>
        <p:spPr>
          <a:xfrm>
            <a:off x="7269263" y="4296302"/>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4</a:t>
            </a:r>
          </a:p>
        </p:txBody>
      </p:sp>
      <p:cxnSp>
        <p:nvCxnSpPr>
          <p:cNvPr id="416" name="Straight Arrow Connector 415"/>
          <p:cNvCxnSpPr>
            <a:cxnSpLocks/>
            <a:endCxn id="133" idx="2"/>
          </p:cNvCxnSpPr>
          <p:nvPr/>
        </p:nvCxnSpPr>
        <p:spPr>
          <a:xfrm flipV="1">
            <a:off x="8161738" y="4148671"/>
            <a:ext cx="438968" cy="167094"/>
          </a:xfrm>
          <a:prstGeom prst="straightConnector1">
            <a:avLst/>
          </a:prstGeom>
          <a:noFill/>
          <a:ln w="44450" cap="flat" cmpd="sng" algn="ctr">
            <a:solidFill>
              <a:srgbClr val="FF0000"/>
            </a:solidFill>
            <a:prstDash val="solid"/>
            <a:miter lim="800000"/>
            <a:tailEnd type="triangle"/>
          </a:ln>
          <a:effectLst/>
        </p:spPr>
      </p:cxnSp>
      <p:sp>
        <p:nvSpPr>
          <p:cNvPr id="417" name="Rectangle 416"/>
          <p:cNvSpPr/>
          <p:nvPr/>
        </p:nvSpPr>
        <p:spPr>
          <a:xfrm>
            <a:off x="8246005" y="3770276"/>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5</a:t>
            </a:r>
          </a:p>
        </p:txBody>
      </p:sp>
      <p:sp>
        <p:nvSpPr>
          <p:cNvPr id="337" name="Rectangle 336"/>
          <p:cNvSpPr/>
          <p:nvPr/>
        </p:nvSpPr>
        <p:spPr>
          <a:xfrm>
            <a:off x="710775" y="161009"/>
            <a:ext cx="10722597" cy="635430"/>
          </a:xfrm>
          <a:prstGeom prst="rect">
            <a:avLst/>
          </a:prstGeom>
        </p:spPr>
        <p:txBody>
          <a:bodyPr wrap="square">
            <a:spAutoFit/>
          </a:bodyPr>
          <a:lstStyle/>
          <a:p>
            <a:pPr algn="ctr" defTabSz="913873">
              <a:defRPr/>
            </a:pPr>
            <a:r>
              <a:rPr lang="en-US" sz="3529" b="1" kern="0" dirty="0">
                <a:solidFill>
                  <a:sysClr val="windowText" lastClr="000000"/>
                </a:solidFill>
              </a:rPr>
              <a:t>Risk of Partial Failure Amplified by Microservices</a:t>
            </a:r>
            <a:endParaRPr lang="en-US" sz="3529" kern="0" dirty="0">
              <a:solidFill>
                <a:sysClr val="windowText" lastClr="000000"/>
              </a:solidFill>
              <a:latin typeface="Segoe UI Light"/>
            </a:endParaRPr>
          </a:p>
        </p:txBody>
      </p:sp>
      <p:sp>
        <p:nvSpPr>
          <p:cNvPr id="339" name="Multiplication Sign 338"/>
          <p:cNvSpPr/>
          <p:nvPr/>
        </p:nvSpPr>
        <p:spPr bwMode="auto">
          <a:xfrm>
            <a:off x="6338111" y="3393857"/>
            <a:ext cx="1205806" cy="1159173"/>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2" name="Rectangle 1"/>
          <p:cNvSpPr/>
          <p:nvPr/>
        </p:nvSpPr>
        <p:spPr>
          <a:xfrm>
            <a:off x="3649676" y="684304"/>
            <a:ext cx="5171609" cy="454420"/>
          </a:xfrm>
          <a:prstGeom prst="rect">
            <a:avLst/>
          </a:prstGeom>
        </p:spPr>
        <p:txBody>
          <a:bodyPr wrap="none">
            <a:spAutoFit/>
          </a:bodyPr>
          <a:lstStyle/>
          <a:p>
            <a:pPr algn="ctr" defTabSz="913873">
              <a:defRPr/>
            </a:pPr>
            <a:r>
              <a:rPr lang="en-US" sz="2353" kern="0" dirty="0">
                <a:solidFill>
                  <a:sysClr val="windowText" lastClr="000000"/>
                </a:solidFill>
                <a:latin typeface="Segoe UI Light"/>
              </a:rPr>
              <a:t>HTTP request/response communication</a:t>
            </a:r>
          </a:p>
        </p:txBody>
      </p:sp>
      <p:cxnSp>
        <p:nvCxnSpPr>
          <p:cNvPr id="340" name="Straight Arrow Connector 339"/>
          <p:cNvCxnSpPr>
            <a:cxnSpLocks/>
          </p:cNvCxnSpPr>
          <p:nvPr/>
        </p:nvCxnSpPr>
        <p:spPr>
          <a:xfrm>
            <a:off x="6444765" y="2984411"/>
            <a:ext cx="472905" cy="811181"/>
          </a:xfrm>
          <a:prstGeom prst="straightConnector1">
            <a:avLst/>
          </a:prstGeom>
          <a:noFill/>
          <a:ln w="44450" cap="flat" cmpd="sng" algn="ctr">
            <a:solidFill>
              <a:srgbClr val="FF0000"/>
            </a:solidFill>
            <a:prstDash val="solid"/>
            <a:miter lim="800000"/>
            <a:tailEnd type="triangle"/>
          </a:ln>
          <a:effectLst/>
        </p:spPr>
      </p:cxnSp>
      <p:cxnSp>
        <p:nvCxnSpPr>
          <p:cNvPr id="341" name="Straight Arrow Connector 340"/>
          <p:cNvCxnSpPr>
            <a:cxnSpLocks/>
            <a:stCxn id="389" idx="2"/>
          </p:cNvCxnSpPr>
          <p:nvPr/>
        </p:nvCxnSpPr>
        <p:spPr>
          <a:xfrm flipH="1">
            <a:off x="7135339" y="3168536"/>
            <a:ext cx="1611682" cy="613473"/>
          </a:xfrm>
          <a:prstGeom prst="straightConnector1">
            <a:avLst/>
          </a:prstGeom>
          <a:noFill/>
          <a:ln w="44450" cap="flat" cmpd="sng" algn="ctr">
            <a:solidFill>
              <a:srgbClr val="FF0000"/>
            </a:solidFill>
            <a:prstDash val="solid"/>
            <a:miter lim="800000"/>
            <a:tailEnd type="triangle"/>
          </a:ln>
          <a:effectLst/>
        </p:spPr>
      </p:cxnSp>
      <p:cxnSp>
        <p:nvCxnSpPr>
          <p:cNvPr id="345" name="Straight Arrow Connector 344"/>
          <p:cNvCxnSpPr>
            <a:cxnSpLocks/>
          </p:cNvCxnSpPr>
          <p:nvPr/>
        </p:nvCxnSpPr>
        <p:spPr>
          <a:xfrm flipV="1">
            <a:off x="6472960" y="4148669"/>
            <a:ext cx="444710" cy="362010"/>
          </a:xfrm>
          <a:prstGeom prst="straightConnector1">
            <a:avLst/>
          </a:prstGeom>
          <a:noFill/>
          <a:ln w="44450" cap="flat" cmpd="sng" algn="ctr">
            <a:solidFill>
              <a:srgbClr val="FF0000"/>
            </a:solidFill>
            <a:prstDash val="solid"/>
            <a:miter lim="800000"/>
            <a:tailEnd type="triangle"/>
          </a:ln>
          <a:effectLst/>
        </p:spPr>
      </p:cxnSp>
      <p:cxnSp>
        <p:nvCxnSpPr>
          <p:cNvPr id="346" name="Straight Arrow Connector 345"/>
          <p:cNvCxnSpPr>
            <a:cxnSpLocks/>
          </p:cNvCxnSpPr>
          <p:nvPr/>
        </p:nvCxnSpPr>
        <p:spPr>
          <a:xfrm flipV="1">
            <a:off x="6463490" y="4510678"/>
            <a:ext cx="954382" cy="480563"/>
          </a:xfrm>
          <a:prstGeom prst="straightConnector1">
            <a:avLst/>
          </a:prstGeom>
          <a:noFill/>
          <a:ln w="44450" cap="flat" cmpd="sng" algn="ctr">
            <a:solidFill>
              <a:srgbClr val="FF0000"/>
            </a:solidFill>
            <a:prstDash val="solid"/>
            <a:miter lim="800000"/>
            <a:tailEnd type="triangle"/>
          </a:ln>
          <a:effectLst/>
        </p:spPr>
      </p:cxnSp>
      <p:sp>
        <p:nvSpPr>
          <p:cNvPr id="3" name="Right Brace 2"/>
          <p:cNvSpPr/>
          <p:nvPr/>
        </p:nvSpPr>
        <p:spPr>
          <a:xfrm rot="5400000">
            <a:off x="8596839" y="3275202"/>
            <a:ext cx="267192" cy="4282650"/>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srgbClr val="505050"/>
              </a:solidFill>
            </a:endParaRPr>
          </a:p>
        </p:txBody>
      </p:sp>
      <p:sp>
        <p:nvSpPr>
          <p:cNvPr id="347" name="Rectangle 346"/>
          <p:cNvSpPr/>
          <p:nvPr/>
        </p:nvSpPr>
        <p:spPr>
          <a:xfrm>
            <a:off x="9982320" y="3302440"/>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6</a:t>
            </a:r>
          </a:p>
        </p:txBody>
      </p:sp>
      <p:cxnSp>
        <p:nvCxnSpPr>
          <p:cNvPr id="348" name="Straight Arrow Connector 347"/>
          <p:cNvCxnSpPr>
            <a:cxnSpLocks/>
          </p:cNvCxnSpPr>
          <p:nvPr/>
        </p:nvCxnSpPr>
        <p:spPr>
          <a:xfrm flipV="1">
            <a:off x="9088080" y="3523041"/>
            <a:ext cx="1077897" cy="478462"/>
          </a:xfrm>
          <a:prstGeom prst="straightConnector1">
            <a:avLst/>
          </a:prstGeom>
          <a:noFill/>
          <a:ln w="44450" cap="flat" cmpd="sng" algn="ctr">
            <a:solidFill>
              <a:srgbClr val="FF0000"/>
            </a:solidFill>
            <a:prstDash val="solid"/>
            <a:miter lim="800000"/>
            <a:tailEnd type="triangle"/>
          </a:ln>
          <a:effectLst/>
        </p:spPr>
      </p:cxnSp>
      <p:sp>
        <p:nvSpPr>
          <p:cNvPr id="349" name="Rectangle 348"/>
          <p:cNvSpPr/>
          <p:nvPr/>
        </p:nvSpPr>
        <p:spPr>
          <a:xfrm>
            <a:off x="7996976" y="5507189"/>
            <a:ext cx="1453668" cy="333809"/>
          </a:xfrm>
          <a:prstGeom prst="rect">
            <a:avLst/>
          </a:prstGeom>
        </p:spPr>
        <p:txBody>
          <a:bodyPr wrap="none">
            <a:spAutoFit/>
          </a:bodyPr>
          <a:lstStyle/>
          <a:p>
            <a:pPr defTabSz="913873">
              <a:defRPr/>
            </a:pPr>
            <a:r>
              <a:rPr lang="en-US" sz="1569" b="1" dirty="0">
                <a:solidFill>
                  <a:srgbClr val="FF0000"/>
                </a:solidFill>
                <a:cs typeface="Segoe UI" panose="020B0502040204020203" pitchFamily="34" charset="0"/>
              </a:rPr>
              <a:t>Anti-patterns</a:t>
            </a:r>
          </a:p>
        </p:txBody>
      </p:sp>
    </p:spTree>
    <p:extLst>
      <p:ext uri="{BB962C8B-B14F-4D97-AF65-F5344CB8AC3E}">
        <p14:creationId xmlns:p14="http://schemas.microsoft.com/office/powerpoint/2010/main" val="1637498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p:cTn id="7" dur="500" fill="hold"/>
                                        <p:tgtEl>
                                          <p:spTgt spid="339"/>
                                        </p:tgtEl>
                                        <p:attrNameLst>
                                          <p:attrName>ppt_w</p:attrName>
                                        </p:attrNameLst>
                                      </p:cBhvr>
                                      <p:tavLst>
                                        <p:tav tm="0">
                                          <p:val>
                                            <p:fltVal val="0"/>
                                          </p:val>
                                        </p:tav>
                                        <p:tav tm="100000">
                                          <p:val>
                                            <p:strVal val="#ppt_w"/>
                                          </p:val>
                                        </p:tav>
                                      </p:tavLst>
                                    </p:anim>
                                    <p:anim calcmode="lin" valueType="num">
                                      <p:cBhvr>
                                        <p:cTn id="8" dur="500" fill="hold"/>
                                        <p:tgtEl>
                                          <p:spTgt spid="339"/>
                                        </p:tgtEl>
                                        <p:attrNameLst>
                                          <p:attrName>ppt_h</p:attrName>
                                        </p:attrNameLst>
                                      </p:cBhvr>
                                      <p:tavLst>
                                        <p:tav tm="0">
                                          <p:val>
                                            <p:fltVal val="0"/>
                                          </p:val>
                                        </p:tav>
                                        <p:tav tm="100000">
                                          <p:val>
                                            <p:strVal val="#ppt_h"/>
                                          </p:val>
                                        </p:tav>
                                      </p:tavLst>
                                    </p:anim>
                                    <p:animEffect transition="in" filter="fade">
                                      <p:cBhvr>
                                        <p:cTn id="9"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37" name="Rectangle 336"/>
          <p:cNvSpPr/>
          <p:nvPr/>
        </p:nvSpPr>
        <p:spPr>
          <a:xfrm>
            <a:off x="120224" y="161009"/>
            <a:ext cx="11727461" cy="635430"/>
          </a:xfrm>
          <a:prstGeom prst="rect">
            <a:avLst/>
          </a:prstGeom>
        </p:spPr>
        <p:txBody>
          <a:bodyPr wrap="square">
            <a:spAutoFit/>
          </a:bodyPr>
          <a:lstStyle/>
          <a:p>
            <a:pPr algn="ctr" defTabSz="913873">
              <a:defRPr/>
            </a:pPr>
            <a:r>
              <a:rPr lang="en-US" sz="3529" b="1" kern="0" dirty="0">
                <a:solidFill>
                  <a:sysClr val="windowText" lastClr="000000"/>
                </a:solidFill>
              </a:rPr>
              <a:t>How to minimize exponential failures in microservices</a:t>
            </a:r>
            <a:endParaRPr lang="en-US" sz="3529" kern="0" dirty="0">
              <a:solidFill>
                <a:sysClr val="windowText" lastClr="000000"/>
              </a:solidFill>
              <a:latin typeface="Segoe UI Light"/>
            </a:endParaRPr>
          </a:p>
        </p:txBody>
      </p:sp>
      <p:sp>
        <p:nvSpPr>
          <p:cNvPr id="351" name="Text Placeholder 4"/>
          <p:cNvSpPr>
            <a:spLocks noGrp="1"/>
          </p:cNvSpPr>
          <p:nvPr>
            <p:ph type="body" sz="quarter" idx="10"/>
          </p:nvPr>
        </p:nvSpPr>
        <p:spPr>
          <a:xfrm>
            <a:off x="792499" y="2308542"/>
            <a:ext cx="10681700" cy="1934440"/>
          </a:xfrm>
        </p:spPr>
        <p:txBody>
          <a:bodyPr/>
          <a:lstStyle/>
          <a:p>
            <a:pPr marL="560242" indent="-560242">
              <a:buFont typeface="Wingdings" panose="05000000000000000000" pitchFamily="2" charset="2"/>
              <a:buChar char="§"/>
            </a:pPr>
            <a:r>
              <a:rPr lang="en-US" dirty="0"/>
              <a:t>Circuit-Breakers (i.e. Polly’s policies, etc.)</a:t>
            </a:r>
          </a:p>
          <a:p>
            <a:pPr marL="560242" indent="-560242">
              <a:buFont typeface="Wingdings" panose="05000000000000000000" pitchFamily="2" charset="2"/>
              <a:buChar char="§"/>
            </a:pPr>
            <a:r>
              <a:rPr lang="en-US" dirty="0"/>
              <a:t>Avoid </a:t>
            </a:r>
            <a:r>
              <a:rPr lang="en-US"/>
              <a:t>long Http </a:t>
            </a:r>
            <a:r>
              <a:rPr lang="en-US" dirty="0"/>
              <a:t>call chains within the same request/response cycle </a:t>
            </a:r>
          </a:p>
        </p:txBody>
      </p:sp>
    </p:spTree>
    <p:extLst>
      <p:ext uri="{BB962C8B-B14F-4D97-AF65-F5344CB8AC3E}">
        <p14:creationId xmlns:p14="http://schemas.microsoft.com/office/powerpoint/2010/main" val="125742994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100" y="234268"/>
            <a:ext cx="11727461" cy="575094"/>
          </a:xfrm>
          <a:prstGeom prst="rect">
            <a:avLst/>
          </a:prstGeom>
        </p:spPr>
        <p:txBody>
          <a:bodyPr wrap="square">
            <a:spAutoFit/>
          </a:bodyPr>
          <a:lstStyle/>
          <a:p>
            <a:pPr algn="ctr" defTabSz="913873">
              <a:defRPr/>
            </a:pPr>
            <a:r>
              <a:rPr lang="en-US" sz="3137" kern="0" dirty="0">
                <a:solidFill>
                  <a:sysClr val="windowText" lastClr="000000"/>
                </a:solidFill>
              </a:rPr>
              <a:t>Synchronous vs. </a:t>
            </a:r>
            <a:r>
              <a:rPr lang="en-US" sz="3137" kern="0" dirty="0" err="1">
                <a:solidFill>
                  <a:sysClr val="windowText" lastClr="000000"/>
                </a:solidFill>
              </a:rPr>
              <a:t>async</a:t>
            </a:r>
            <a:r>
              <a:rPr lang="en-US" sz="3137" kern="0" dirty="0">
                <a:solidFill>
                  <a:sysClr val="windowText" lastClr="000000"/>
                </a:solidFill>
              </a:rPr>
              <a:t> communication across microservices</a:t>
            </a:r>
            <a:endParaRPr lang="en-US" sz="3137" kern="0" dirty="0">
              <a:solidFill>
                <a:sysClr val="windowText" lastClr="000000"/>
              </a:solidFill>
              <a:latin typeface="Segoe UI Light"/>
            </a:endParaRPr>
          </a:p>
        </p:txBody>
      </p:sp>
      <p:sp>
        <p:nvSpPr>
          <p:cNvPr id="26" name="Hexagon 25"/>
          <p:cNvSpPr>
            <a:spLocks noChangeAspect="1"/>
          </p:cNvSpPr>
          <p:nvPr/>
        </p:nvSpPr>
        <p:spPr bwMode="auto">
          <a:xfrm>
            <a:off x="7561377" y="1557131"/>
            <a:ext cx="756414" cy="676714"/>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21" name="Hexagon 20"/>
          <p:cNvSpPr>
            <a:spLocks noChangeAspect="1"/>
          </p:cNvSpPr>
          <p:nvPr/>
        </p:nvSpPr>
        <p:spPr bwMode="auto">
          <a:xfrm>
            <a:off x="9043398" y="1557131"/>
            <a:ext cx="756414" cy="676714"/>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16" name="Hexagon 15"/>
          <p:cNvSpPr>
            <a:spLocks noChangeAspect="1"/>
          </p:cNvSpPr>
          <p:nvPr/>
        </p:nvSpPr>
        <p:spPr bwMode="auto">
          <a:xfrm>
            <a:off x="6079356" y="1557131"/>
            <a:ext cx="756414" cy="676714"/>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11" name="Hexagon 10"/>
          <p:cNvSpPr>
            <a:spLocks noChangeAspect="1"/>
          </p:cNvSpPr>
          <p:nvPr/>
        </p:nvSpPr>
        <p:spPr bwMode="auto">
          <a:xfrm>
            <a:off x="10525419" y="1548635"/>
            <a:ext cx="756414" cy="676714"/>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rgbClr val="FFFFFF"/>
              </a:solidFill>
              <a:latin typeface="Segoe UI Light"/>
              <a:ea typeface="Segoe UI" pitchFamily="34" charset="0"/>
              <a:cs typeface="Segoe UI" pitchFamily="34" charset="0"/>
            </a:endParaRPr>
          </a:p>
        </p:txBody>
      </p:sp>
      <p:sp>
        <p:nvSpPr>
          <p:cNvPr id="37" name="Rectangle 36"/>
          <p:cNvSpPr/>
          <p:nvPr/>
        </p:nvSpPr>
        <p:spPr bwMode="auto">
          <a:xfrm>
            <a:off x="3108112" y="1561570"/>
            <a:ext cx="1344550" cy="67227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5439">
                      <a:srgbClr val="F8F8F8"/>
                    </a:gs>
                    <a:gs pos="10000">
                      <a:srgbClr val="F8F8F8"/>
                    </a:gs>
                  </a:gsLst>
                  <a:lin ang="5400000" scaled="0"/>
                </a:gradFill>
              </a:rPr>
              <a:t>Client</a:t>
            </a:r>
          </a:p>
        </p:txBody>
      </p:sp>
      <p:sp>
        <p:nvSpPr>
          <p:cNvPr id="44" name="Rectangle 43"/>
          <p:cNvSpPr/>
          <p:nvPr/>
        </p:nvSpPr>
        <p:spPr>
          <a:xfrm>
            <a:off x="3030614" y="2279752"/>
            <a:ext cx="1499513" cy="514885"/>
          </a:xfrm>
          <a:prstGeom prst="rect">
            <a:avLst/>
          </a:prstGeom>
        </p:spPr>
        <p:txBody>
          <a:bodyPr wrap="none">
            <a:spAutoFit/>
          </a:bodyPr>
          <a:lstStyle/>
          <a:p>
            <a:pPr>
              <a:defRPr/>
            </a:pPr>
            <a:r>
              <a:rPr lang="en-US" sz="1373" dirty="0">
                <a:solidFill>
                  <a:srgbClr val="505050"/>
                </a:solidFill>
              </a:rPr>
              <a:t>i.e. MVC app, </a:t>
            </a:r>
          </a:p>
          <a:p>
            <a:pPr>
              <a:defRPr/>
            </a:pPr>
            <a:r>
              <a:rPr lang="en-US" sz="1373" dirty="0">
                <a:solidFill>
                  <a:srgbClr val="505050"/>
                </a:solidFill>
              </a:rPr>
              <a:t>API Gateway, etc.</a:t>
            </a:r>
          </a:p>
        </p:txBody>
      </p:sp>
      <p:grpSp>
        <p:nvGrpSpPr>
          <p:cNvPr id="123" name="Group 122"/>
          <p:cNvGrpSpPr/>
          <p:nvPr/>
        </p:nvGrpSpPr>
        <p:grpSpPr>
          <a:xfrm>
            <a:off x="4452662" y="1434431"/>
            <a:ext cx="6127253" cy="473258"/>
            <a:chOff x="3604974" y="1462566"/>
            <a:chExt cx="6250524" cy="482779"/>
          </a:xfrm>
        </p:grpSpPr>
        <p:cxnSp>
          <p:nvCxnSpPr>
            <p:cNvPr id="46" name="Straight Arrow Connector 45"/>
            <p:cNvCxnSpPr>
              <a:stCxn id="37" idx="3"/>
              <a:endCxn id="16" idx="3"/>
            </p:cNvCxnSpPr>
            <p:nvPr/>
          </p:nvCxnSpPr>
          <p:spPr>
            <a:xfrm flipV="1">
              <a:off x="3604974" y="1932898"/>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16" idx="0"/>
              <a:endCxn id="26" idx="3"/>
            </p:cNvCxnSpPr>
            <p:nvPr/>
          </p:nvCxnSpPr>
          <p:spPr>
            <a:xfrm>
              <a:off x="6036027"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26" idx="0"/>
              <a:endCxn id="21" idx="3"/>
            </p:cNvCxnSpPr>
            <p:nvPr/>
          </p:nvCxnSpPr>
          <p:spPr>
            <a:xfrm>
              <a:off x="7547864"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1" idx="0"/>
              <a:endCxn id="11" idx="3"/>
            </p:cNvCxnSpPr>
            <p:nvPr/>
          </p:nvCxnSpPr>
          <p:spPr>
            <a:xfrm flipV="1">
              <a:off x="9059701" y="1924231"/>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942121" y="1470637"/>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sp>
          <p:nvSpPr>
            <p:cNvPr id="67" name="Rectangle 66"/>
            <p:cNvSpPr/>
            <p:nvPr/>
          </p:nvSpPr>
          <p:spPr>
            <a:xfrm>
              <a:off x="7489053" y="1462566"/>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sp>
          <p:nvSpPr>
            <p:cNvPr id="68" name="Rectangle 67"/>
            <p:cNvSpPr/>
            <p:nvPr/>
          </p:nvSpPr>
          <p:spPr>
            <a:xfrm>
              <a:off x="8990121" y="1462566"/>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sp>
          <p:nvSpPr>
            <p:cNvPr id="70" name="Rectangle 69"/>
            <p:cNvSpPr/>
            <p:nvPr/>
          </p:nvSpPr>
          <p:spPr>
            <a:xfrm>
              <a:off x="4113320" y="1481587"/>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grpSp>
      <p:grpSp>
        <p:nvGrpSpPr>
          <p:cNvPr id="124" name="Group 123"/>
          <p:cNvGrpSpPr/>
          <p:nvPr/>
        </p:nvGrpSpPr>
        <p:grpSpPr>
          <a:xfrm>
            <a:off x="4452662" y="2001781"/>
            <a:ext cx="6095161" cy="473258"/>
            <a:chOff x="3170237" y="2041328"/>
            <a:chExt cx="6217786" cy="482779"/>
          </a:xfrm>
        </p:grpSpPr>
        <p:cxnSp>
          <p:nvCxnSpPr>
            <p:cNvPr id="60" name="Straight Arrow Connector 59"/>
            <p:cNvCxnSpPr/>
            <p:nvPr/>
          </p:nvCxnSpPr>
          <p:spPr>
            <a:xfrm flipV="1">
              <a:off x="3170237" y="2051582"/>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5601290"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7113127"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p:cNvCxnSpPr>
            <p:nvPr/>
          </p:nvCxnSpPr>
          <p:spPr>
            <a:xfrm flipV="1">
              <a:off x="8624964" y="2042915"/>
              <a:ext cx="740205" cy="866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5502823" y="2049399"/>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sp>
          <p:nvSpPr>
            <p:cNvPr id="76" name="Rectangle 75"/>
            <p:cNvSpPr/>
            <p:nvPr/>
          </p:nvSpPr>
          <p:spPr>
            <a:xfrm>
              <a:off x="7022084" y="2041328"/>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sp>
          <p:nvSpPr>
            <p:cNvPr id="77" name="Rectangle 76"/>
            <p:cNvSpPr/>
            <p:nvPr/>
          </p:nvSpPr>
          <p:spPr>
            <a:xfrm>
              <a:off x="8522646" y="2041328"/>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sp>
          <p:nvSpPr>
            <p:cNvPr id="79" name="Rectangle 78"/>
            <p:cNvSpPr/>
            <p:nvPr/>
          </p:nvSpPr>
          <p:spPr>
            <a:xfrm>
              <a:off x="3633943" y="2060349"/>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grpSp>
      <p:grpSp>
        <p:nvGrpSpPr>
          <p:cNvPr id="125" name="Group 124"/>
          <p:cNvGrpSpPr/>
          <p:nvPr/>
        </p:nvGrpSpPr>
        <p:grpSpPr>
          <a:xfrm>
            <a:off x="4452663" y="2439204"/>
            <a:ext cx="6957203" cy="408509"/>
            <a:chOff x="3289058" y="2487550"/>
            <a:chExt cx="8349952" cy="416726"/>
          </a:xfrm>
        </p:grpSpPr>
        <p:sp>
          <p:nvSpPr>
            <p:cNvPr id="80" name="Rectangle 79"/>
            <p:cNvSpPr/>
            <p:nvPr/>
          </p:nvSpPr>
          <p:spPr>
            <a:xfrm>
              <a:off x="5155206" y="2563752"/>
              <a:ext cx="4289770" cy="340524"/>
            </a:xfrm>
            <a:prstGeom prst="rect">
              <a:avLst/>
            </a:prstGeom>
          </p:spPr>
          <p:txBody>
            <a:bodyPr wrap="none">
              <a:spAutoFit/>
            </a:bodyPr>
            <a:lstStyle/>
            <a:p>
              <a:pPr>
                <a:defRPr/>
              </a:pPr>
              <a:r>
                <a:rPr lang="en-US" sz="1569" b="1" dirty="0">
                  <a:solidFill>
                    <a:srgbClr val="FF0000"/>
                  </a:solidFill>
                </a:rPr>
                <a:t>Same Http Request/Response cycle!</a:t>
              </a:r>
            </a:p>
          </p:txBody>
        </p:sp>
        <p:sp>
          <p:nvSpPr>
            <p:cNvPr id="81" name="Right Brace 80"/>
            <p:cNvSpPr/>
            <p:nvPr/>
          </p:nvSpPr>
          <p:spPr>
            <a:xfrm rot="5400000">
              <a:off x="7364201" y="-1587593"/>
              <a:ext cx="199666" cy="8349952"/>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srgbClr val="505050"/>
                </a:solidFill>
              </a:endParaRPr>
            </a:p>
          </p:txBody>
        </p:sp>
      </p:grpSp>
      <p:sp>
        <p:nvSpPr>
          <p:cNvPr id="82" name="Rectangle 81"/>
          <p:cNvSpPr/>
          <p:nvPr/>
        </p:nvSpPr>
        <p:spPr>
          <a:xfrm>
            <a:off x="6140110" y="1753585"/>
            <a:ext cx="654346" cy="273473"/>
          </a:xfrm>
          <a:prstGeom prst="rect">
            <a:avLst/>
          </a:prstGeom>
        </p:spPr>
        <p:txBody>
          <a:bodyPr wrap="none">
            <a:spAutoFit/>
          </a:bodyPr>
          <a:lstStyle/>
          <a:p>
            <a:pPr>
              <a:defRPr/>
            </a:pPr>
            <a:r>
              <a:rPr lang="en-US" sz="1177" b="1" dirty="0">
                <a:solidFill>
                  <a:srgbClr val="505050"/>
                </a:solidFill>
              </a:rPr>
              <a:t>Basket</a:t>
            </a:r>
          </a:p>
        </p:txBody>
      </p:sp>
      <p:sp>
        <p:nvSpPr>
          <p:cNvPr id="83" name="Rectangle 82"/>
          <p:cNvSpPr/>
          <p:nvPr/>
        </p:nvSpPr>
        <p:spPr>
          <a:xfrm>
            <a:off x="7541726" y="1755292"/>
            <a:ext cx="819455" cy="273473"/>
          </a:xfrm>
          <a:prstGeom prst="rect">
            <a:avLst/>
          </a:prstGeom>
        </p:spPr>
        <p:txBody>
          <a:bodyPr wrap="none">
            <a:spAutoFit/>
          </a:bodyPr>
          <a:lstStyle/>
          <a:p>
            <a:pPr>
              <a:defRPr/>
            </a:pPr>
            <a:r>
              <a:rPr lang="en-US" sz="1177" b="1" dirty="0">
                <a:solidFill>
                  <a:srgbClr val="FFFFFF"/>
                </a:solidFill>
              </a:rPr>
              <a:t>Ordering</a:t>
            </a:r>
          </a:p>
        </p:txBody>
      </p:sp>
      <p:sp>
        <p:nvSpPr>
          <p:cNvPr id="84" name="Rectangle 83"/>
          <p:cNvSpPr/>
          <p:nvPr/>
        </p:nvSpPr>
        <p:spPr>
          <a:xfrm>
            <a:off x="9078927" y="1755292"/>
            <a:ext cx="731290" cy="273473"/>
          </a:xfrm>
          <a:prstGeom prst="rect">
            <a:avLst/>
          </a:prstGeom>
        </p:spPr>
        <p:txBody>
          <a:bodyPr wrap="none">
            <a:spAutoFit/>
          </a:bodyPr>
          <a:lstStyle/>
          <a:p>
            <a:pPr>
              <a:defRPr/>
            </a:pPr>
            <a:r>
              <a:rPr lang="en-US" sz="1177" b="1" dirty="0">
                <a:solidFill>
                  <a:srgbClr val="FFFFFF"/>
                </a:solidFill>
              </a:rPr>
              <a:t>Catalog</a:t>
            </a:r>
          </a:p>
        </p:txBody>
      </p:sp>
      <p:sp>
        <p:nvSpPr>
          <p:cNvPr id="85" name="Rectangle 84"/>
          <p:cNvSpPr/>
          <p:nvPr/>
        </p:nvSpPr>
        <p:spPr>
          <a:xfrm>
            <a:off x="10633745" y="1742515"/>
            <a:ext cx="590226" cy="273473"/>
          </a:xfrm>
          <a:prstGeom prst="rect">
            <a:avLst/>
          </a:prstGeom>
        </p:spPr>
        <p:txBody>
          <a:bodyPr wrap="none">
            <a:spAutoFit/>
          </a:bodyPr>
          <a:lstStyle/>
          <a:p>
            <a:pPr>
              <a:defRPr/>
            </a:pPr>
            <a:r>
              <a:rPr lang="en-US" sz="1177" b="1" dirty="0">
                <a:solidFill>
                  <a:srgbClr val="FFFFFF"/>
                </a:solidFill>
              </a:rPr>
              <a:t>Other</a:t>
            </a:r>
          </a:p>
        </p:txBody>
      </p:sp>
      <p:sp>
        <p:nvSpPr>
          <p:cNvPr id="89" name="Hexagon 88"/>
          <p:cNvSpPr>
            <a:spLocks noChangeAspect="1"/>
          </p:cNvSpPr>
          <p:nvPr/>
        </p:nvSpPr>
        <p:spPr bwMode="auto">
          <a:xfrm>
            <a:off x="7592226" y="3376254"/>
            <a:ext cx="756414" cy="676714"/>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0" name="Hexagon 89"/>
          <p:cNvSpPr>
            <a:spLocks noChangeAspect="1"/>
          </p:cNvSpPr>
          <p:nvPr/>
        </p:nvSpPr>
        <p:spPr bwMode="auto">
          <a:xfrm>
            <a:off x="9074247" y="3376254"/>
            <a:ext cx="756414" cy="676714"/>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1" name="Hexagon 90"/>
          <p:cNvSpPr>
            <a:spLocks noChangeAspect="1"/>
          </p:cNvSpPr>
          <p:nvPr/>
        </p:nvSpPr>
        <p:spPr bwMode="auto">
          <a:xfrm>
            <a:off x="6110206" y="3376254"/>
            <a:ext cx="756414" cy="676714"/>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2" name="Hexagon 91"/>
          <p:cNvSpPr>
            <a:spLocks noChangeAspect="1"/>
          </p:cNvSpPr>
          <p:nvPr/>
        </p:nvSpPr>
        <p:spPr bwMode="auto">
          <a:xfrm>
            <a:off x="10556268" y="3367758"/>
            <a:ext cx="756414" cy="676714"/>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rgbClr val="FFFFFF"/>
              </a:solidFill>
              <a:latin typeface="Segoe UI Light"/>
              <a:ea typeface="Segoe UI" pitchFamily="34" charset="0"/>
              <a:cs typeface="Segoe UI" pitchFamily="34" charset="0"/>
            </a:endParaRPr>
          </a:p>
        </p:txBody>
      </p:sp>
      <p:sp>
        <p:nvSpPr>
          <p:cNvPr id="94" name="Rectangle 93"/>
          <p:cNvSpPr/>
          <p:nvPr/>
        </p:nvSpPr>
        <p:spPr bwMode="auto">
          <a:xfrm>
            <a:off x="3138962" y="3380693"/>
            <a:ext cx="1344550" cy="67227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5439">
                      <a:srgbClr val="F8F8F8"/>
                    </a:gs>
                    <a:gs pos="10000">
                      <a:srgbClr val="F8F8F8"/>
                    </a:gs>
                  </a:gsLst>
                  <a:lin ang="5400000" scaled="0"/>
                </a:gradFill>
              </a:rPr>
              <a:t>Client</a:t>
            </a:r>
          </a:p>
        </p:txBody>
      </p:sp>
      <p:sp>
        <p:nvSpPr>
          <p:cNvPr id="95" name="Rectangle 94"/>
          <p:cNvSpPr/>
          <p:nvPr/>
        </p:nvSpPr>
        <p:spPr>
          <a:xfrm>
            <a:off x="3105984" y="4130436"/>
            <a:ext cx="1499513" cy="514885"/>
          </a:xfrm>
          <a:prstGeom prst="rect">
            <a:avLst/>
          </a:prstGeom>
        </p:spPr>
        <p:txBody>
          <a:bodyPr wrap="none">
            <a:spAutoFit/>
          </a:bodyPr>
          <a:lstStyle/>
          <a:p>
            <a:pPr>
              <a:defRPr/>
            </a:pPr>
            <a:r>
              <a:rPr lang="en-US" sz="1373" dirty="0">
                <a:solidFill>
                  <a:srgbClr val="505050"/>
                </a:solidFill>
              </a:rPr>
              <a:t>i.e. MVC app, </a:t>
            </a:r>
          </a:p>
          <a:p>
            <a:pPr>
              <a:defRPr/>
            </a:pPr>
            <a:r>
              <a:rPr lang="en-US" sz="1373" dirty="0">
                <a:solidFill>
                  <a:srgbClr val="505050"/>
                </a:solidFill>
              </a:rPr>
              <a:t>API Gateway, etc.</a:t>
            </a:r>
          </a:p>
        </p:txBody>
      </p:sp>
      <p:grpSp>
        <p:nvGrpSpPr>
          <p:cNvPr id="28" name="Group 27"/>
          <p:cNvGrpSpPr/>
          <p:nvPr/>
        </p:nvGrpSpPr>
        <p:grpSpPr>
          <a:xfrm>
            <a:off x="4483511" y="3272199"/>
            <a:ext cx="1626694" cy="454612"/>
            <a:chOff x="4573307" y="3337308"/>
            <a:chExt cx="1659421" cy="463758"/>
          </a:xfrm>
        </p:grpSpPr>
        <p:cxnSp>
          <p:nvCxnSpPr>
            <p:cNvPr id="96" name="Straight Arrow Connector 95"/>
            <p:cNvCxnSpPr>
              <a:stCxn id="94" idx="3"/>
              <a:endCxn id="91" idx="3"/>
            </p:cNvCxnSpPr>
            <p:nvPr/>
          </p:nvCxnSpPr>
          <p:spPr>
            <a:xfrm flipV="1">
              <a:off x="4573307" y="378861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049760" y="3337308"/>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grpSp>
      <p:grpSp>
        <p:nvGrpSpPr>
          <p:cNvPr id="29" name="Group 28"/>
          <p:cNvGrpSpPr/>
          <p:nvPr/>
        </p:nvGrpSpPr>
        <p:grpSpPr>
          <a:xfrm>
            <a:off x="4483512" y="3830956"/>
            <a:ext cx="1626695" cy="463206"/>
            <a:chOff x="4573307" y="3907303"/>
            <a:chExt cx="1659421" cy="472525"/>
          </a:xfrm>
        </p:grpSpPr>
        <p:cxnSp>
          <p:nvCxnSpPr>
            <p:cNvPr id="101" name="Straight Arrow Connector 100"/>
            <p:cNvCxnSpPr/>
            <p:nvPr/>
          </p:nvCxnSpPr>
          <p:spPr>
            <a:xfrm flipV="1">
              <a:off x="4573307" y="3907303"/>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5037014" y="3916070"/>
              <a:ext cx="865376"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grpSp>
      <p:sp>
        <p:nvSpPr>
          <p:cNvPr id="118" name="Rectangle 117"/>
          <p:cNvSpPr/>
          <p:nvPr/>
        </p:nvSpPr>
        <p:spPr>
          <a:xfrm>
            <a:off x="6170960" y="3572708"/>
            <a:ext cx="654346" cy="273473"/>
          </a:xfrm>
          <a:prstGeom prst="rect">
            <a:avLst/>
          </a:prstGeom>
        </p:spPr>
        <p:txBody>
          <a:bodyPr wrap="none">
            <a:spAutoFit/>
          </a:bodyPr>
          <a:lstStyle/>
          <a:p>
            <a:pPr>
              <a:defRPr/>
            </a:pPr>
            <a:r>
              <a:rPr lang="en-US" sz="1177" b="1" dirty="0">
                <a:solidFill>
                  <a:srgbClr val="505050"/>
                </a:solidFill>
              </a:rPr>
              <a:t>Basket</a:t>
            </a:r>
          </a:p>
        </p:txBody>
      </p:sp>
      <p:sp>
        <p:nvSpPr>
          <p:cNvPr id="119" name="Rectangle 118"/>
          <p:cNvSpPr/>
          <p:nvPr/>
        </p:nvSpPr>
        <p:spPr>
          <a:xfrm>
            <a:off x="7572576" y="3574415"/>
            <a:ext cx="819455" cy="273473"/>
          </a:xfrm>
          <a:prstGeom prst="rect">
            <a:avLst/>
          </a:prstGeom>
        </p:spPr>
        <p:txBody>
          <a:bodyPr wrap="none">
            <a:spAutoFit/>
          </a:bodyPr>
          <a:lstStyle/>
          <a:p>
            <a:pPr>
              <a:defRPr/>
            </a:pPr>
            <a:r>
              <a:rPr lang="en-US" sz="1177" b="1" dirty="0">
                <a:solidFill>
                  <a:srgbClr val="FFFFFF"/>
                </a:solidFill>
              </a:rPr>
              <a:t>Ordering</a:t>
            </a:r>
          </a:p>
        </p:txBody>
      </p:sp>
      <p:sp>
        <p:nvSpPr>
          <p:cNvPr id="120" name="Rectangle 119"/>
          <p:cNvSpPr/>
          <p:nvPr/>
        </p:nvSpPr>
        <p:spPr>
          <a:xfrm>
            <a:off x="9109776" y="3574415"/>
            <a:ext cx="731290" cy="273473"/>
          </a:xfrm>
          <a:prstGeom prst="rect">
            <a:avLst/>
          </a:prstGeom>
        </p:spPr>
        <p:txBody>
          <a:bodyPr wrap="none">
            <a:spAutoFit/>
          </a:bodyPr>
          <a:lstStyle/>
          <a:p>
            <a:pPr>
              <a:defRPr/>
            </a:pPr>
            <a:r>
              <a:rPr lang="en-US" sz="1177" b="1" dirty="0">
                <a:solidFill>
                  <a:srgbClr val="FFFFFF"/>
                </a:solidFill>
              </a:rPr>
              <a:t>Catalog</a:t>
            </a:r>
          </a:p>
        </p:txBody>
      </p:sp>
      <p:sp>
        <p:nvSpPr>
          <p:cNvPr id="121" name="Rectangle 120"/>
          <p:cNvSpPr/>
          <p:nvPr/>
        </p:nvSpPr>
        <p:spPr>
          <a:xfrm>
            <a:off x="10657464" y="3554754"/>
            <a:ext cx="590226" cy="273473"/>
          </a:xfrm>
          <a:prstGeom prst="rect">
            <a:avLst/>
          </a:prstGeom>
        </p:spPr>
        <p:txBody>
          <a:bodyPr wrap="none">
            <a:spAutoFit/>
          </a:bodyPr>
          <a:lstStyle/>
          <a:p>
            <a:pPr>
              <a:defRPr/>
            </a:pPr>
            <a:r>
              <a:rPr lang="en-US" sz="1177" b="1" dirty="0">
                <a:solidFill>
                  <a:srgbClr val="FFFFFF"/>
                </a:solidFill>
              </a:rPr>
              <a:t>Other</a:t>
            </a:r>
          </a:p>
        </p:txBody>
      </p:sp>
      <p:grpSp>
        <p:nvGrpSpPr>
          <p:cNvPr id="23" name="Group 22"/>
          <p:cNvGrpSpPr/>
          <p:nvPr/>
        </p:nvGrpSpPr>
        <p:grpSpPr>
          <a:xfrm>
            <a:off x="9830662" y="3094086"/>
            <a:ext cx="894786" cy="620525"/>
            <a:chOff x="10028034" y="3155609"/>
            <a:chExt cx="912787" cy="633009"/>
          </a:xfrm>
        </p:grpSpPr>
        <p:cxnSp>
          <p:nvCxnSpPr>
            <p:cNvPr id="139" name="Connector: Curved 138"/>
            <p:cNvCxnSpPr>
              <a:cxnSpLocks/>
              <a:stCxn id="92" idx="4"/>
              <a:endCxn id="90" idx="0"/>
            </p:cNvCxnSpPr>
            <p:nvPr/>
          </p:nvCxnSpPr>
          <p:spPr>
            <a:xfrm rot="16200000" flipH="1" flipV="1">
              <a:off x="10307512" y="3155309"/>
              <a:ext cx="353831" cy="912787"/>
            </a:xfrm>
            <a:prstGeom prst="curvedConnector4">
              <a:avLst>
                <a:gd name="adj1" fmla="val -64607"/>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8"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10434651" y="3155609"/>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8348641" y="3092991"/>
            <a:ext cx="894786" cy="621621"/>
            <a:chOff x="8516197" y="3154492"/>
            <a:chExt cx="912787" cy="634127"/>
          </a:xfrm>
        </p:grpSpPr>
        <p:cxnSp>
          <p:nvCxnSpPr>
            <p:cNvPr id="159" name="Connector: Curved 158"/>
            <p:cNvCxnSpPr>
              <a:cxnSpLocks/>
              <a:stCxn id="90" idx="4"/>
              <a:endCxn id="89" idx="0"/>
            </p:cNvCxnSpPr>
            <p:nvPr/>
          </p:nvCxnSpPr>
          <p:spPr>
            <a:xfrm rot="16200000" flipH="1" flipV="1">
              <a:off x="8800009" y="3159643"/>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9"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9001216" y="3154492"/>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6825304" y="3709444"/>
            <a:ext cx="2418120" cy="671316"/>
            <a:chOff x="6962214" y="3783350"/>
            <a:chExt cx="2466769" cy="684822"/>
          </a:xfrm>
        </p:grpSpPr>
        <p:cxnSp>
          <p:nvCxnSpPr>
            <p:cNvPr id="150" name="Connector: Curved 149"/>
            <p:cNvCxnSpPr>
              <a:cxnSpLocks/>
              <a:stCxn id="90" idx="2"/>
              <a:endCxn id="118" idx="3"/>
            </p:cNvCxnSpPr>
            <p:nvPr/>
          </p:nvCxnSpPr>
          <p:spPr>
            <a:xfrm rot="5400000" flipH="1">
              <a:off x="8020382" y="2725182"/>
              <a:ext cx="350434" cy="2466769"/>
            </a:xfrm>
            <a:prstGeom prst="curvedConnector4">
              <a:avLst>
                <a:gd name="adj1" fmla="val -66546"/>
                <a:gd name="adj2" fmla="val 53498"/>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0"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8732837" y="4235295"/>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6697441" y="3080086"/>
            <a:ext cx="894786" cy="634527"/>
            <a:chOff x="6831777" y="3141328"/>
            <a:chExt cx="912787" cy="647292"/>
          </a:xfrm>
        </p:grpSpPr>
        <p:cxnSp>
          <p:nvCxnSpPr>
            <p:cNvPr id="144" name="Connector: Curved 143"/>
            <p:cNvCxnSpPr>
              <a:cxnSpLocks/>
              <a:stCxn id="91" idx="5"/>
              <a:endCxn id="89" idx="3"/>
            </p:cNvCxnSpPr>
            <p:nvPr/>
          </p:nvCxnSpPr>
          <p:spPr>
            <a:xfrm rot="16200000" flipH="1">
              <a:off x="7115589" y="3159644"/>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1"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7041648" y="3141328"/>
              <a:ext cx="304800" cy="23287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p:nvPr/>
        </p:nvSpPr>
        <p:spPr>
          <a:xfrm>
            <a:off x="722415" y="1557131"/>
            <a:ext cx="1982294" cy="635559"/>
          </a:xfrm>
          <a:prstGeom prst="rect">
            <a:avLst/>
          </a:prstGeom>
        </p:spPr>
        <p:txBody>
          <a:bodyPr wrap="square">
            <a:spAutoFit/>
          </a:bodyPr>
          <a:lstStyle/>
          <a:p>
            <a:pPr>
              <a:defRPr/>
            </a:pPr>
            <a:r>
              <a:rPr lang="en-US" b="1" dirty="0">
                <a:solidFill>
                  <a:srgbClr val="505050"/>
                </a:solidFill>
              </a:rPr>
              <a:t>Synchronous</a:t>
            </a:r>
            <a:r>
              <a:rPr lang="en-US" dirty="0">
                <a:solidFill>
                  <a:srgbClr val="505050"/>
                </a:solidFill>
              </a:rPr>
              <a:t> </a:t>
            </a:r>
          </a:p>
          <a:p>
            <a:pPr>
              <a:defRPr/>
            </a:pPr>
            <a:r>
              <a:rPr lang="en-US" dirty="0">
                <a:solidFill>
                  <a:srgbClr val="505050"/>
                </a:solidFill>
              </a:rPr>
              <a:t>all req./resp. cycle</a:t>
            </a:r>
          </a:p>
        </p:txBody>
      </p:sp>
      <p:sp>
        <p:nvSpPr>
          <p:cNvPr id="86" name="Rectangle 85"/>
          <p:cNvSpPr/>
          <p:nvPr/>
        </p:nvSpPr>
        <p:spPr>
          <a:xfrm>
            <a:off x="734681" y="3130212"/>
            <a:ext cx="2340726" cy="1178784"/>
          </a:xfrm>
          <a:prstGeom prst="rect">
            <a:avLst/>
          </a:prstGeom>
        </p:spPr>
        <p:txBody>
          <a:bodyPr wrap="square">
            <a:spAutoFit/>
          </a:bodyPr>
          <a:lstStyle/>
          <a:p>
            <a:pPr>
              <a:defRPr/>
            </a:pPr>
            <a:r>
              <a:rPr lang="en-US" b="1" dirty="0">
                <a:solidFill>
                  <a:srgbClr val="505050"/>
                </a:solidFill>
              </a:rPr>
              <a:t>Asynchronous</a:t>
            </a:r>
            <a:r>
              <a:rPr lang="en-US" dirty="0">
                <a:solidFill>
                  <a:srgbClr val="505050"/>
                </a:solidFill>
              </a:rPr>
              <a:t> </a:t>
            </a:r>
          </a:p>
          <a:p>
            <a:pPr>
              <a:defRPr/>
            </a:pPr>
            <a:r>
              <a:rPr lang="en-US" dirty="0">
                <a:solidFill>
                  <a:srgbClr val="505050"/>
                </a:solidFill>
              </a:rPr>
              <a:t>Comm. across internal microservices</a:t>
            </a:r>
          </a:p>
          <a:p>
            <a:pPr>
              <a:defRPr/>
            </a:pPr>
            <a:r>
              <a:rPr lang="en-US" dirty="0">
                <a:solidFill>
                  <a:srgbClr val="505050"/>
                </a:solidFill>
              </a:rPr>
              <a:t>(</a:t>
            </a:r>
            <a:r>
              <a:rPr lang="en-US" dirty="0" err="1">
                <a:solidFill>
                  <a:srgbClr val="505050"/>
                </a:solidFill>
              </a:rPr>
              <a:t>EventBus</a:t>
            </a:r>
            <a:r>
              <a:rPr lang="en-US" dirty="0">
                <a:solidFill>
                  <a:srgbClr val="505050"/>
                </a:solidFill>
              </a:rPr>
              <a:t>: i.e. </a:t>
            </a:r>
            <a:r>
              <a:rPr lang="en-US" b="1" dirty="0">
                <a:solidFill>
                  <a:srgbClr val="505050"/>
                </a:solidFill>
              </a:rPr>
              <a:t>AMPQ</a:t>
            </a:r>
            <a:r>
              <a:rPr lang="en-US" dirty="0">
                <a:solidFill>
                  <a:srgbClr val="505050"/>
                </a:solidFill>
              </a:rPr>
              <a:t>)</a:t>
            </a:r>
          </a:p>
        </p:txBody>
      </p:sp>
      <p:sp>
        <p:nvSpPr>
          <p:cNvPr id="87" name="Rectangle 86"/>
          <p:cNvSpPr/>
          <p:nvPr/>
        </p:nvSpPr>
        <p:spPr>
          <a:xfrm>
            <a:off x="722415" y="5246364"/>
            <a:ext cx="2340726" cy="1178784"/>
          </a:xfrm>
          <a:prstGeom prst="rect">
            <a:avLst/>
          </a:prstGeom>
        </p:spPr>
        <p:txBody>
          <a:bodyPr wrap="square">
            <a:spAutoFit/>
          </a:bodyPr>
          <a:lstStyle/>
          <a:p>
            <a:pPr>
              <a:defRPr/>
            </a:pPr>
            <a:r>
              <a:rPr lang="en-US" b="1" dirty="0">
                <a:solidFill>
                  <a:srgbClr val="505050"/>
                </a:solidFill>
              </a:rPr>
              <a:t>“Asynchronous”</a:t>
            </a:r>
            <a:r>
              <a:rPr lang="en-US" dirty="0">
                <a:solidFill>
                  <a:srgbClr val="505050"/>
                </a:solidFill>
              </a:rPr>
              <a:t> </a:t>
            </a:r>
          </a:p>
          <a:p>
            <a:pPr>
              <a:defRPr/>
            </a:pPr>
            <a:r>
              <a:rPr lang="en-US" dirty="0">
                <a:solidFill>
                  <a:srgbClr val="505050"/>
                </a:solidFill>
              </a:rPr>
              <a:t>Comm. across internal microservices</a:t>
            </a:r>
          </a:p>
          <a:p>
            <a:pPr>
              <a:defRPr/>
            </a:pPr>
            <a:r>
              <a:rPr lang="en-US" dirty="0">
                <a:solidFill>
                  <a:srgbClr val="505050"/>
                </a:solidFill>
              </a:rPr>
              <a:t>(Polling: </a:t>
            </a:r>
            <a:r>
              <a:rPr lang="en-US" b="1" dirty="0">
                <a:solidFill>
                  <a:srgbClr val="505050"/>
                </a:solidFill>
              </a:rPr>
              <a:t>Http</a:t>
            </a:r>
            <a:r>
              <a:rPr lang="en-US" dirty="0">
                <a:solidFill>
                  <a:srgbClr val="505050"/>
                </a:solidFill>
              </a:rPr>
              <a:t>)</a:t>
            </a:r>
          </a:p>
        </p:txBody>
      </p:sp>
      <p:sp>
        <p:nvSpPr>
          <p:cNvPr id="88" name="Hexagon 87"/>
          <p:cNvSpPr>
            <a:spLocks noChangeAspect="1"/>
          </p:cNvSpPr>
          <p:nvPr/>
        </p:nvSpPr>
        <p:spPr bwMode="auto">
          <a:xfrm>
            <a:off x="7592226" y="5297684"/>
            <a:ext cx="756414" cy="676714"/>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3" name="Hexagon 92"/>
          <p:cNvSpPr>
            <a:spLocks noChangeAspect="1"/>
          </p:cNvSpPr>
          <p:nvPr/>
        </p:nvSpPr>
        <p:spPr bwMode="auto">
          <a:xfrm>
            <a:off x="9074247" y="5297684"/>
            <a:ext cx="756414" cy="676714"/>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7" name="Hexagon 96"/>
          <p:cNvSpPr>
            <a:spLocks noChangeAspect="1"/>
          </p:cNvSpPr>
          <p:nvPr/>
        </p:nvSpPr>
        <p:spPr bwMode="auto">
          <a:xfrm>
            <a:off x="6110206" y="5297684"/>
            <a:ext cx="756414" cy="676714"/>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8" name="Hexagon 97"/>
          <p:cNvSpPr>
            <a:spLocks noChangeAspect="1"/>
          </p:cNvSpPr>
          <p:nvPr/>
        </p:nvSpPr>
        <p:spPr bwMode="auto">
          <a:xfrm>
            <a:off x="10556268" y="5289188"/>
            <a:ext cx="756414" cy="676714"/>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rgbClr val="FFFFFF"/>
              </a:solidFill>
              <a:latin typeface="Segoe UI Light"/>
              <a:ea typeface="Segoe UI" pitchFamily="34" charset="0"/>
              <a:cs typeface="Segoe UI" pitchFamily="34" charset="0"/>
            </a:endParaRPr>
          </a:p>
        </p:txBody>
      </p:sp>
      <p:sp>
        <p:nvSpPr>
          <p:cNvPr id="99" name="Rectangle 98"/>
          <p:cNvSpPr/>
          <p:nvPr/>
        </p:nvSpPr>
        <p:spPr bwMode="auto">
          <a:xfrm>
            <a:off x="3138962" y="5302123"/>
            <a:ext cx="1344550" cy="67227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5439">
                      <a:srgbClr val="F8F8F8"/>
                    </a:gs>
                    <a:gs pos="10000">
                      <a:srgbClr val="F8F8F8"/>
                    </a:gs>
                  </a:gsLst>
                  <a:lin ang="5400000" scaled="0"/>
                </a:gradFill>
              </a:rPr>
              <a:t>Client</a:t>
            </a:r>
          </a:p>
        </p:txBody>
      </p:sp>
      <p:sp>
        <p:nvSpPr>
          <p:cNvPr id="100" name="Rectangle 99"/>
          <p:cNvSpPr/>
          <p:nvPr/>
        </p:nvSpPr>
        <p:spPr>
          <a:xfrm>
            <a:off x="3061464" y="6020305"/>
            <a:ext cx="1499513" cy="514885"/>
          </a:xfrm>
          <a:prstGeom prst="rect">
            <a:avLst/>
          </a:prstGeom>
        </p:spPr>
        <p:txBody>
          <a:bodyPr wrap="none">
            <a:spAutoFit/>
          </a:bodyPr>
          <a:lstStyle/>
          <a:p>
            <a:pPr>
              <a:defRPr/>
            </a:pPr>
            <a:r>
              <a:rPr lang="en-US" sz="1373" dirty="0">
                <a:solidFill>
                  <a:srgbClr val="505050"/>
                </a:solidFill>
              </a:rPr>
              <a:t>i.e. MVC app, </a:t>
            </a:r>
          </a:p>
          <a:p>
            <a:pPr>
              <a:defRPr/>
            </a:pPr>
            <a:r>
              <a:rPr lang="en-US" sz="1373" dirty="0">
                <a:solidFill>
                  <a:srgbClr val="505050"/>
                </a:solidFill>
              </a:rPr>
              <a:t>API Gateway, etc.</a:t>
            </a:r>
          </a:p>
        </p:txBody>
      </p:sp>
      <p:grpSp>
        <p:nvGrpSpPr>
          <p:cNvPr id="102" name="Group 101"/>
          <p:cNvGrpSpPr/>
          <p:nvPr/>
        </p:nvGrpSpPr>
        <p:grpSpPr>
          <a:xfrm>
            <a:off x="4483511" y="9219412"/>
            <a:ext cx="6072757" cy="10716"/>
            <a:chOff x="3484044" y="5587638"/>
            <a:chExt cx="6194932" cy="10931"/>
          </a:xfrm>
        </p:grpSpPr>
        <p:cxnSp>
          <p:nvCxnSpPr>
            <p:cNvPr id="103" name="Straight Arrow Connector 102"/>
            <p:cNvCxnSpPr>
              <a:stCxn id="99" idx="3"/>
              <a:endCxn id="97" idx="3"/>
            </p:cNvCxnSpPr>
            <p:nvPr/>
          </p:nvCxnSpPr>
          <p:spPr>
            <a:xfrm flipV="1">
              <a:off x="3484044" y="5596305"/>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cxnSpLocks/>
              <a:stCxn id="97" idx="0"/>
              <a:endCxn id="88" idx="3"/>
            </p:cNvCxnSpPr>
            <p:nvPr/>
          </p:nvCxnSpPr>
          <p:spPr>
            <a:xfrm>
              <a:off x="5915097"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cxnSpLocks/>
              <a:stCxn id="88" idx="0"/>
              <a:endCxn id="93" idx="3"/>
            </p:cNvCxnSpPr>
            <p:nvPr/>
          </p:nvCxnSpPr>
          <p:spPr>
            <a:xfrm>
              <a:off x="7426934"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cxnSpLocks/>
              <a:stCxn id="93" idx="0"/>
              <a:endCxn id="98" idx="3"/>
            </p:cNvCxnSpPr>
            <p:nvPr/>
          </p:nvCxnSpPr>
          <p:spPr>
            <a:xfrm flipV="1">
              <a:off x="8938771" y="5587638"/>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14" name="Straight Arrow Connector 113"/>
          <p:cNvCxnSpPr>
            <a:cxnSpLocks/>
          </p:cNvCxnSpPr>
          <p:nvPr/>
        </p:nvCxnSpPr>
        <p:spPr>
          <a:xfrm>
            <a:off x="6866620" y="5752384"/>
            <a:ext cx="725607"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p:cNvCxnSpPr>
          <p:nvPr/>
        </p:nvCxnSpPr>
        <p:spPr>
          <a:xfrm>
            <a:off x="8348641" y="5752384"/>
            <a:ext cx="725607"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cxnSpLocks/>
          </p:cNvCxnSpPr>
          <p:nvPr/>
        </p:nvCxnSpPr>
        <p:spPr>
          <a:xfrm flipV="1">
            <a:off x="9830662" y="5743889"/>
            <a:ext cx="725607" cy="8496"/>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483512" y="5752386"/>
            <a:ext cx="1626695" cy="463206"/>
            <a:chOff x="4573307" y="5867389"/>
            <a:chExt cx="1659421" cy="472525"/>
          </a:xfrm>
        </p:grpSpPr>
        <p:cxnSp>
          <p:nvCxnSpPr>
            <p:cNvPr id="113" name="Straight Arrow Connector 112"/>
            <p:cNvCxnSpPr/>
            <p:nvPr/>
          </p:nvCxnSpPr>
          <p:spPr>
            <a:xfrm flipV="1">
              <a:off x="4573307" y="5867389"/>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5037014" y="5876156"/>
              <a:ext cx="865376"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grpSp>
      <p:sp>
        <p:nvSpPr>
          <p:cNvPr id="132" name="Rectangle 131"/>
          <p:cNvSpPr/>
          <p:nvPr/>
        </p:nvSpPr>
        <p:spPr>
          <a:xfrm>
            <a:off x="6170960" y="5494138"/>
            <a:ext cx="654346" cy="273473"/>
          </a:xfrm>
          <a:prstGeom prst="rect">
            <a:avLst/>
          </a:prstGeom>
        </p:spPr>
        <p:txBody>
          <a:bodyPr wrap="none">
            <a:spAutoFit/>
          </a:bodyPr>
          <a:lstStyle/>
          <a:p>
            <a:pPr>
              <a:defRPr/>
            </a:pPr>
            <a:r>
              <a:rPr lang="en-US" sz="1177" b="1" dirty="0">
                <a:solidFill>
                  <a:srgbClr val="505050"/>
                </a:solidFill>
              </a:rPr>
              <a:t>Basket</a:t>
            </a:r>
          </a:p>
        </p:txBody>
      </p:sp>
      <p:sp>
        <p:nvSpPr>
          <p:cNvPr id="133" name="Rectangle 132"/>
          <p:cNvSpPr/>
          <p:nvPr/>
        </p:nvSpPr>
        <p:spPr>
          <a:xfrm>
            <a:off x="7572576" y="5495844"/>
            <a:ext cx="819455" cy="273473"/>
          </a:xfrm>
          <a:prstGeom prst="rect">
            <a:avLst/>
          </a:prstGeom>
        </p:spPr>
        <p:txBody>
          <a:bodyPr wrap="none">
            <a:spAutoFit/>
          </a:bodyPr>
          <a:lstStyle/>
          <a:p>
            <a:pPr>
              <a:defRPr/>
            </a:pPr>
            <a:r>
              <a:rPr lang="en-US" sz="1177" b="1" dirty="0">
                <a:solidFill>
                  <a:srgbClr val="FFFFFF"/>
                </a:solidFill>
              </a:rPr>
              <a:t>Ordering</a:t>
            </a:r>
          </a:p>
        </p:txBody>
      </p:sp>
      <p:sp>
        <p:nvSpPr>
          <p:cNvPr id="134" name="Rectangle 133"/>
          <p:cNvSpPr/>
          <p:nvPr/>
        </p:nvSpPr>
        <p:spPr>
          <a:xfrm>
            <a:off x="9109776" y="5495844"/>
            <a:ext cx="731290" cy="273473"/>
          </a:xfrm>
          <a:prstGeom prst="rect">
            <a:avLst/>
          </a:prstGeom>
        </p:spPr>
        <p:txBody>
          <a:bodyPr wrap="none">
            <a:spAutoFit/>
          </a:bodyPr>
          <a:lstStyle/>
          <a:p>
            <a:pPr>
              <a:defRPr/>
            </a:pPr>
            <a:r>
              <a:rPr lang="en-US" sz="1177" b="1" dirty="0">
                <a:solidFill>
                  <a:srgbClr val="FFFFFF"/>
                </a:solidFill>
              </a:rPr>
              <a:t>Catalog</a:t>
            </a:r>
          </a:p>
        </p:txBody>
      </p:sp>
      <p:sp>
        <p:nvSpPr>
          <p:cNvPr id="135" name="Rectangle 134"/>
          <p:cNvSpPr/>
          <p:nvPr/>
        </p:nvSpPr>
        <p:spPr>
          <a:xfrm>
            <a:off x="10655965" y="5485163"/>
            <a:ext cx="590226" cy="273473"/>
          </a:xfrm>
          <a:prstGeom prst="rect">
            <a:avLst/>
          </a:prstGeom>
        </p:spPr>
        <p:txBody>
          <a:bodyPr wrap="none">
            <a:spAutoFit/>
          </a:bodyPr>
          <a:lstStyle/>
          <a:p>
            <a:pPr>
              <a:defRPr/>
            </a:pPr>
            <a:r>
              <a:rPr lang="en-US" sz="1177" b="1" dirty="0">
                <a:solidFill>
                  <a:srgbClr val="FFFFFF"/>
                </a:solidFill>
              </a:rPr>
              <a:t>Other</a:t>
            </a:r>
          </a:p>
        </p:txBody>
      </p:sp>
      <p:grpSp>
        <p:nvGrpSpPr>
          <p:cNvPr id="69" name="Group 68"/>
          <p:cNvGrpSpPr/>
          <p:nvPr/>
        </p:nvGrpSpPr>
        <p:grpSpPr>
          <a:xfrm>
            <a:off x="6862249" y="5188085"/>
            <a:ext cx="725607" cy="454612"/>
            <a:chOff x="6999902" y="5291735"/>
            <a:chExt cx="740205" cy="463758"/>
          </a:xfrm>
        </p:grpSpPr>
        <p:cxnSp>
          <p:nvCxnSpPr>
            <p:cNvPr id="138" name="Straight Arrow Connector 137"/>
            <p:cNvCxnSpPr>
              <a:cxnSpLocks/>
            </p:cNvCxnSpPr>
            <p:nvPr/>
          </p:nvCxnSpPr>
          <p:spPr>
            <a:xfrm>
              <a:off x="6999902" y="5741959"/>
              <a:ext cx="740205"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7080212" y="5291735"/>
              <a:ext cx="654428" cy="463758"/>
            </a:xfrm>
            <a:prstGeom prst="rect">
              <a:avLst/>
            </a:prstGeom>
          </p:spPr>
          <p:txBody>
            <a:bodyPr wrap="none">
              <a:spAutoFit/>
            </a:bodyPr>
            <a:lstStyle/>
            <a:p>
              <a:pPr algn="ctr">
                <a:defRPr/>
              </a:pPr>
              <a:r>
                <a:rPr lang="en-US" sz="1177" dirty="0">
                  <a:solidFill>
                    <a:srgbClr val="505050"/>
                  </a:solidFill>
                </a:rPr>
                <a:t>Http </a:t>
              </a:r>
            </a:p>
            <a:p>
              <a:pPr algn="ctr">
                <a:defRPr/>
              </a:pPr>
              <a:r>
                <a:rPr lang="en-US" sz="1177" dirty="0">
                  <a:solidFill>
                    <a:srgbClr val="505050"/>
                  </a:solidFill>
                </a:rPr>
                <a:t>Polling</a:t>
              </a:r>
            </a:p>
          </p:txBody>
        </p:sp>
      </p:grpSp>
      <p:grpSp>
        <p:nvGrpSpPr>
          <p:cNvPr id="64" name="Group 63"/>
          <p:cNvGrpSpPr/>
          <p:nvPr/>
        </p:nvGrpSpPr>
        <p:grpSpPr>
          <a:xfrm>
            <a:off x="8344270" y="5168370"/>
            <a:ext cx="725607" cy="461056"/>
            <a:chOff x="8511739" y="5271627"/>
            <a:chExt cx="740205" cy="470332"/>
          </a:xfrm>
        </p:grpSpPr>
        <p:cxnSp>
          <p:nvCxnSpPr>
            <p:cNvPr id="140" name="Straight Arrow Connector 139"/>
            <p:cNvCxnSpPr>
              <a:cxnSpLocks/>
            </p:cNvCxnSpPr>
            <p:nvPr/>
          </p:nvCxnSpPr>
          <p:spPr>
            <a:xfrm>
              <a:off x="8511739" y="5741959"/>
              <a:ext cx="740205"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8558402" y="5271627"/>
              <a:ext cx="654428" cy="463758"/>
            </a:xfrm>
            <a:prstGeom prst="rect">
              <a:avLst/>
            </a:prstGeom>
          </p:spPr>
          <p:txBody>
            <a:bodyPr wrap="none">
              <a:spAutoFit/>
            </a:bodyPr>
            <a:lstStyle/>
            <a:p>
              <a:pPr algn="ctr">
                <a:defRPr/>
              </a:pPr>
              <a:r>
                <a:rPr lang="en-US" sz="1177" dirty="0">
                  <a:solidFill>
                    <a:srgbClr val="505050"/>
                  </a:solidFill>
                </a:rPr>
                <a:t>Http </a:t>
              </a:r>
            </a:p>
            <a:p>
              <a:pPr algn="ctr">
                <a:defRPr/>
              </a:pPr>
              <a:r>
                <a:rPr lang="en-US" sz="1177" dirty="0">
                  <a:solidFill>
                    <a:srgbClr val="505050"/>
                  </a:solidFill>
                </a:rPr>
                <a:t>Polling</a:t>
              </a:r>
            </a:p>
          </p:txBody>
        </p:sp>
      </p:grpSp>
      <p:grpSp>
        <p:nvGrpSpPr>
          <p:cNvPr id="65" name="Group 64"/>
          <p:cNvGrpSpPr/>
          <p:nvPr/>
        </p:nvGrpSpPr>
        <p:grpSpPr>
          <a:xfrm>
            <a:off x="9826292" y="5168367"/>
            <a:ext cx="729977" cy="635751"/>
            <a:chOff x="10023576" y="5271627"/>
            <a:chExt cx="744663" cy="648542"/>
          </a:xfrm>
        </p:grpSpPr>
        <p:cxnSp>
          <p:nvCxnSpPr>
            <p:cNvPr id="141" name="Straight Arrow Connector 140"/>
            <p:cNvCxnSpPr>
              <a:cxnSpLocks/>
              <a:endCxn id="98" idx="3"/>
            </p:cNvCxnSpPr>
            <p:nvPr/>
          </p:nvCxnSpPr>
          <p:spPr>
            <a:xfrm flipV="1">
              <a:off x="10023576" y="5740038"/>
              <a:ext cx="744663" cy="1922"/>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10064769" y="5271627"/>
              <a:ext cx="643830" cy="648542"/>
            </a:xfrm>
            <a:prstGeom prst="rect">
              <a:avLst/>
            </a:prstGeom>
          </p:spPr>
          <p:txBody>
            <a:bodyPr wrap="square">
              <a:spAutoFit/>
            </a:bodyPr>
            <a:lstStyle/>
            <a:p>
              <a:pPr algn="ctr">
                <a:defRPr/>
              </a:pPr>
              <a:r>
                <a:rPr lang="en-US" sz="1177" dirty="0">
                  <a:solidFill>
                    <a:srgbClr val="505050"/>
                  </a:solidFill>
                </a:rPr>
                <a:t>Http </a:t>
              </a:r>
            </a:p>
            <a:p>
              <a:pPr algn="ctr">
                <a:defRPr/>
              </a:pPr>
              <a:r>
                <a:rPr lang="en-US" sz="1177" dirty="0">
                  <a:solidFill>
                    <a:srgbClr val="505050"/>
                  </a:solidFill>
                </a:rPr>
                <a:t>Polling</a:t>
              </a:r>
            </a:p>
          </p:txBody>
        </p:sp>
      </p:grpSp>
      <p:grpSp>
        <p:nvGrpSpPr>
          <p:cNvPr id="73" name="Group 72"/>
          <p:cNvGrpSpPr/>
          <p:nvPr/>
        </p:nvGrpSpPr>
        <p:grpSpPr>
          <a:xfrm>
            <a:off x="4479142" y="5187014"/>
            <a:ext cx="1626695" cy="454612"/>
            <a:chOff x="4568849" y="5290648"/>
            <a:chExt cx="1659421" cy="463758"/>
          </a:xfrm>
        </p:grpSpPr>
        <p:cxnSp>
          <p:nvCxnSpPr>
            <p:cNvPr id="137" name="Straight Arrow Connector 136"/>
            <p:cNvCxnSpPr/>
            <p:nvPr/>
          </p:nvCxnSpPr>
          <p:spPr>
            <a:xfrm flipV="1">
              <a:off x="4568849" y="574195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077195" y="5290648"/>
              <a:ext cx="865376"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grpSp>
      <p:cxnSp>
        <p:nvCxnSpPr>
          <p:cNvPr id="151" name="Connector: Curved 150"/>
          <p:cNvCxnSpPr>
            <a:cxnSpLocks/>
            <a:stCxn id="93" idx="1"/>
            <a:endCxn id="97" idx="2"/>
          </p:cNvCxnSpPr>
          <p:nvPr/>
        </p:nvCxnSpPr>
        <p:spPr>
          <a:xfrm rot="5400000">
            <a:off x="7970433" y="4283348"/>
            <a:ext cx="12450" cy="3382099"/>
          </a:xfrm>
          <a:prstGeom prst="curvedConnector3">
            <a:avLst>
              <a:gd name="adj1" fmla="val 5368693"/>
            </a:avLst>
          </a:prstGeom>
          <a:ln w="254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703666" y="5968174"/>
            <a:ext cx="2545985" cy="891170"/>
            <a:chOff x="6838128" y="6087519"/>
            <a:chExt cx="2597206" cy="909099"/>
          </a:xfrm>
        </p:grpSpPr>
        <p:cxnSp>
          <p:nvCxnSpPr>
            <p:cNvPr id="148" name="Connector: Curved 147"/>
            <p:cNvCxnSpPr>
              <a:cxnSpLocks/>
              <a:stCxn id="93" idx="2"/>
              <a:endCxn id="97" idx="1"/>
            </p:cNvCxnSpPr>
            <p:nvPr/>
          </p:nvCxnSpPr>
          <p:spPr>
            <a:xfrm rot="5400000">
              <a:off x="8130381" y="4795266"/>
              <a:ext cx="12700" cy="2597206"/>
            </a:xfrm>
            <a:prstGeom prst="curvedConnector3">
              <a:avLst>
                <a:gd name="adj1" fmla="val 3740874"/>
              </a:avLst>
            </a:prstGeom>
            <a:ln w="25400">
              <a:solidFill>
                <a:srgbClr val="00B05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7848895" y="6532860"/>
              <a:ext cx="654428" cy="463758"/>
            </a:xfrm>
            <a:prstGeom prst="rect">
              <a:avLst/>
            </a:prstGeom>
          </p:spPr>
          <p:txBody>
            <a:bodyPr wrap="none">
              <a:spAutoFit/>
            </a:bodyPr>
            <a:lstStyle/>
            <a:p>
              <a:pPr algn="ctr">
                <a:defRPr/>
              </a:pPr>
              <a:r>
                <a:rPr lang="en-US" sz="1177" dirty="0">
                  <a:solidFill>
                    <a:srgbClr val="505050"/>
                  </a:solidFill>
                </a:rPr>
                <a:t>Http </a:t>
              </a:r>
            </a:p>
            <a:p>
              <a:pPr algn="ctr">
                <a:defRPr/>
              </a:pPr>
              <a:r>
                <a:rPr lang="en-US" sz="1177" dirty="0">
                  <a:solidFill>
                    <a:srgbClr val="505050"/>
                  </a:solidFill>
                </a:rPr>
                <a:t>Polling</a:t>
              </a:r>
            </a:p>
          </p:txBody>
        </p:sp>
      </p:grpSp>
      <p:sp>
        <p:nvSpPr>
          <p:cNvPr id="163" name="Multiplication Sign 162"/>
          <p:cNvSpPr/>
          <p:nvPr/>
        </p:nvSpPr>
        <p:spPr bwMode="auto">
          <a:xfrm>
            <a:off x="10552348" y="1852242"/>
            <a:ext cx="735454" cy="676948"/>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grpSp>
        <p:nvGrpSpPr>
          <p:cNvPr id="5" name="Group 4">
            <a:extLst>
              <a:ext uri="{FF2B5EF4-FFF2-40B4-BE49-F238E27FC236}">
                <a16:creationId xmlns:a16="http://schemas.microsoft.com/office/drawing/2014/main" id="{FC856732-D7C4-4BB5-8FE2-AE809A258453}"/>
              </a:ext>
            </a:extLst>
          </p:cNvPr>
          <p:cNvGrpSpPr/>
          <p:nvPr/>
        </p:nvGrpSpPr>
        <p:grpSpPr>
          <a:xfrm>
            <a:off x="-32703" y="1253408"/>
            <a:ext cx="1507913" cy="971941"/>
            <a:chOff x="-33766" y="1277900"/>
            <a:chExt cx="1538248" cy="991495"/>
          </a:xfrm>
        </p:grpSpPr>
        <p:sp>
          <p:nvSpPr>
            <p:cNvPr id="2" name="Arrow: Right 1">
              <a:extLst>
                <a:ext uri="{FF2B5EF4-FFF2-40B4-BE49-F238E27FC236}">
                  <a16:creationId xmlns:a16="http://schemas.microsoft.com/office/drawing/2014/main" id="{FE14E290-655F-4504-A1EA-F0F4A4CF8A18}"/>
                </a:ext>
              </a:extLst>
            </p:cNvPr>
            <p:cNvSpPr/>
            <p:nvPr/>
          </p:nvSpPr>
          <p:spPr bwMode="auto">
            <a:xfrm>
              <a:off x="46037" y="1668462"/>
              <a:ext cx="690506" cy="600933"/>
            </a:xfrm>
            <a:prstGeom prst="right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3" name="Rectangle 2">
              <a:extLst>
                <a:ext uri="{FF2B5EF4-FFF2-40B4-BE49-F238E27FC236}">
                  <a16:creationId xmlns:a16="http://schemas.microsoft.com/office/drawing/2014/main" id="{3CE05D65-EC91-4F5B-87F3-86FD3A57180A}"/>
                </a:ext>
              </a:extLst>
            </p:cNvPr>
            <p:cNvSpPr/>
            <p:nvPr/>
          </p:nvSpPr>
          <p:spPr>
            <a:xfrm>
              <a:off x="-33766" y="1277900"/>
              <a:ext cx="1538248" cy="371268"/>
            </a:xfrm>
            <a:prstGeom prst="rect">
              <a:avLst/>
            </a:prstGeom>
          </p:spPr>
          <p:txBody>
            <a:bodyPr wrap="none">
              <a:spAutoFit/>
            </a:bodyPr>
            <a:lstStyle/>
            <a:p>
              <a:pPr>
                <a:defRPr/>
              </a:pPr>
              <a:r>
                <a:rPr lang="en-US" b="1" dirty="0">
                  <a:solidFill>
                    <a:srgbClr val="FF0000"/>
                  </a:solidFill>
                </a:rPr>
                <a:t>Anti-pattern</a:t>
              </a:r>
            </a:p>
          </p:txBody>
        </p:sp>
      </p:grpSp>
    </p:spTree>
    <p:extLst>
      <p:ext uri="{BB962C8B-B14F-4D97-AF65-F5344CB8AC3E}">
        <p14:creationId xmlns:p14="http://schemas.microsoft.com/office/powerpoint/2010/main" val="2806622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1000"/>
                                  </p:stCondLst>
                                  <p:childTnLst>
                                    <p:set>
                                      <p:cBhvr>
                                        <p:cTn id="13" dur="1" fill="hold">
                                          <p:stCondLst>
                                            <p:cond delay="0"/>
                                          </p:stCondLst>
                                        </p:cTn>
                                        <p:tgtEl>
                                          <p:spTgt spid="123"/>
                                        </p:tgtEl>
                                        <p:attrNameLst>
                                          <p:attrName>style.visibility</p:attrName>
                                        </p:attrNameLst>
                                      </p:cBhvr>
                                      <p:to>
                                        <p:strVal val="visible"/>
                                      </p:to>
                                    </p:set>
                                    <p:animEffect transition="in" filter="wipe(left)">
                                      <p:cBhvr>
                                        <p:cTn id="14" dur="500"/>
                                        <p:tgtEl>
                                          <p:spTgt spid="123"/>
                                        </p:tgtEl>
                                      </p:cBhvr>
                                    </p:animEffect>
                                  </p:childTnLst>
                                </p:cTn>
                              </p:par>
                            </p:childTnLst>
                          </p:cTn>
                        </p:par>
                        <p:par>
                          <p:cTn id="15" fill="hold">
                            <p:stCondLst>
                              <p:cond delay="1500"/>
                            </p:stCondLst>
                            <p:childTnLst>
                              <p:par>
                                <p:cTn id="16" presetID="22" presetClass="entr" presetSubtype="2" fill="hold" nodeType="afterEffect">
                                  <p:stCondLst>
                                    <p:cond delay="500"/>
                                  </p:stCondLst>
                                  <p:childTnLst>
                                    <p:set>
                                      <p:cBhvr>
                                        <p:cTn id="17" dur="1" fill="hold">
                                          <p:stCondLst>
                                            <p:cond delay="0"/>
                                          </p:stCondLst>
                                        </p:cTn>
                                        <p:tgtEl>
                                          <p:spTgt spid="124"/>
                                        </p:tgtEl>
                                        <p:attrNameLst>
                                          <p:attrName>style.visibility</p:attrName>
                                        </p:attrNameLst>
                                      </p:cBhvr>
                                      <p:to>
                                        <p:strVal val="visible"/>
                                      </p:to>
                                    </p:set>
                                    <p:animEffect transition="in" filter="wipe(right)">
                                      <p:cBhvr>
                                        <p:cTn id="18" dur="1000"/>
                                        <p:tgtEl>
                                          <p:spTgt spid="124"/>
                                        </p:tgtEl>
                                      </p:cBhvr>
                                    </p:animEffect>
                                  </p:childTnLst>
                                </p:cTn>
                              </p:par>
                            </p:childTnLst>
                          </p:cTn>
                        </p:par>
                        <p:par>
                          <p:cTn id="19" fill="hold">
                            <p:stCondLst>
                              <p:cond delay="3000"/>
                            </p:stCondLst>
                            <p:childTnLst>
                              <p:par>
                                <p:cTn id="20" presetID="10" presetClass="entr" presetSubtype="0" fill="hold" nodeType="afterEffect">
                                  <p:stCondLst>
                                    <p:cond delay="5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par>
                          <p:cTn id="23" fill="hold">
                            <p:stCondLst>
                              <p:cond delay="4000"/>
                            </p:stCondLst>
                            <p:childTnLst>
                              <p:par>
                                <p:cTn id="24" presetID="53" presetClass="entr" presetSubtype="16" fill="hold" grpId="0" nodeType="afterEffect">
                                  <p:stCondLst>
                                    <p:cond delay="2000"/>
                                  </p:stCondLst>
                                  <p:childTnLst>
                                    <p:set>
                                      <p:cBhvr>
                                        <p:cTn id="25" dur="1" fill="hold">
                                          <p:stCondLst>
                                            <p:cond delay="0"/>
                                          </p:stCondLst>
                                        </p:cTn>
                                        <p:tgtEl>
                                          <p:spTgt spid="163"/>
                                        </p:tgtEl>
                                        <p:attrNameLst>
                                          <p:attrName>style.visibility</p:attrName>
                                        </p:attrNameLst>
                                      </p:cBhvr>
                                      <p:to>
                                        <p:strVal val="visible"/>
                                      </p:to>
                                    </p:set>
                                    <p:anim calcmode="lin" valueType="num">
                                      <p:cBhvr>
                                        <p:cTn id="26" dur="500" fill="hold"/>
                                        <p:tgtEl>
                                          <p:spTgt spid="163"/>
                                        </p:tgtEl>
                                        <p:attrNameLst>
                                          <p:attrName>ppt_w</p:attrName>
                                        </p:attrNameLst>
                                      </p:cBhvr>
                                      <p:tavLst>
                                        <p:tav tm="0">
                                          <p:val>
                                            <p:fltVal val="0"/>
                                          </p:val>
                                        </p:tav>
                                        <p:tav tm="100000">
                                          <p:val>
                                            <p:strVal val="#ppt_w"/>
                                          </p:val>
                                        </p:tav>
                                      </p:tavLst>
                                    </p:anim>
                                    <p:anim calcmode="lin" valueType="num">
                                      <p:cBhvr>
                                        <p:cTn id="27" dur="500" fill="hold"/>
                                        <p:tgtEl>
                                          <p:spTgt spid="163"/>
                                        </p:tgtEl>
                                        <p:attrNameLst>
                                          <p:attrName>ppt_h</p:attrName>
                                        </p:attrNameLst>
                                      </p:cBhvr>
                                      <p:tavLst>
                                        <p:tav tm="0">
                                          <p:val>
                                            <p:fltVal val="0"/>
                                          </p:val>
                                        </p:tav>
                                        <p:tav tm="100000">
                                          <p:val>
                                            <p:strVal val="#ppt_h"/>
                                          </p:val>
                                        </p:tav>
                                      </p:tavLst>
                                    </p:anim>
                                    <p:animEffect transition="in" filter="fade">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1000"/>
                                        <p:tgtEl>
                                          <p:spTgt spid="86"/>
                                        </p:tgtEl>
                                      </p:cBhvr>
                                    </p:animEffect>
                                    <p:anim calcmode="lin" valueType="num">
                                      <p:cBhvr>
                                        <p:cTn id="34" dur="1000" fill="hold"/>
                                        <p:tgtEl>
                                          <p:spTgt spid="86"/>
                                        </p:tgtEl>
                                        <p:attrNameLst>
                                          <p:attrName>ppt_x</p:attrName>
                                        </p:attrNameLst>
                                      </p:cBhvr>
                                      <p:tavLst>
                                        <p:tav tm="0">
                                          <p:val>
                                            <p:strVal val="#ppt_x"/>
                                          </p:val>
                                        </p:tav>
                                        <p:tav tm="100000">
                                          <p:val>
                                            <p:strVal val="#ppt_x"/>
                                          </p:val>
                                        </p:tav>
                                      </p:tavLst>
                                    </p:anim>
                                    <p:anim calcmode="lin" valueType="num">
                                      <p:cBhvr>
                                        <p:cTn id="3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500"/>
                                        <p:tgtEl>
                                          <p:spTgt spid="23"/>
                                        </p:tgtEl>
                                      </p:cBhvr>
                                    </p:animEffect>
                                  </p:childTnLst>
                                </p:cTn>
                              </p:par>
                            </p:childTnLst>
                          </p:cTn>
                        </p:par>
                        <p:par>
                          <p:cTn id="41" fill="hold">
                            <p:stCondLst>
                              <p:cond delay="500"/>
                            </p:stCondLst>
                            <p:childTnLst>
                              <p:par>
                                <p:cTn id="42" presetID="10" presetClass="exit" presetSubtype="0" fill="hold" nodeType="afterEffect">
                                  <p:stCondLst>
                                    <p:cond delay="50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childTnLst>
                          </p:cTn>
                        </p:par>
                        <p:par>
                          <p:cTn id="50" fill="hold">
                            <p:stCondLst>
                              <p:cond delay="500"/>
                            </p:stCondLst>
                            <p:childTnLst>
                              <p:par>
                                <p:cTn id="51" presetID="10" presetClass="exit" presetSubtype="0" fill="hold" nodeType="afterEffect">
                                  <p:stCondLst>
                                    <p:cond delay="500"/>
                                  </p:stCondLst>
                                  <p:childTnLst>
                                    <p:animEffect transition="out" filter="fade">
                                      <p:cBhvr>
                                        <p:cTn id="52" dur="500"/>
                                        <p:tgtEl>
                                          <p:spTgt spid="24"/>
                                        </p:tgtEl>
                                      </p:cBhvr>
                                    </p:animEffect>
                                    <p:set>
                                      <p:cBhvr>
                                        <p:cTn id="53" dur="1" fill="hold">
                                          <p:stCondLst>
                                            <p:cond delay="499"/>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par>
                          <p:cTn id="59" fill="hold">
                            <p:stCondLst>
                              <p:cond delay="500"/>
                            </p:stCondLst>
                            <p:childTnLst>
                              <p:par>
                                <p:cTn id="60" presetID="10" presetClass="exit" presetSubtype="0" fill="hold" nodeType="afterEffect">
                                  <p:stCondLst>
                                    <p:cond delay="500"/>
                                  </p:stCondLst>
                                  <p:childTnLst>
                                    <p:animEffect transition="out" filter="fade">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par>
                          <p:cTn id="68" fill="hold">
                            <p:stCondLst>
                              <p:cond delay="500"/>
                            </p:stCondLst>
                            <p:childTnLst>
                              <p:par>
                                <p:cTn id="69" presetID="22" presetClass="entr" presetSubtype="2"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right)">
                                      <p:cBhvr>
                                        <p:cTn id="71" dur="500"/>
                                        <p:tgtEl>
                                          <p:spTgt spid="2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1000"/>
                                        <p:tgtEl>
                                          <p:spTgt spid="87"/>
                                        </p:tgtEl>
                                      </p:cBhvr>
                                    </p:animEffect>
                                    <p:anim calcmode="lin" valueType="num">
                                      <p:cBhvr>
                                        <p:cTn id="85" dur="1000" fill="hold"/>
                                        <p:tgtEl>
                                          <p:spTgt spid="87"/>
                                        </p:tgtEl>
                                        <p:attrNameLst>
                                          <p:attrName>ppt_x</p:attrName>
                                        </p:attrNameLst>
                                      </p:cBhvr>
                                      <p:tavLst>
                                        <p:tav tm="0">
                                          <p:val>
                                            <p:strVal val="#ppt_x"/>
                                          </p:val>
                                        </p:tav>
                                        <p:tav tm="100000">
                                          <p:val>
                                            <p:strVal val="#ppt_x"/>
                                          </p:val>
                                        </p:tav>
                                      </p:tavLst>
                                    </p:anim>
                                    <p:anim calcmode="lin" valueType="num">
                                      <p:cBhvr>
                                        <p:cTn id="8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left)">
                                      <p:cBhvr>
                                        <p:cTn id="91" dur="500"/>
                                        <p:tgtEl>
                                          <p:spTgt spid="65"/>
                                        </p:tgtEl>
                                      </p:cBhvr>
                                    </p:animEffect>
                                  </p:childTnLst>
                                </p:cTn>
                              </p:par>
                            </p:childTnLst>
                          </p:cTn>
                        </p:par>
                        <p:par>
                          <p:cTn id="92" fill="hold">
                            <p:stCondLst>
                              <p:cond delay="500"/>
                            </p:stCondLst>
                            <p:childTnLst>
                              <p:par>
                                <p:cTn id="93" presetID="22" presetClass="entr" presetSubtype="2" fill="hold" nodeType="after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wipe(right)">
                                      <p:cBhvr>
                                        <p:cTn id="95" dur="500"/>
                                        <p:tgtEl>
                                          <p:spTgt spid="117"/>
                                        </p:tgtEl>
                                      </p:cBhvr>
                                    </p:animEffect>
                                  </p:childTnLst>
                                </p:cTn>
                              </p:par>
                            </p:childTnLst>
                          </p:cTn>
                        </p:par>
                        <p:par>
                          <p:cTn id="96" fill="hold">
                            <p:stCondLst>
                              <p:cond delay="1000"/>
                            </p:stCondLst>
                            <p:childTnLst>
                              <p:par>
                                <p:cTn id="97" presetID="10" presetClass="exit" presetSubtype="0" fill="hold" nodeType="afterEffect">
                                  <p:stCondLst>
                                    <p:cond delay="0"/>
                                  </p:stCondLst>
                                  <p:childTnLst>
                                    <p:animEffect transition="out" filter="fad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17"/>
                                        </p:tgtEl>
                                      </p:cBhvr>
                                    </p:animEffect>
                                    <p:set>
                                      <p:cBhvr>
                                        <p:cTn id="102" dur="1" fill="hold">
                                          <p:stCondLst>
                                            <p:cond delay="499"/>
                                          </p:stCondLst>
                                        </p:cTn>
                                        <p:tgtEl>
                                          <p:spTgt spid="11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left)">
                                      <p:cBhvr>
                                        <p:cTn id="107" dur="500"/>
                                        <p:tgtEl>
                                          <p:spTgt spid="64"/>
                                        </p:tgtEl>
                                      </p:cBhvr>
                                    </p:animEffect>
                                  </p:childTnLst>
                                </p:cTn>
                              </p:par>
                            </p:childTnLst>
                          </p:cTn>
                        </p:par>
                        <p:par>
                          <p:cTn id="108" fill="hold">
                            <p:stCondLst>
                              <p:cond delay="500"/>
                            </p:stCondLst>
                            <p:childTnLst>
                              <p:par>
                                <p:cTn id="109" presetID="22" presetClass="entr" presetSubtype="2" fill="hold" nodeType="afterEffect">
                                  <p:stCondLst>
                                    <p:cond delay="0"/>
                                  </p:stCondLst>
                                  <p:childTnLst>
                                    <p:set>
                                      <p:cBhvr>
                                        <p:cTn id="110" dur="1" fill="hold">
                                          <p:stCondLst>
                                            <p:cond delay="0"/>
                                          </p:stCondLst>
                                        </p:cTn>
                                        <p:tgtEl>
                                          <p:spTgt spid="116"/>
                                        </p:tgtEl>
                                        <p:attrNameLst>
                                          <p:attrName>style.visibility</p:attrName>
                                        </p:attrNameLst>
                                      </p:cBhvr>
                                      <p:to>
                                        <p:strVal val="visible"/>
                                      </p:to>
                                    </p:set>
                                    <p:animEffect transition="in" filter="wipe(right)">
                                      <p:cBhvr>
                                        <p:cTn id="111" dur="500"/>
                                        <p:tgtEl>
                                          <p:spTgt spid="116"/>
                                        </p:tgtEl>
                                      </p:cBhvr>
                                    </p:animEffect>
                                  </p:childTnLst>
                                </p:cTn>
                              </p:par>
                            </p:childTnLst>
                          </p:cTn>
                        </p:par>
                        <p:par>
                          <p:cTn id="112" fill="hold">
                            <p:stCondLst>
                              <p:cond delay="1000"/>
                            </p:stCondLst>
                            <p:childTnLst>
                              <p:par>
                                <p:cTn id="113" presetID="10" presetClass="exit" presetSubtype="0" fill="hold" nodeType="afterEffect">
                                  <p:stCondLst>
                                    <p:cond delay="0"/>
                                  </p:stCondLst>
                                  <p:childTnLst>
                                    <p:animEffect transition="out" filter="fade">
                                      <p:cBhvr>
                                        <p:cTn id="114" dur="500"/>
                                        <p:tgtEl>
                                          <p:spTgt spid="64"/>
                                        </p:tgtEl>
                                      </p:cBhvr>
                                    </p:animEffect>
                                    <p:set>
                                      <p:cBhvr>
                                        <p:cTn id="115" dur="1" fill="hold">
                                          <p:stCondLst>
                                            <p:cond delay="499"/>
                                          </p:stCondLst>
                                        </p:cTn>
                                        <p:tgtEl>
                                          <p:spTgt spid="6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16"/>
                                        </p:tgtEl>
                                      </p:cBhvr>
                                    </p:animEffect>
                                    <p:set>
                                      <p:cBhvr>
                                        <p:cTn id="118" dur="1" fill="hold">
                                          <p:stCondLst>
                                            <p:cond delay="499"/>
                                          </p:stCondLst>
                                        </p:cTn>
                                        <p:tgtEl>
                                          <p:spTgt spid="116"/>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wipe(left)">
                                      <p:cBhvr>
                                        <p:cTn id="123" dur="500"/>
                                        <p:tgtEl>
                                          <p:spTgt spid="72"/>
                                        </p:tgtEl>
                                      </p:cBhvr>
                                    </p:animEffect>
                                  </p:childTnLst>
                                </p:cTn>
                              </p:par>
                            </p:childTnLst>
                          </p:cTn>
                        </p:par>
                        <p:par>
                          <p:cTn id="124" fill="hold">
                            <p:stCondLst>
                              <p:cond delay="500"/>
                            </p:stCondLst>
                            <p:childTnLst>
                              <p:par>
                                <p:cTn id="125" presetID="22" presetClass="entr" presetSubtype="2" fill="hold" nodeType="afterEffect">
                                  <p:stCondLst>
                                    <p:cond delay="0"/>
                                  </p:stCondLst>
                                  <p:childTnLst>
                                    <p:set>
                                      <p:cBhvr>
                                        <p:cTn id="126" dur="1" fill="hold">
                                          <p:stCondLst>
                                            <p:cond delay="0"/>
                                          </p:stCondLst>
                                        </p:cTn>
                                        <p:tgtEl>
                                          <p:spTgt spid="151"/>
                                        </p:tgtEl>
                                        <p:attrNameLst>
                                          <p:attrName>style.visibility</p:attrName>
                                        </p:attrNameLst>
                                      </p:cBhvr>
                                      <p:to>
                                        <p:strVal val="visible"/>
                                      </p:to>
                                    </p:set>
                                    <p:animEffect transition="in" filter="wipe(right)">
                                      <p:cBhvr>
                                        <p:cTn id="127" dur="500"/>
                                        <p:tgtEl>
                                          <p:spTgt spid="151"/>
                                        </p:tgtEl>
                                      </p:cBhvr>
                                    </p:animEffect>
                                  </p:childTnLst>
                                </p:cTn>
                              </p:par>
                            </p:childTnLst>
                          </p:cTn>
                        </p:par>
                        <p:par>
                          <p:cTn id="128" fill="hold">
                            <p:stCondLst>
                              <p:cond delay="1000"/>
                            </p:stCondLst>
                            <p:childTnLst>
                              <p:par>
                                <p:cTn id="129" presetID="10" presetClass="exit" presetSubtype="0" fill="hold" nodeType="afterEffect">
                                  <p:stCondLst>
                                    <p:cond delay="0"/>
                                  </p:stCondLst>
                                  <p:childTnLst>
                                    <p:animEffect transition="out" filter="fade">
                                      <p:cBhvr>
                                        <p:cTn id="130" dur="500"/>
                                        <p:tgtEl>
                                          <p:spTgt spid="72"/>
                                        </p:tgtEl>
                                      </p:cBhvr>
                                    </p:animEffect>
                                    <p:set>
                                      <p:cBhvr>
                                        <p:cTn id="131" dur="1" fill="hold">
                                          <p:stCondLst>
                                            <p:cond delay="499"/>
                                          </p:stCondLst>
                                        </p:cTn>
                                        <p:tgtEl>
                                          <p:spTgt spid="72"/>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51"/>
                                        </p:tgtEl>
                                      </p:cBhvr>
                                    </p:animEffect>
                                    <p:set>
                                      <p:cBhvr>
                                        <p:cTn id="134" dur="1" fill="hold">
                                          <p:stCondLst>
                                            <p:cond delay="499"/>
                                          </p:stCondLst>
                                        </p:cTn>
                                        <p:tgtEl>
                                          <p:spTgt spid="15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wipe(left)">
                                      <p:cBhvr>
                                        <p:cTn id="139" dur="500"/>
                                        <p:tgtEl>
                                          <p:spTgt spid="73"/>
                                        </p:tgtEl>
                                      </p:cBhvr>
                                    </p:animEffect>
                                  </p:childTnLst>
                                </p:cTn>
                              </p:par>
                            </p:childTnLst>
                          </p:cTn>
                        </p:par>
                        <p:par>
                          <p:cTn id="140" fill="hold">
                            <p:stCondLst>
                              <p:cond delay="500"/>
                            </p:stCondLst>
                            <p:childTnLst>
                              <p:par>
                                <p:cTn id="141" presetID="22" presetClass="entr" presetSubtype="2" fill="hold" nodeType="after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right)">
                                      <p:cBhvr>
                                        <p:cTn id="143" dur="500"/>
                                        <p:tgtEl>
                                          <p:spTgt spid="74"/>
                                        </p:tgtEl>
                                      </p:cBhvr>
                                    </p:animEffect>
                                  </p:childTnLst>
                                </p:cTn>
                              </p:par>
                            </p:childTnLst>
                          </p:cTn>
                        </p:par>
                        <p:par>
                          <p:cTn id="144" fill="hold">
                            <p:stCondLst>
                              <p:cond delay="1500"/>
                            </p:stCondLst>
                            <p:childTnLst>
                              <p:par>
                                <p:cTn id="145" presetID="22" presetClass="entr" presetSubtype="2" fill="hold" nodeType="afterEffect">
                                  <p:stCondLst>
                                    <p:cond delay="500"/>
                                  </p:stCondLst>
                                  <p:childTnLst>
                                    <p:set>
                                      <p:cBhvr>
                                        <p:cTn id="146" dur="1" fill="hold">
                                          <p:stCondLst>
                                            <p:cond delay="0"/>
                                          </p:stCondLst>
                                        </p:cTn>
                                        <p:tgtEl>
                                          <p:spTgt spid="69"/>
                                        </p:tgtEl>
                                        <p:attrNameLst>
                                          <p:attrName>style.visibility</p:attrName>
                                        </p:attrNameLst>
                                      </p:cBhvr>
                                      <p:to>
                                        <p:strVal val="visible"/>
                                      </p:to>
                                    </p:set>
                                    <p:animEffect transition="in" filter="wipe(right)">
                                      <p:cBhvr>
                                        <p:cTn id="147" dur="500"/>
                                        <p:tgtEl>
                                          <p:spTgt spid="69"/>
                                        </p:tgtEl>
                                      </p:cBhvr>
                                    </p:animEffect>
                                  </p:childTnLst>
                                </p:cTn>
                              </p:par>
                            </p:childTnLst>
                          </p:cTn>
                        </p:par>
                        <p:par>
                          <p:cTn id="148" fill="hold">
                            <p:stCondLst>
                              <p:cond delay="2500"/>
                            </p:stCondLst>
                            <p:childTnLst>
                              <p:par>
                                <p:cTn id="149" presetID="22" presetClass="entr" presetSubtype="8" fill="hold" nodeType="afterEffect">
                                  <p:stCondLst>
                                    <p:cond delay="0"/>
                                  </p:stCondLst>
                                  <p:childTnLst>
                                    <p:set>
                                      <p:cBhvr>
                                        <p:cTn id="150" dur="1" fill="hold">
                                          <p:stCondLst>
                                            <p:cond delay="0"/>
                                          </p:stCondLst>
                                        </p:cTn>
                                        <p:tgtEl>
                                          <p:spTgt spid="114"/>
                                        </p:tgtEl>
                                        <p:attrNameLst>
                                          <p:attrName>style.visibility</p:attrName>
                                        </p:attrNameLst>
                                      </p:cBhvr>
                                      <p:to>
                                        <p:strVal val="visible"/>
                                      </p:to>
                                    </p:set>
                                    <p:animEffect transition="in" filter="wipe(left)">
                                      <p:cBhvr>
                                        <p:cTn id="151" dur="500"/>
                                        <p:tgtEl>
                                          <p:spTgt spid="114"/>
                                        </p:tgtEl>
                                      </p:cBhvr>
                                    </p:animEffect>
                                  </p:childTnLst>
                                </p:cTn>
                              </p:par>
                            </p:childTnLst>
                          </p:cTn>
                        </p:par>
                        <p:par>
                          <p:cTn id="152" fill="hold">
                            <p:stCondLst>
                              <p:cond delay="3000"/>
                            </p:stCondLst>
                            <p:childTnLst>
                              <p:par>
                                <p:cTn id="153" presetID="10" presetClass="exit" presetSubtype="0" fill="hold" nodeType="afterEffect">
                                  <p:stCondLst>
                                    <p:cond delay="0"/>
                                  </p:stCondLst>
                                  <p:childTnLst>
                                    <p:animEffect transition="out" filter="fade">
                                      <p:cBhvr>
                                        <p:cTn id="154" dur="500"/>
                                        <p:tgtEl>
                                          <p:spTgt spid="69"/>
                                        </p:tgtEl>
                                      </p:cBhvr>
                                    </p:animEffect>
                                    <p:set>
                                      <p:cBhvr>
                                        <p:cTn id="155" dur="1" fill="hold">
                                          <p:stCondLst>
                                            <p:cond delay="499"/>
                                          </p:stCondLst>
                                        </p:cTn>
                                        <p:tgtEl>
                                          <p:spTgt spid="69"/>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14"/>
                                        </p:tgtEl>
                                      </p:cBhvr>
                                    </p:animEffect>
                                    <p:set>
                                      <p:cBhvr>
                                        <p:cTn id="158" dur="1" fill="hold">
                                          <p:stCondLst>
                                            <p:cond delay="499"/>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6" grpId="0"/>
      <p:bldP spid="87" grpId="0"/>
      <p:bldP spid="16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717802" y="1710965"/>
            <a:ext cx="10980489" cy="425774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9" name="Rectangle 8"/>
          <p:cNvSpPr/>
          <p:nvPr/>
        </p:nvSpPr>
        <p:spPr>
          <a:xfrm>
            <a:off x="874846" y="96784"/>
            <a:ext cx="10905792" cy="1178528"/>
          </a:xfrm>
          <a:prstGeom prst="rect">
            <a:avLst/>
          </a:prstGeom>
        </p:spPr>
        <p:txBody>
          <a:bodyPr wrap="square">
            <a:spAutoFit/>
          </a:bodyPr>
          <a:lstStyle/>
          <a:p>
            <a:pPr algn="ctr" defTabSz="913873">
              <a:defRPr/>
            </a:pPr>
            <a:r>
              <a:rPr lang="en-US" sz="3529" b="1" kern="0" dirty="0">
                <a:solidFill>
                  <a:sysClr val="windowText" lastClr="000000"/>
                </a:solidFill>
              </a:rPr>
              <a:t>Asynchronous Event-Driven communication with an Event Bus</a:t>
            </a:r>
            <a:endParaRPr lang="en-US" sz="3529" kern="0" dirty="0">
              <a:solidFill>
                <a:sysClr val="windowText" lastClr="000000"/>
              </a:solidFill>
              <a:latin typeface="Segoe UI Light"/>
            </a:endParaRPr>
          </a:p>
        </p:txBody>
      </p:sp>
      <p:grpSp>
        <p:nvGrpSpPr>
          <p:cNvPr id="337" name="Group 336"/>
          <p:cNvGrpSpPr/>
          <p:nvPr/>
        </p:nvGrpSpPr>
        <p:grpSpPr>
          <a:xfrm>
            <a:off x="8072859" y="2679050"/>
            <a:ext cx="589307" cy="330355"/>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54" name="Group 353"/>
          <p:cNvGrpSpPr/>
          <p:nvPr/>
        </p:nvGrpSpPr>
        <p:grpSpPr>
          <a:xfrm>
            <a:off x="8072859" y="4738990"/>
            <a:ext cx="589307" cy="330355"/>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sp>
        <p:nvSpPr>
          <p:cNvPr id="373" name="Rounded Rectangle 66"/>
          <p:cNvSpPr/>
          <p:nvPr/>
        </p:nvSpPr>
        <p:spPr bwMode="auto">
          <a:xfrm>
            <a:off x="7912889" y="4293344"/>
            <a:ext cx="3593655"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320" y="2518555"/>
            <a:ext cx="658850" cy="658850"/>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8674089" y="2840575"/>
            <a:ext cx="616231" cy="7405"/>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10289924" y="4694280"/>
            <a:ext cx="970137" cy="333809"/>
          </a:xfrm>
          <a:prstGeom prst="rect">
            <a:avLst/>
          </a:prstGeom>
        </p:spPr>
        <p:txBody>
          <a:bodyPr wrap="none">
            <a:spAutoFit/>
          </a:bodyPr>
          <a:lstStyle/>
          <a:p>
            <a:pPr defTabSz="913873">
              <a:defRPr/>
            </a:pPr>
            <a:r>
              <a:rPr lang="en-US" sz="1569" dirty="0">
                <a:solidFill>
                  <a:srgbClr val="505050"/>
                </a:solidFill>
                <a:latin typeface="Segoe UI Light" pitchFamily="34" charset="0"/>
              </a:rPr>
              <a:t>Database</a:t>
            </a:r>
          </a:p>
        </p:txBody>
      </p:sp>
      <p:sp>
        <p:nvSpPr>
          <p:cNvPr id="386" name="Rectangle 385"/>
          <p:cNvSpPr/>
          <p:nvPr/>
        </p:nvSpPr>
        <p:spPr>
          <a:xfrm>
            <a:off x="8014150" y="4255053"/>
            <a:ext cx="2298321" cy="333809"/>
          </a:xfrm>
          <a:prstGeom prst="rect">
            <a:avLst/>
          </a:prstGeom>
        </p:spPr>
        <p:txBody>
          <a:bodyPr wrap="none">
            <a:spAutoFit/>
          </a:bodyPr>
          <a:lstStyle/>
          <a:p>
            <a:pPr defTabSz="913873">
              <a:defRPr/>
            </a:pPr>
            <a:r>
              <a:rPr lang="en-US" sz="1569" b="1" dirty="0">
                <a:solidFill>
                  <a:srgbClr val="505050"/>
                </a:solidFill>
                <a:cs typeface="Segoe UI" panose="020B0502040204020203" pitchFamily="34" charset="0"/>
              </a:rPr>
              <a:t>Ordering Microservice</a:t>
            </a:r>
          </a:p>
        </p:txBody>
      </p:sp>
      <p:sp>
        <p:nvSpPr>
          <p:cNvPr id="389" name="Rounded Rectangle 66"/>
          <p:cNvSpPr/>
          <p:nvPr/>
        </p:nvSpPr>
        <p:spPr bwMode="auto">
          <a:xfrm>
            <a:off x="7912889" y="2244804"/>
            <a:ext cx="3593655"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90" name="Rectangle 389"/>
          <p:cNvSpPr/>
          <p:nvPr/>
        </p:nvSpPr>
        <p:spPr>
          <a:xfrm>
            <a:off x="8014150" y="2206513"/>
            <a:ext cx="2069477" cy="333809"/>
          </a:xfrm>
          <a:prstGeom prst="rect">
            <a:avLst/>
          </a:prstGeom>
        </p:spPr>
        <p:txBody>
          <a:bodyPr wrap="none">
            <a:spAutoFit/>
          </a:bodyPr>
          <a:lstStyle/>
          <a:p>
            <a:pPr defTabSz="913873">
              <a:defRPr/>
            </a:pPr>
            <a:r>
              <a:rPr lang="en-US" sz="1569" b="1" dirty="0">
                <a:solidFill>
                  <a:srgbClr val="505050"/>
                </a:solidFill>
                <a:cs typeface="Segoe UI" panose="020B0502040204020203" pitchFamily="34" charset="0"/>
              </a:rPr>
              <a:t>Basket Microservice</a:t>
            </a:r>
          </a:p>
        </p:txBody>
      </p:sp>
      <p:sp>
        <p:nvSpPr>
          <p:cNvPr id="393" name="Rectangle 392"/>
          <p:cNvSpPr/>
          <p:nvPr/>
        </p:nvSpPr>
        <p:spPr>
          <a:xfrm>
            <a:off x="9918473" y="2550985"/>
            <a:ext cx="1257075" cy="575286"/>
          </a:xfrm>
          <a:prstGeom prst="rect">
            <a:avLst/>
          </a:prstGeom>
        </p:spPr>
        <p:txBody>
          <a:bodyPr wrap="none">
            <a:spAutoFit/>
          </a:bodyPr>
          <a:lstStyle/>
          <a:p>
            <a:pPr defTabSz="913873">
              <a:defRPr/>
            </a:pPr>
            <a:r>
              <a:rPr lang="en-US" sz="1569" dirty="0">
                <a:solidFill>
                  <a:srgbClr val="505050"/>
                </a:solidFill>
                <a:latin typeface="Segoe UI Light" pitchFamily="34" charset="0"/>
              </a:rPr>
              <a:t>Database as </a:t>
            </a:r>
          </a:p>
          <a:p>
            <a:pPr defTabSz="913873">
              <a:defRPr/>
            </a:pPr>
            <a:r>
              <a:rPr lang="en-US" sz="1569" dirty="0">
                <a:solidFill>
                  <a:srgbClr val="505050"/>
                </a:solidFill>
                <a:latin typeface="Segoe UI Light" pitchFamily="34" charset="0"/>
              </a:rPr>
              <a:t>Cache</a:t>
            </a:r>
          </a:p>
        </p:txBody>
      </p:sp>
      <p:sp>
        <p:nvSpPr>
          <p:cNvPr id="398" name="Rectangle 397"/>
          <p:cNvSpPr/>
          <p:nvPr/>
        </p:nvSpPr>
        <p:spPr>
          <a:xfrm>
            <a:off x="8043666" y="5015480"/>
            <a:ext cx="630301" cy="273473"/>
          </a:xfrm>
          <a:prstGeom prst="rect">
            <a:avLst/>
          </a:prstGeom>
        </p:spPr>
        <p:txBody>
          <a:bodyPr wrap="none">
            <a:spAutoFit/>
          </a:bodyPr>
          <a:lstStyle/>
          <a:p>
            <a:pPr defTabSz="913873">
              <a:defRPr/>
            </a:pPr>
            <a:r>
              <a:rPr lang="en-US" sz="1177" dirty="0">
                <a:solidFill>
                  <a:srgbClr val="505050"/>
                </a:solidFill>
                <a:latin typeface="Segoe UI Light" pitchFamily="34" charset="0"/>
              </a:rPr>
              <a:t>Service</a:t>
            </a:r>
          </a:p>
        </p:txBody>
      </p:sp>
      <p:sp>
        <p:nvSpPr>
          <p:cNvPr id="400" name="Rectangle 399"/>
          <p:cNvSpPr/>
          <p:nvPr/>
        </p:nvSpPr>
        <p:spPr>
          <a:xfrm>
            <a:off x="8056379" y="2960448"/>
            <a:ext cx="630301" cy="273473"/>
          </a:xfrm>
          <a:prstGeom prst="rect">
            <a:avLst/>
          </a:prstGeom>
        </p:spPr>
        <p:txBody>
          <a:bodyPr wrap="none">
            <a:spAutoFit/>
          </a:bodyPr>
          <a:lstStyle/>
          <a:p>
            <a:pPr defTabSz="913873">
              <a:defRPr/>
            </a:pPr>
            <a:r>
              <a:rPr lang="en-US" sz="1177" dirty="0">
                <a:solidFill>
                  <a:srgbClr val="505050"/>
                </a:solidFill>
                <a:latin typeface="Segoe UI Light" pitchFamily="34" charset="0"/>
              </a:rPr>
              <a:t>Service</a:t>
            </a:r>
          </a:p>
        </p:txBody>
      </p:sp>
      <p:cxnSp>
        <p:nvCxnSpPr>
          <p:cNvPr id="75" name="Straight Arrow Connector 74"/>
          <p:cNvCxnSpPr>
            <a:cxnSpLocks/>
            <a:stCxn id="91" idx="2"/>
            <a:endCxn id="118" idx="0"/>
          </p:cNvCxnSpPr>
          <p:nvPr/>
        </p:nvCxnSpPr>
        <p:spPr>
          <a:xfrm flipH="1">
            <a:off x="2836159" y="3993295"/>
            <a:ext cx="5278" cy="406417"/>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1224914" y="2892909"/>
            <a:ext cx="3550860" cy="2154652"/>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a:xfrm>
            <a:off x="1428884" y="2882796"/>
            <a:ext cx="2576667" cy="333809"/>
          </a:xfrm>
          <a:prstGeom prst="rect">
            <a:avLst/>
          </a:prstGeom>
        </p:spPr>
        <p:txBody>
          <a:bodyPr wrap="none">
            <a:spAutoFit/>
          </a:bodyPr>
          <a:lstStyle/>
          <a:p>
            <a:pPr defTabSz="913873">
              <a:defRPr/>
            </a:pPr>
            <a:r>
              <a:rPr lang="en-US" sz="1569" b="1" dirty="0">
                <a:solidFill>
                  <a:srgbClr val="505050"/>
                </a:solidFill>
                <a:cs typeface="Segoe UI" panose="020B0502040204020203" pitchFamily="34" charset="0"/>
              </a:rPr>
              <a:t>User-Profile Microservice</a:t>
            </a:r>
          </a:p>
        </p:txBody>
      </p:sp>
      <p:sp>
        <p:nvSpPr>
          <p:cNvPr id="86" name="Rectangle 85"/>
          <p:cNvSpPr/>
          <p:nvPr/>
        </p:nvSpPr>
        <p:spPr>
          <a:xfrm>
            <a:off x="2148241" y="3187847"/>
            <a:ext cx="1390362" cy="273473"/>
          </a:xfrm>
          <a:prstGeom prst="rect">
            <a:avLst/>
          </a:prstGeom>
        </p:spPr>
        <p:txBody>
          <a:bodyPr wrap="square">
            <a:spAutoFit/>
          </a:bodyPr>
          <a:lstStyle/>
          <a:p>
            <a:pPr algn="ctr" defTabSz="913873">
              <a:defRPr/>
            </a:pPr>
            <a:r>
              <a:rPr lang="en-US" sz="1177" dirty="0">
                <a:solidFill>
                  <a:srgbClr val="505050"/>
                </a:solidFill>
                <a:latin typeface="Segoe UI Light" pitchFamily="34" charset="0"/>
              </a:rPr>
              <a:t>Web API Service</a:t>
            </a:r>
          </a:p>
        </p:txBody>
      </p:sp>
      <p:grpSp>
        <p:nvGrpSpPr>
          <p:cNvPr id="88" name="Group 87"/>
          <p:cNvGrpSpPr>
            <a:grpSpLocks noChangeAspect="1"/>
          </p:cNvGrpSpPr>
          <p:nvPr/>
        </p:nvGrpSpPr>
        <p:grpSpPr>
          <a:xfrm>
            <a:off x="2321693" y="3465556"/>
            <a:ext cx="1039490" cy="582720"/>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16" name="Group 115"/>
          <p:cNvGrpSpPr/>
          <p:nvPr/>
        </p:nvGrpSpPr>
        <p:grpSpPr>
          <a:xfrm>
            <a:off x="2306017" y="4342742"/>
            <a:ext cx="1060288" cy="603783"/>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21" name="Flowchart: Magnetic Disk 120"/>
          <p:cNvSpPr/>
          <p:nvPr/>
        </p:nvSpPr>
        <p:spPr>
          <a:xfrm>
            <a:off x="2676829" y="4456662"/>
            <a:ext cx="333188" cy="341091"/>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9277538" y="4599525"/>
            <a:ext cx="1017706" cy="567291"/>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29" name="Straight Arrow Connector 128"/>
          <p:cNvCxnSpPr>
            <a:cxnSpLocks/>
          </p:cNvCxnSpPr>
          <p:nvPr/>
        </p:nvCxnSpPr>
        <p:spPr>
          <a:xfrm>
            <a:off x="8683594" y="4889557"/>
            <a:ext cx="603406" cy="8247"/>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557658" y="4506072"/>
            <a:ext cx="777777" cy="273473"/>
          </a:xfrm>
          <a:prstGeom prst="rect">
            <a:avLst/>
          </a:prstGeom>
        </p:spPr>
        <p:txBody>
          <a:bodyPr wrap="none">
            <a:spAutoFit/>
          </a:bodyPr>
          <a:lstStyle/>
          <a:p>
            <a:pPr defTabSz="913873">
              <a:defRPr/>
            </a:pPr>
            <a:r>
              <a:rPr lang="en-US" sz="1177" dirty="0">
                <a:solidFill>
                  <a:srgbClr val="505050"/>
                </a:solidFill>
                <a:latin typeface="Segoe UI Light" pitchFamily="34" charset="0"/>
              </a:rPr>
              <a:t>Database</a:t>
            </a:r>
          </a:p>
        </p:txBody>
      </p:sp>
      <p:cxnSp>
        <p:nvCxnSpPr>
          <p:cNvPr id="137" name="Straight Arrow Connector 136"/>
          <p:cNvCxnSpPr>
            <a:cxnSpLocks/>
          </p:cNvCxnSpPr>
          <p:nvPr/>
        </p:nvCxnSpPr>
        <p:spPr>
          <a:xfrm>
            <a:off x="886972" y="3740844"/>
            <a:ext cx="1361554"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886973" y="1802300"/>
            <a:ext cx="1182953" cy="394082"/>
          </a:xfrm>
          <a:prstGeom prst="rect">
            <a:avLst/>
          </a:prstGeom>
        </p:spPr>
        <p:txBody>
          <a:bodyPr wrap="none">
            <a:spAutoFit/>
          </a:bodyPr>
          <a:lstStyle/>
          <a:p>
            <a:pPr defTabSz="913873">
              <a:defRPr/>
            </a:pPr>
            <a:r>
              <a:rPr lang="en-US" sz="1961" b="1" dirty="0">
                <a:solidFill>
                  <a:srgbClr val="505050"/>
                </a:solidFill>
                <a:cs typeface="Segoe UI" panose="020B0502040204020203" pitchFamily="34" charset="0"/>
              </a:rPr>
              <a:t>Backend</a:t>
            </a:r>
          </a:p>
        </p:txBody>
      </p:sp>
      <p:cxnSp>
        <p:nvCxnSpPr>
          <p:cNvPr id="104" name="Straight Arrow Connector 103"/>
          <p:cNvCxnSpPr>
            <a:cxnSpLocks/>
            <a:endCxn id="6" idx="1"/>
          </p:cNvCxnSpPr>
          <p:nvPr/>
        </p:nvCxnSpPr>
        <p:spPr>
          <a:xfrm>
            <a:off x="3121907" y="3730807"/>
            <a:ext cx="1778939" cy="10037"/>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3286348" y="3697849"/>
            <a:ext cx="1563571" cy="454612"/>
          </a:xfrm>
          <a:prstGeom prst="rect">
            <a:avLst/>
          </a:prstGeom>
        </p:spPr>
        <p:txBody>
          <a:bodyPr wrap="square">
            <a:spAutoFit/>
          </a:bodyPr>
          <a:lstStyle/>
          <a:p>
            <a:pPr algn="ctr">
              <a:defRPr/>
            </a:pPr>
            <a:r>
              <a:rPr lang="en-US" sz="1177" b="1" dirty="0">
                <a:solidFill>
                  <a:srgbClr val="505050"/>
                </a:solidFill>
                <a:cs typeface="Segoe UI" panose="020B0502040204020203" pitchFamily="34" charset="0"/>
              </a:rPr>
              <a:t>UserUpdated event </a:t>
            </a:r>
          </a:p>
          <a:p>
            <a:pPr algn="ctr">
              <a:defRPr/>
            </a:pPr>
            <a:r>
              <a:rPr lang="en-US" sz="1177" b="1" dirty="0">
                <a:solidFill>
                  <a:srgbClr val="505050"/>
                </a:solidFill>
                <a:cs typeface="Segoe UI" panose="020B0502040204020203" pitchFamily="34" charset="0"/>
              </a:rPr>
              <a:t>(Publish Action)</a:t>
            </a:r>
          </a:p>
        </p:txBody>
      </p:sp>
      <p:sp>
        <p:nvSpPr>
          <p:cNvPr id="6" name="Cylinder 5"/>
          <p:cNvSpPr/>
          <p:nvPr/>
        </p:nvSpPr>
        <p:spPr bwMode="auto">
          <a:xfrm rot="16200000">
            <a:off x="5929711" y="2448743"/>
            <a:ext cx="526473" cy="2584203"/>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pic>
        <p:nvPicPr>
          <p:cNvPr id="11" name="Picture 10"/>
          <p:cNvPicPr>
            <a:picLocks noChangeAspect="1"/>
          </p:cNvPicPr>
          <p:nvPr/>
        </p:nvPicPr>
        <p:blipFill>
          <a:blip r:embed="rId4"/>
          <a:stretch>
            <a:fillRect/>
          </a:stretch>
        </p:blipFill>
        <p:spPr>
          <a:xfrm>
            <a:off x="3911480" y="3465259"/>
            <a:ext cx="288906" cy="226332"/>
          </a:xfrm>
          <a:prstGeom prst="rect">
            <a:avLst/>
          </a:prstGeom>
        </p:spPr>
      </p:pic>
      <p:sp>
        <p:nvSpPr>
          <p:cNvPr id="12" name="Rectangle 11"/>
          <p:cNvSpPr/>
          <p:nvPr/>
        </p:nvSpPr>
        <p:spPr>
          <a:xfrm>
            <a:off x="4976589" y="3433637"/>
            <a:ext cx="2520242" cy="575286"/>
          </a:xfrm>
          <a:prstGeom prst="rect">
            <a:avLst/>
          </a:prstGeom>
        </p:spPr>
        <p:txBody>
          <a:bodyPr wrap="none">
            <a:spAutoFit/>
          </a:bodyPr>
          <a:lstStyle/>
          <a:p>
            <a:pPr algn="ctr" defTabSz="913873">
              <a:defRPr/>
            </a:pPr>
            <a:r>
              <a:rPr lang="en-US" sz="1569" dirty="0">
                <a:solidFill>
                  <a:srgbClr val="505050"/>
                </a:solidFill>
                <a:latin typeface="Segoe UI Light" pitchFamily="34" charset="0"/>
              </a:rPr>
              <a:t>Event Bus</a:t>
            </a:r>
          </a:p>
          <a:p>
            <a:pPr algn="ctr" defTabSz="913873">
              <a:defRPr/>
            </a:pPr>
            <a:r>
              <a:rPr lang="en-US" sz="1569" dirty="0">
                <a:solidFill>
                  <a:srgbClr val="505050"/>
                </a:solidFill>
                <a:latin typeface="Segoe UI Light" pitchFamily="34" charset="0"/>
              </a:rPr>
              <a:t>(Publish/Subscribe Channel)</a:t>
            </a:r>
          </a:p>
        </p:txBody>
      </p:sp>
      <p:cxnSp>
        <p:nvCxnSpPr>
          <p:cNvPr id="114" name="Straight Arrow Connector 113"/>
          <p:cNvCxnSpPr>
            <a:cxnSpLocks/>
            <a:stCxn id="6" idx="3"/>
          </p:cNvCxnSpPr>
          <p:nvPr/>
        </p:nvCxnSpPr>
        <p:spPr>
          <a:xfrm flipV="1">
            <a:off x="7485049" y="3187847"/>
            <a:ext cx="445233" cy="552997"/>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7485049" y="3740844"/>
            <a:ext cx="445233" cy="601899"/>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1315379" y="3501669"/>
            <a:ext cx="1071264" cy="454612"/>
          </a:xfrm>
          <a:prstGeom prst="rect">
            <a:avLst/>
          </a:prstGeom>
        </p:spPr>
        <p:txBody>
          <a:bodyPr wrap="square">
            <a:spAutoFit/>
          </a:bodyPr>
          <a:lstStyle/>
          <a:p>
            <a:pPr>
              <a:defRPr/>
            </a:pPr>
            <a:r>
              <a:rPr lang="en-US" sz="1177" b="1" dirty="0">
                <a:solidFill>
                  <a:srgbClr val="505050"/>
                </a:solidFill>
                <a:cs typeface="Segoe UI" panose="020B0502040204020203" pitchFamily="34" charset="0"/>
              </a:rPr>
              <a:t>UpdateUser </a:t>
            </a:r>
          </a:p>
          <a:p>
            <a:pPr>
              <a:defRPr/>
            </a:pPr>
            <a:r>
              <a:rPr lang="en-US" sz="1177" b="1" dirty="0">
                <a:solidFill>
                  <a:srgbClr val="505050"/>
                </a:solidFill>
                <a:cs typeface="Segoe UI" panose="020B0502040204020203" pitchFamily="34" charset="0"/>
              </a:rPr>
              <a:t>command</a:t>
            </a:r>
          </a:p>
        </p:txBody>
      </p:sp>
      <p:pic>
        <p:nvPicPr>
          <p:cNvPr id="145" name="Picture 144"/>
          <p:cNvPicPr>
            <a:picLocks noChangeAspect="1"/>
          </p:cNvPicPr>
          <p:nvPr/>
        </p:nvPicPr>
        <p:blipFill>
          <a:blip r:embed="rId4"/>
          <a:stretch>
            <a:fillRect/>
          </a:stretch>
        </p:blipFill>
        <p:spPr>
          <a:xfrm>
            <a:off x="7843406" y="3312295"/>
            <a:ext cx="288906" cy="226332"/>
          </a:xfrm>
          <a:prstGeom prst="rect">
            <a:avLst/>
          </a:prstGeom>
        </p:spPr>
      </p:pic>
      <p:pic>
        <p:nvPicPr>
          <p:cNvPr id="146" name="Picture 145"/>
          <p:cNvPicPr>
            <a:picLocks noChangeAspect="1"/>
          </p:cNvPicPr>
          <p:nvPr/>
        </p:nvPicPr>
        <p:blipFill>
          <a:blip r:embed="rId4"/>
          <a:stretch>
            <a:fillRect/>
          </a:stretch>
        </p:blipFill>
        <p:spPr>
          <a:xfrm>
            <a:off x="7840643" y="3943062"/>
            <a:ext cx="288906" cy="226332"/>
          </a:xfrm>
          <a:prstGeom prst="rect">
            <a:avLst/>
          </a:prstGeom>
        </p:spPr>
      </p:pic>
      <p:sp>
        <p:nvSpPr>
          <p:cNvPr id="147" name="Rectangle 146"/>
          <p:cNvSpPr/>
          <p:nvPr/>
        </p:nvSpPr>
        <p:spPr>
          <a:xfrm>
            <a:off x="8093302" y="3281852"/>
            <a:ext cx="3413243" cy="273473"/>
          </a:xfrm>
          <a:prstGeom prst="rect">
            <a:avLst/>
          </a:prstGeom>
        </p:spPr>
        <p:txBody>
          <a:bodyPr wrap="square">
            <a:spAutoFit/>
          </a:bodyPr>
          <a:lstStyle/>
          <a:p>
            <a:pPr>
              <a:defRPr/>
            </a:pPr>
            <a:r>
              <a:rPr lang="en-US" sz="1177" b="1" dirty="0">
                <a:solidFill>
                  <a:srgbClr val="505050"/>
                </a:solidFill>
                <a:cs typeface="Segoe UI" panose="020B0502040204020203" pitchFamily="34" charset="0"/>
              </a:rPr>
              <a:t>UserUpdated event </a:t>
            </a:r>
            <a:r>
              <a:rPr lang="en-US" sz="1177" b="1" dirty="0">
                <a:solidFill>
                  <a:srgbClr val="505050"/>
                </a:solidFill>
                <a:cs typeface="Segoe UI" panose="020B0502040204020203" pitchFamily="34" charset="0"/>
                <a:sym typeface="Wingdings" panose="05000000000000000000" pitchFamily="2" charset="2"/>
              </a:rPr>
              <a:t> Buyer info </a:t>
            </a:r>
            <a:r>
              <a:rPr lang="en-US" sz="1177" b="1" dirty="0">
                <a:solidFill>
                  <a:srgbClr val="505050"/>
                </a:solidFill>
                <a:cs typeface="Segoe UI" panose="020B0502040204020203" pitchFamily="34" charset="0"/>
              </a:rPr>
              <a:t> </a:t>
            </a:r>
          </a:p>
        </p:txBody>
      </p:sp>
      <p:sp>
        <p:nvSpPr>
          <p:cNvPr id="149" name="Rectangle 148"/>
          <p:cNvSpPr/>
          <p:nvPr/>
        </p:nvSpPr>
        <p:spPr>
          <a:xfrm>
            <a:off x="8093302" y="3917397"/>
            <a:ext cx="3413243" cy="273473"/>
          </a:xfrm>
          <a:prstGeom prst="rect">
            <a:avLst/>
          </a:prstGeom>
        </p:spPr>
        <p:txBody>
          <a:bodyPr wrap="square">
            <a:spAutoFit/>
          </a:bodyPr>
          <a:lstStyle/>
          <a:p>
            <a:pPr>
              <a:defRPr/>
            </a:pPr>
            <a:r>
              <a:rPr lang="en-US" sz="1177" b="1" dirty="0">
                <a:solidFill>
                  <a:srgbClr val="505050"/>
                </a:solidFill>
                <a:cs typeface="Segoe UI" panose="020B0502040204020203" pitchFamily="34" charset="0"/>
              </a:rPr>
              <a:t>UserUpdated event </a:t>
            </a:r>
            <a:r>
              <a:rPr lang="en-US" sz="1177" b="1" dirty="0">
                <a:solidFill>
                  <a:srgbClr val="505050"/>
                </a:solidFill>
                <a:cs typeface="Segoe UI" panose="020B0502040204020203" pitchFamily="34" charset="0"/>
                <a:sym typeface="Wingdings" panose="05000000000000000000" pitchFamily="2" charset="2"/>
              </a:rPr>
              <a:t> Buyer info </a:t>
            </a:r>
            <a:r>
              <a:rPr lang="en-US" sz="1177" b="1" dirty="0">
                <a:solidFill>
                  <a:srgbClr val="505050"/>
                </a:solidFill>
                <a:cs typeface="Segoe UI" panose="020B0502040204020203" pitchFamily="34" charset="0"/>
              </a:rPr>
              <a:t> </a:t>
            </a:r>
          </a:p>
        </p:txBody>
      </p:sp>
      <p:sp>
        <p:nvSpPr>
          <p:cNvPr id="46" name="Rectangle 45"/>
          <p:cNvSpPr/>
          <p:nvPr/>
        </p:nvSpPr>
        <p:spPr>
          <a:xfrm>
            <a:off x="1847745" y="5525481"/>
            <a:ext cx="8956170" cy="363946"/>
          </a:xfrm>
          <a:prstGeom prst="rect">
            <a:avLst/>
          </a:prstGeom>
        </p:spPr>
        <p:txBody>
          <a:bodyPr wrap="none">
            <a:spAutoFit/>
          </a:bodyPr>
          <a:lstStyle/>
          <a:p>
            <a:pPr defTabSz="913873">
              <a:defRPr/>
            </a:pPr>
            <a:r>
              <a:rPr lang="en-US" dirty="0">
                <a:solidFill>
                  <a:srgbClr val="505050"/>
                </a:solidFill>
                <a:latin typeface="Segoe UI Light" pitchFamily="34" charset="0"/>
              </a:rPr>
              <a:t>Eventual consistency across microservices’ data based on event-driven </a:t>
            </a:r>
            <a:r>
              <a:rPr lang="en-US" dirty="0" err="1">
                <a:solidFill>
                  <a:srgbClr val="505050"/>
                </a:solidFill>
                <a:latin typeface="Segoe UI Light" pitchFamily="34" charset="0"/>
              </a:rPr>
              <a:t>async</a:t>
            </a:r>
            <a:r>
              <a:rPr lang="en-US" dirty="0">
                <a:solidFill>
                  <a:srgbClr val="505050"/>
                </a:solidFill>
                <a:latin typeface="Segoe UI Light" pitchFamily="34" charset="0"/>
              </a:rPr>
              <a:t> communication</a:t>
            </a:r>
          </a:p>
        </p:txBody>
      </p:sp>
      <p:sp>
        <p:nvSpPr>
          <p:cNvPr id="4" name="Flowchart: Connector 3"/>
          <p:cNvSpPr/>
          <p:nvPr/>
        </p:nvSpPr>
        <p:spPr bwMode="auto">
          <a:xfrm>
            <a:off x="1643320" y="3213559"/>
            <a:ext cx="332414" cy="325807"/>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569" b="1" dirty="0">
                <a:gradFill>
                  <a:gsLst>
                    <a:gs pos="5439">
                      <a:srgbClr val="F8F8F8"/>
                    </a:gs>
                    <a:gs pos="10000">
                      <a:srgbClr val="F8F8F8"/>
                    </a:gs>
                  </a:gsLst>
                  <a:lin ang="5400000" scaled="0"/>
                </a:gradFill>
              </a:rPr>
              <a:t>1</a:t>
            </a:r>
          </a:p>
        </p:txBody>
      </p:sp>
      <p:sp>
        <p:nvSpPr>
          <p:cNvPr id="66" name="Flowchart: Connector 65"/>
          <p:cNvSpPr/>
          <p:nvPr/>
        </p:nvSpPr>
        <p:spPr bwMode="auto">
          <a:xfrm>
            <a:off x="3579067" y="3217196"/>
            <a:ext cx="332414" cy="325807"/>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569" b="1" dirty="0">
                <a:gradFill>
                  <a:gsLst>
                    <a:gs pos="5439">
                      <a:srgbClr val="F8F8F8"/>
                    </a:gs>
                    <a:gs pos="10000">
                      <a:srgbClr val="F8F8F8"/>
                    </a:gs>
                  </a:gsLst>
                  <a:lin ang="5400000" scaled="0"/>
                </a:gradFill>
              </a:rPr>
              <a:t>3</a:t>
            </a:r>
          </a:p>
        </p:txBody>
      </p:sp>
      <p:sp>
        <p:nvSpPr>
          <p:cNvPr id="67" name="Flowchart: Connector 66"/>
          <p:cNvSpPr/>
          <p:nvPr/>
        </p:nvSpPr>
        <p:spPr bwMode="auto">
          <a:xfrm>
            <a:off x="2479496" y="4026578"/>
            <a:ext cx="332414" cy="325807"/>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569" b="1" dirty="0">
                <a:gradFill>
                  <a:gsLst>
                    <a:gs pos="5439">
                      <a:srgbClr val="F8F8F8"/>
                    </a:gs>
                    <a:gs pos="10000">
                      <a:srgbClr val="F8F8F8"/>
                    </a:gs>
                  </a:gsLst>
                  <a:lin ang="5400000" scaled="0"/>
                </a:gradFill>
              </a:rPr>
              <a:t>2</a:t>
            </a:r>
          </a:p>
        </p:txBody>
      </p:sp>
      <p:sp>
        <p:nvSpPr>
          <p:cNvPr id="68" name="Flowchart: Connector 67"/>
          <p:cNvSpPr/>
          <p:nvPr/>
        </p:nvSpPr>
        <p:spPr bwMode="auto">
          <a:xfrm>
            <a:off x="7573324" y="3576917"/>
            <a:ext cx="332414" cy="325807"/>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569" b="1" dirty="0">
                <a:gradFill>
                  <a:gsLst>
                    <a:gs pos="5439">
                      <a:srgbClr val="F8F8F8"/>
                    </a:gs>
                    <a:gs pos="10000">
                      <a:srgbClr val="F8F8F8"/>
                    </a:gs>
                  </a:gsLst>
                  <a:lin ang="5400000" scaled="0"/>
                </a:gradFill>
              </a:rPr>
              <a:t>4</a:t>
            </a:r>
          </a:p>
        </p:txBody>
      </p:sp>
      <p:sp>
        <p:nvSpPr>
          <p:cNvPr id="69" name="Rectangle 68"/>
          <p:cNvSpPr/>
          <p:nvPr/>
        </p:nvSpPr>
        <p:spPr>
          <a:xfrm>
            <a:off x="2808538" y="4072202"/>
            <a:ext cx="856325" cy="273473"/>
          </a:xfrm>
          <a:prstGeom prst="rect">
            <a:avLst/>
          </a:prstGeom>
        </p:spPr>
        <p:txBody>
          <a:bodyPr wrap="none">
            <a:spAutoFit/>
          </a:bodyPr>
          <a:lstStyle/>
          <a:p>
            <a:pPr defTabSz="913873">
              <a:defRPr/>
            </a:pPr>
            <a:r>
              <a:rPr lang="en-US" sz="1177" dirty="0">
                <a:solidFill>
                  <a:srgbClr val="505050"/>
                </a:solidFill>
                <a:latin typeface="Segoe UI Light" pitchFamily="34" charset="0"/>
              </a:rPr>
              <a:t>DB update</a:t>
            </a:r>
          </a:p>
        </p:txBody>
      </p:sp>
      <p:sp>
        <p:nvSpPr>
          <p:cNvPr id="3" name="Rectangle 2"/>
          <p:cNvSpPr/>
          <p:nvPr/>
        </p:nvSpPr>
        <p:spPr bwMode="auto">
          <a:xfrm>
            <a:off x="4972370" y="4072202"/>
            <a:ext cx="2468180" cy="327509"/>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0" name="Rectangle 69"/>
          <p:cNvSpPr/>
          <p:nvPr/>
        </p:nvSpPr>
        <p:spPr bwMode="auto">
          <a:xfrm>
            <a:off x="4974888" y="4461045"/>
            <a:ext cx="2468180" cy="316564"/>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1" name="Rectangle 70"/>
          <p:cNvSpPr/>
          <p:nvPr/>
        </p:nvSpPr>
        <p:spPr>
          <a:xfrm>
            <a:off x="4965024" y="4100188"/>
            <a:ext cx="2510726" cy="273473"/>
          </a:xfrm>
          <a:prstGeom prst="rect">
            <a:avLst/>
          </a:prstGeom>
        </p:spPr>
        <p:txBody>
          <a:bodyPr wrap="square">
            <a:spAutoFit/>
          </a:bodyPr>
          <a:lstStyle/>
          <a:p>
            <a:pPr algn="ctr">
              <a:defRPr/>
            </a:pPr>
            <a:r>
              <a:rPr lang="en-US" sz="1177" b="1" dirty="0">
                <a:solidFill>
                  <a:srgbClr val="FFFFFF"/>
                </a:solidFill>
                <a:cs typeface="Segoe UI" panose="020B0502040204020203" pitchFamily="34" charset="0"/>
              </a:rPr>
              <a:t>Event Bus Abstractions/Interface</a:t>
            </a:r>
          </a:p>
        </p:txBody>
      </p:sp>
      <p:sp>
        <p:nvSpPr>
          <p:cNvPr id="72" name="Rectangle 71"/>
          <p:cNvSpPr/>
          <p:nvPr/>
        </p:nvSpPr>
        <p:spPr>
          <a:xfrm>
            <a:off x="4976701" y="4484144"/>
            <a:ext cx="2510726" cy="273473"/>
          </a:xfrm>
          <a:prstGeom prst="rect">
            <a:avLst/>
          </a:prstGeom>
        </p:spPr>
        <p:txBody>
          <a:bodyPr wrap="square">
            <a:spAutoFit/>
          </a:bodyPr>
          <a:lstStyle/>
          <a:p>
            <a:pPr algn="ctr">
              <a:defRPr/>
            </a:pPr>
            <a:r>
              <a:rPr lang="en-US" sz="1177" b="1" dirty="0">
                <a:solidFill>
                  <a:srgbClr val="FFFFFF"/>
                </a:solidFill>
                <a:cs typeface="Segoe UI" panose="020B0502040204020203" pitchFamily="34" charset="0"/>
              </a:rPr>
              <a:t>Event Bus Implementations</a:t>
            </a:r>
          </a:p>
        </p:txBody>
      </p:sp>
      <p:sp>
        <p:nvSpPr>
          <p:cNvPr id="74" name="Rectangle 73"/>
          <p:cNvSpPr/>
          <p:nvPr/>
        </p:nvSpPr>
        <p:spPr bwMode="auto">
          <a:xfrm>
            <a:off x="4972371" y="4771355"/>
            <a:ext cx="787729" cy="654946"/>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8" name="Rectangle 77"/>
          <p:cNvSpPr/>
          <p:nvPr/>
        </p:nvSpPr>
        <p:spPr bwMode="auto">
          <a:xfrm>
            <a:off x="5820702" y="4770159"/>
            <a:ext cx="798954" cy="654946"/>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9" name="Rectangle 78"/>
          <p:cNvSpPr/>
          <p:nvPr/>
        </p:nvSpPr>
        <p:spPr bwMode="auto">
          <a:xfrm>
            <a:off x="6680051" y="4770159"/>
            <a:ext cx="763018" cy="654946"/>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80" name="Rectangle 79"/>
          <p:cNvSpPr/>
          <p:nvPr/>
        </p:nvSpPr>
        <p:spPr>
          <a:xfrm>
            <a:off x="4909502" y="4957771"/>
            <a:ext cx="890758" cy="250838"/>
          </a:xfrm>
          <a:prstGeom prst="rect">
            <a:avLst/>
          </a:prstGeom>
        </p:spPr>
        <p:txBody>
          <a:bodyPr wrap="square">
            <a:spAutoFit/>
          </a:bodyPr>
          <a:lstStyle/>
          <a:p>
            <a:pPr algn="ctr">
              <a:defRPr/>
            </a:pPr>
            <a:r>
              <a:rPr lang="en-US" sz="1030" dirty="0">
                <a:solidFill>
                  <a:srgbClr val="FFFFFF"/>
                </a:solidFill>
                <a:cs typeface="Segoe UI" panose="020B0502040204020203" pitchFamily="34" charset="0"/>
              </a:rPr>
              <a:t>RabbitMQ</a:t>
            </a:r>
          </a:p>
        </p:txBody>
      </p:sp>
      <p:sp>
        <p:nvSpPr>
          <p:cNvPr id="81" name="Rectangle 80"/>
          <p:cNvSpPr/>
          <p:nvPr/>
        </p:nvSpPr>
        <p:spPr>
          <a:xfrm>
            <a:off x="5760099" y="4803753"/>
            <a:ext cx="890758" cy="567848"/>
          </a:xfrm>
          <a:prstGeom prst="rect">
            <a:avLst/>
          </a:prstGeom>
        </p:spPr>
        <p:txBody>
          <a:bodyPr wrap="square">
            <a:spAutoFit/>
          </a:bodyPr>
          <a:lstStyle/>
          <a:p>
            <a:pPr algn="ctr">
              <a:defRPr/>
            </a:pPr>
            <a:r>
              <a:rPr lang="en-US" sz="1030" dirty="0">
                <a:solidFill>
                  <a:srgbClr val="FFFFFF"/>
                </a:solidFill>
                <a:cs typeface="Segoe UI" panose="020B0502040204020203" pitchFamily="34" charset="0"/>
              </a:rPr>
              <a:t>Azure</a:t>
            </a:r>
          </a:p>
          <a:p>
            <a:pPr algn="ctr">
              <a:defRPr/>
            </a:pPr>
            <a:r>
              <a:rPr lang="en-US" sz="1030" dirty="0">
                <a:solidFill>
                  <a:srgbClr val="FFFFFF"/>
                </a:solidFill>
                <a:cs typeface="Segoe UI" panose="020B0502040204020203" pitchFamily="34" charset="0"/>
              </a:rPr>
              <a:t>Service</a:t>
            </a:r>
          </a:p>
          <a:p>
            <a:pPr algn="ctr">
              <a:defRPr/>
            </a:pPr>
            <a:r>
              <a:rPr lang="en-US" sz="1030" dirty="0">
                <a:solidFill>
                  <a:srgbClr val="FFFFFF"/>
                </a:solidFill>
                <a:cs typeface="Segoe UI" panose="020B0502040204020203" pitchFamily="34" charset="0"/>
              </a:rPr>
              <a:t>Bus</a:t>
            </a:r>
          </a:p>
        </p:txBody>
      </p:sp>
      <p:sp>
        <p:nvSpPr>
          <p:cNvPr id="82" name="Rectangle 81"/>
          <p:cNvSpPr/>
          <p:nvPr/>
        </p:nvSpPr>
        <p:spPr>
          <a:xfrm>
            <a:off x="6606221" y="4738989"/>
            <a:ext cx="922333" cy="884858"/>
          </a:xfrm>
          <a:prstGeom prst="rect">
            <a:avLst/>
          </a:prstGeom>
        </p:spPr>
        <p:txBody>
          <a:bodyPr wrap="square">
            <a:spAutoFit/>
          </a:bodyPr>
          <a:lstStyle/>
          <a:p>
            <a:pPr algn="ctr">
              <a:defRPr/>
            </a:pPr>
            <a:r>
              <a:rPr lang="en-US" sz="1030" dirty="0">
                <a:solidFill>
                  <a:srgbClr val="FFFFFF"/>
                </a:solidFill>
                <a:cs typeface="Segoe UI" panose="020B0502040204020203" pitchFamily="34" charset="0"/>
              </a:rPr>
              <a:t>Other:</a:t>
            </a:r>
          </a:p>
          <a:p>
            <a:pPr algn="ctr">
              <a:defRPr/>
            </a:pPr>
            <a:r>
              <a:rPr lang="en-US" sz="1030" dirty="0">
                <a:solidFill>
                  <a:srgbClr val="FFFFFF"/>
                </a:solidFill>
                <a:cs typeface="Segoe UI" panose="020B0502040204020203" pitchFamily="34" charset="0"/>
              </a:rPr>
              <a:t>NServiceBus</a:t>
            </a:r>
          </a:p>
          <a:p>
            <a:pPr algn="ctr">
              <a:defRPr/>
            </a:pPr>
            <a:r>
              <a:rPr lang="en-US" sz="1030" dirty="0">
                <a:solidFill>
                  <a:srgbClr val="FFFFFF"/>
                </a:solidFill>
                <a:cs typeface="Segoe UI" panose="020B0502040204020203" pitchFamily="34" charset="0"/>
              </a:rPr>
              <a:t>MassTransit</a:t>
            </a:r>
          </a:p>
          <a:p>
            <a:pPr algn="ctr">
              <a:defRPr/>
            </a:pPr>
            <a:r>
              <a:rPr lang="en-US" sz="1030" dirty="0">
                <a:solidFill>
                  <a:srgbClr val="FFFFFF"/>
                </a:solidFill>
                <a:cs typeface="Segoe UI" panose="020B0502040204020203" pitchFamily="34" charset="0"/>
              </a:rPr>
              <a:t>etc.</a:t>
            </a:r>
          </a:p>
          <a:p>
            <a:pPr algn="ctr">
              <a:defRPr/>
            </a:pPr>
            <a:endParaRPr lang="en-US" sz="1030" dirty="0">
              <a:solidFill>
                <a:srgbClr val="FFFFFF"/>
              </a:solidFill>
              <a:cs typeface="Segoe UI" panose="020B0502040204020203" pitchFamily="34" charset="0"/>
            </a:endParaRPr>
          </a:p>
        </p:txBody>
      </p:sp>
    </p:spTree>
    <p:extLst>
      <p:ext uri="{BB962C8B-B14F-4D97-AF65-F5344CB8AC3E}">
        <p14:creationId xmlns:p14="http://schemas.microsoft.com/office/powerpoint/2010/main" val="407882521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889411" y="2261937"/>
            <a:ext cx="11017803" cy="1531188"/>
          </a:xfrm>
        </p:spPr>
        <p:txBody>
          <a:bodyPr/>
          <a:lstStyle/>
          <a:p>
            <a:r>
              <a:rPr lang="en-US" sz="9950" dirty="0" err="1"/>
              <a:t>HealthChecks</a:t>
            </a:r>
            <a:endParaRPr lang="en-US" sz="9950" dirty="0"/>
          </a:p>
        </p:txBody>
      </p:sp>
    </p:spTree>
    <p:extLst>
      <p:ext uri="{BB962C8B-B14F-4D97-AF65-F5344CB8AC3E}">
        <p14:creationId xmlns:p14="http://schemas.microsoft.com/office/powerpoint/2010/main" val="180034111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3E3F0A-E3D0-4989-844B-BAA6B64083B4}"/>
              </a:ext>
            </a:extLst>
          </p:cNvPr>
          <p:cNvSpPr/>
          <p:nvPr/>
        </p:nvSpPr>
        <p:spPr>
          <a:xfrm>
            <a:off x="3556295" y="3265465"/>
            <a:ext cx="1768063" cy="589165"/>
          </a:xfrm>
          <a:prstGeom prst="rect">
            <a:avLst/>
          </a:prstGeom>
          <a:solidFill>
            <a:srgbClr val="0F6FC6"/>
          </a:solidFill>
          <a:ln w="10795" cap="flat" cmpd="sng" algn="ctr">
            <a:solidFill>
              <a:srgbClr val="0F6FC6">
                <a:shade val="50000"/>
              </a:srgbClr>
            </a:solidFill>
            <a:prstDash val="solid"/>
          </a:ln>
          <a:effectLst/>
        </p:spPr>
        <p:txBody>
          <a:bodyPr rtlCol="0" anchor="ctr"/>
          <a:lstStyle/>
          <a:p>
            <a:pPr algn="ctr" defTabSz="896387">
              <a:defRPr/>
            </a:pPr>
            <a:r>
              <a:rPr lang="en-US" kern="0" dirty="0" err="1">
                <a:solidFill>
                  <a:prstClr val="white"/>
                </a:solidFill>
                <a:latin typeface="Tw Cen MT" panose="020B0602020104020603"/>
              </a:rPr>
              <a:t>HealthChecks</a:t>
            </a:r>
            <a:endParaRPr lang="en-US" kern="0" dirty="0">
              <a:solidFill>
                <a:prstClr val="white"/>
              </a:solidFill>
              <a:latin typeface="Tw Cen MT" panose="020B0602020104020603"/>
            </a:endParaRPr>
          </a:p>
          <a:p>
            <a:pPr algn="ctr" defTabSz="896387">
              <a:defRPr/>
            </a:pPr>
            <a:r>
              <a:rPr lang="en-US" kern="0" dirty="0" err="1">
                <a:solidFill>
                  <a:prstClr val="white"/>
                </a:solidFill>
                <a:latin typeface="Tw Cen MT" panose="020B0602020104020603"/>
              </a:rPr>
              <a:t>WatchDog</a:t>
            </a:r>
            <a:r>
              <a:rPr lang="en-US" kern="0" dirty="0">
                <a:solidFill>
                  <a:prstClr val="white"/>
                </a:solidFill>
                <a:latin typeface="Tw Cen MT" panose="020B0602020104020603"/>
              </a:rPr>
              <a:t> app</a:t>
            </a:r>
          </a:p>
        </p:txBody>
      </p:sp>
      <p:sp>
        <p:nvSpPr>
          <p:cNvPr id="20" name="Rectangle 19">
            <a:extLst>
              <a:ext uri="{FF2B5EF4-FFF2-40B4-BE49-F238E27FC236}">
                <a16:creationId xmlns:a16="http://schemas.microsoft.com/office/drawing/2014/main" id="{D56DE9AE-CB01-455F-ABBF-13AA21567168}"/>
              </a:ext>
            </a:extLst>
          </p:cNvPr>
          <p:cNvSpPr/>
          <p:nvPr/>
        </p:nvSpPr>
        <p:spPr>
          <a:xfrm>
            <a:off x="269618" y="217021"/>
            <a:ext cx="10905792" cy="635430"/>
          </a:xfrm>
          <a:prstGeom prst="rect">
            <a:avLst/>
          </a:prstGeom>
        </p:spPr>
        <p:txBody>
          <a:bodyPr wrap="square">
            <a:spAutoFit/>
          </a:bodyPr>
          <a:lstStyle/>
          <a:p>
            <a:pPr algn="ctr" defTabSz="913873">
              <a:defRPr/>
            </a:pPr>
            <a:r>
              <a:rPr lang="en-US" sz="3529" b="1" kern="0" dirty="0">
                <a:solidFill>
                  <a:sysClr val="windowText" lastClr="000000"/>
                </a:solidFill>
              </a:rPr>
              <a:t>Health Checks API</a:t>
            </a:r>
            <a:endParaRPr lang="en-US" sz="3529" kern="0" dirty="0">
              <a:solidFill>
                <a:sysClr val="windowText" lastClr="000000"/>
              </a:solidFill>
              <a:latin typeface="Segoe UI Light"/>
            </a:endParaRPr>
          </a:p>
        </p:txBody>
      </p:sp>
      <p:cxnSp>
        <p:nvCxnSpPr>
          <p:cNvPr id="32" name="Straight Arrow Connector 31">
            <a:extLst>
              <a:ext uri="{FF2B5EF4-FFF2-40B4-BE49-F238E27FC236}">
                <a16:creationId xmlns:a16="http://schemas.microsoft.com/office/drawing/2014/main" id="{163B4BB6-9BB1-4F63-9E91-107B1EBDEAFC}"/>
              </a:ext>
            </a:extLst>
          </p:cNvPr>
          <p:cNvCxnSpPr>
            <a:cxnSpLocks/>
            <a:stCxn id="4" idx="3"/>
            <a:endCxn id="44" idx="3"/>
          </p:cNvCxnSpPr>
          <p:nvPr/>
        </p:nvCxnSpPr>
        <p:spPr>
          <a:xfrm flipV="1">
            <a:off x="5324358" y="2786698"/>
            <a:ext cx="2037511" cy="773350"/>
          </a:xfrm>
          <a:prstGeom prst="straightConnector1">
            <a:avLst/>
          </a:prstGeom>
          <a:noFill/>
          <a:ln w="9525" cap="flat" cmpd="sng" algn="ctr">
            <a:solidFill>
              <a:sysClr val="windowText" lastClr="000000"/>
            </a:solidFill>
            <a:prstDash val="solid"/>
            <a:tailEnd type="triangle"/>
          </a:ln>
          <a:effectLst/>
        </p:spPr>
      </p:cxnSp>
      <p:cxnSp>
        <p:nvCxnSpPr>
          <p:cNvPr id="33" name="Straight Arrow Connector 32">
            <a:extLst>
              <a:ext uri="{FF2B5EF4-FFF2-40B4-BE49-F238E27FC236}">
                <a16:creationId xmlns:a16="http://schemas.microsoft.com/office/drawing/2014/main" id="{847A3C80-257A-4B8F-943E-0FB172CEC1DD}"/>
              </a:ext>
            </a:extLst>
          </p:cNvPr>
          <p:cNvCxnSpPr>
            <a:cxnSpLocks/>
            <a:stCxn id="4" idx="3"/>
            <a:endCxn id="38" idx="3"/>
          </p:cNvCxnSpPr>
          <p:nvPr/>
        </p:nvCxnSpPr>
        <p:spPr>
          <a:xfrm>
            <a:off x="5324359" y="3560048"/>
            <a:ext cx="2051015" cy="784030"/>
          </a:xfrm>
          <a:prstGeom prst="straightConnector1">
            <a:avLst/>
          </a:prstGeom>
          <a:noFill/>
          <a:ln w="9525" cap="flat" cmpd="sng" algn="ctr">
            <a:solidFill>
              <a:sysClr val="windowText" lastClr="000000"/>
            </a:solidFill>
            <a:prstDash val="solid"/>
            <a:tailEnd type="triangle"/>
          </a:ln>
          <a:effectLst/>
        </p:spPr>
      </p:cxnSp>
      <p:sp>
        <p:nvSpPr>
          <p:cNvPr id="37" name="TextBox 36">
            <a:extLst>
              <a:ext uri="{FF2B5EF4-FFF2-40B4-BE49-F238E27FC236}">
                <a16:creationId xmlns:a16="http://schemas.microsoft.com/office/drawing/2014/main" id="{E2B26B69-D595-4860-AF24-A03A67B957DF}"/>
              </a:ext>
            </a:extLst>
          </p:cNvPr>
          <p:cNvSpPr txBox="1"/>
          <p:nvPr/>
        </p:nvSpPr>
        <p:spPr>
          <a:xfrm>
            <a:off x="6330532" y="2632408"/>
            <a:ext cx="846707" cy="363946"/>
          </a:xfrm>
          <a:prstGeom prst="rect">
            <a:avLst/>
          </a:prstGeom>
          <a:noFill/>
        </p:spPr>
        <p:txBody>
          <a:bodyPr wrap="none" rtlCol="0">
            <a:spAutoFit/>
          </a:bodyPr>
          <a:lstStyle/>
          <a:p>
            <a:pPr defTabSz="896387">
              <a:defRPr/>
            </a:pPr>
            <a:r>
              <a:rPr lang="en-US" dirty="0">
                <a:solidFill>
                  <a:srgbClr val="C00000"/>
                </a:solidFill>
                <a:latin typeface="Tw Cen MT" panose="020B0602020104020603"/>
              </a:rPr>
              <a:t>/health</a:t>
            </a:r>
          </a:p>
        </p:txBody>
      </p:sp>
      <p:sp>
        <p:nvSpPr>
          <p:cNvPr id="38" name="Hexagon 37">
            <a:extLst>
              <a:ext uri="{FF2B5EF4-FFF2-40B4-BE49-F238E27FC236}">
                <a16:creationId xmlns:a16="http://schemas.microsoft.com/office/drawing/2014/main" id="{E265815D-9E3F-42FB-AF3F-795A6B1E7798}"/>
              </a:ext>
            </a:extLst>
          </p:cNvPr>
          <p:cNvSpPr/>
          <p:nvPr/>
        </p:nvSpPr>
        <p:spPr bwMode="auto">
          <a:xfrm>
            <a:off x="7375374" y="4008943"/>
            <a:ext cx="738584" cy="670268"/>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a:solidFill>
                <a:sysClr val="windowText" lastClr="000000"/>
              </a:solidFill>
              <a:latin typeface="Segoe UI 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D329D125-D6F4-4475-80B5-727A54E0423F}"/>
              </a:ext>
            </a:extLst>
          </p:cNvPr>
          <p:cNvSpPr/>
          <p:nvPr/>
        </p:nvSpPr>
        <p:spPr>
          <a:xfrm>
            <a:off x="7451062" y="3708831"/>
            <a:ext cx="1388457" cy="303609"/>
          </a:xfrm>
          <a:prstGeom prst="rect">
            <a:avLst/>
          </a:prstGeom>
        </p:spPr>
        <p:txBody>
          <a:bodyPr wrap="none">
            <a:spAutoFit/>
          </a:bodyPr>
          <a:lstStyle/>
          <a:p>
            <a:pPr defTabSz="913873">
              <a:defRPr/>
            </a:pPr>
            <a:r>
              <a:rPr lang="en-US" sz="1373" b="1" dirty="0">
                <a:solidFill>
                  <a:srgbClr val="505050"/>
                </a:solidFill>
                <a:cs typeface="Segoe UI" panose="020B0502040204020203" pitchFamily="34" charset="0"/>
              </a:rPr>
              <a:t>Microservice 2</a:t>
            </a:r>
          </a:p>
        </p:txBody>
      </p:sp>
      <p:sp>
        <p:nvSpPr>
          <p:cNvPr id="44" name="Hexagon 43">
            <a:extLst>
              <a:ext uri="{FF2B5EF4-FFF2-40B4-BE49-F238E27FC236}">
                <a16:creationId xmlns:a16="http://schemas.microsoft.com/office/drawing/2014/main" id="{6B8F3C0A-69C7-450F-8E0B-EB104C4D3176}"/>
              </a:ext>
            </a:extLst>
          </p:cNvPr>
          <p:cNvSpPr/>
          <p:nvPr/>
        </p:nvSpPr>
        <p:spPr bwMode="auto">
          <a:xfrm>
            <a:off x="7361869" y="2451564"/>
            <a:ext cx="738584" cy="67026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a:solidFill>
                <a:sysClr val="windowText" lastClr="000000"/>
              </a:solidFill>
              <a:latin typeface="Segoe UI 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B4DD4AF2-8608-459E-9F6E-EDC35277B1AE}"/>
              </a:ext>
            </a:extLst>
          </p:cNvPr>
          <p:cNvSpPr/>
          <p:nvPr/>
        </p:nvSpPr>
        <p:spPr>
          <a:xfrm>
            <a:off x="7420000" y="2135306"/>
            <a:ext cx="1388457" cy="303609"/>
          </a:xfrm>
          <a:prstGeom prst="rect">
            <a:avLst/>
          </a:prstGeom>
        </p:spPr>
        <p:txBody>
          <a:bodyPr wrap="none">
            <a:spAutoFit/>
          </a:bodyPr>
          <a:lstStyle/>
          <a:p>
            <a:pPr defTabSz="913873">
              <a:defRPr/>
            </a:pPr>
            <a:r>
              <a:rPr lang="en-US" sz="1373" b="1" dirty="0">
                <a:solidFill>
                  <a:srgbClr val="505050"/>
                </a:solidFill>
                <a:cs typeface="Segoe UI" panose="020B0502040204020203" pitchFamily="34" charset="0"/>
              </a:rPr>
              <a:t>Microservice 1</a:t>
            </a:r>
          </a:p>
        </p:txBody>
      </p:sp>
      <p:sp>
        <p:nvSpPr>
          <p:cNvPr id="46" name="Flowchart: Magnetic Disk 45">
            <a:extLst>
              <a:ext uri="{FF2B5EF4-FFF2-40B4-BE49-F238E27FC236}">
                <a16:creationId xmlns:a16="http://schemas.microsoft.com/office/drawing/2014/main" id="{61C3AD26-1965-4377-9C96-A9C0A9069C24}"/>
              </a:ext>
            </a:extLst>
          </p:cNvPr>
          <p:cNvSpPr/>
          <p:nvPr/>
        </p:nvSpPr>
        <p:spPr>
          <a:xfrm>
            <a:off x="8516319" y="2616153"/>
            <a:ext cx="333188" cy="341091"/>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agnetic Disk 46">
            <a:extLst>
              <a:ext uri="{FF2B5EF4-FFF2-40B4-BE49-F238E27FC236}">
                <a16:creationId xmlns:a16="http://schemas.microsoft.com/office/drawing/2014/main" id="{F5B6C19D-33DF-4A9C-9583-2A0F26B2A2F3}"/>
              </a:ext>
            </a:extLst>
          </p:cNvPr>
          <p:cNvSpPr/>
          <p:nvPr/>
        </p:nvSpPr>
        <p:spPr>
          <a:xfrm>
            <a:off x="8496657" y="4191350"/>
            <a:ext cx="333188" cy="341091"/>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B829C1C1-D846-4583-A38B-2BCBD99CAFD5}"/>
              </a:ext>
            </a:extLst>
          </p:cNvPr>
          <p:cNvCxnSpPr>
            <a:cxnSpLocks/>
            <a:stCxn id="44" idx="0"/>
            <a:endCxn id="46" idx="2"/>
          </p:cNvCxnSpPr>
          <p:nvPr/>
        </p:nvCxnSpPr>
        <p:spPr>
          <a:xfrm>
            <a:off x="8100453" y="2786698"/>
            <a:ext cx="415867" cy="0"/>
          </a:xfrm>
          <a:prstGeom prst="straightConnector1">
            <a:avLst/>
          </a:prstGeom>
          <a:noFill/>
          <a:ln w="127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E4C2389A-C834-49EE-AA10-48A629EA7734}"/>
              </a:ext>
            </a:extLst>
          </p:cNvPr>
          <p:cNvCxnSpPr>
            <a:cxnSpLocks/>
            <a:endCxn id="47" idx="2"/>
          </p:cNvCxnSpPr>
          <p:nvPr/>
        </p:nvCxnSpPr>
        <p:spPr>
          <a:xfrm flipV="1">
            <a:off x="8117754" y="4361896"/>
            <a:ext cx="378903" cy="3376"/>
          </a:xfrm>
          <a:prstGeom prst="straightConnector1">
            <a:avLst/>
          </a:prstGeom>
          <a:noFill/>
          <a:ln w="12700" cap="flat" cmpd="sng" algn="ctr">
            <a:solidFill>
              <a:sysClr val="windowText" lastClr="000000"/>
            </a:solidFill>
            <a:prstDash val="solid"/>
            <a:miter lim="800000"/>
            <a:tailEnd type="triangle"/>
          </a:ln>
          <a:effectLst/>
        </p:spPr>
      </p:cxnSp>
      <p:sp>
        <p:nvSpPr>
          <p:cNvPr id="50" name="Multiplication Sign 49">
            <a:extLst>
              <a:ext uri="{FF2B5EF4-FFF2-40B4-BE49-F238E27FC236}">
                <a16:creationId xmlns:a16="http://schemas.microsoft.com/office/drawing/2014/main" id="{15903306-EBB8-412D-BF7E-D7154A23C5FF}"/>
              </a:ext>
            </a:extLst>
          </p:cNvPr>
          <p:cNvSpPr/>
          <p:nvPr/>
        </p:nvSpPr>
        <p:spPr bwMode="auto">
          <a:xfrm>
            <a:off x="7141762" y="2233845"/>
            <a:ext cx="1205806" cy="1159173"/>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51" name="Multiplication Sign 50">
            <a:extLst>
              <a:ext uri="{FF2B5EF4-FFF2-40B4-BE49-F238E27FC236}">
                <a16:creationId xmlns:a16="http://schemas.microsoft.com/office/drawing/2014/main" id="{95EADE91-D5E2-441C-A51A-F33429FEC845}"/>
              </a:ext>
            </a:extLst>
          </p:cNvPr>
          <p:cNvSpPr/>
          <p:nvPr/>
        </p:nvSpPr>
        <p:spPr bwMode="auto">
          <a:xfrm>
            <a:off x="8494157" y="2588676"/>
            <a:ext cx="377513" cy="449511"/>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52" name="TextBox 51">
            <a:extLst>
              <a:ext uri="{FF2B5EF4-FFF2-40B4-BE49-F238E27FC236}">
                <a16:creationId xmlns:a16="http://schemas.microsoft.com/office/drawing/2014/main" id="{1F367B02-E6FA-4F3A-8C7F-1768FCE087EB}"/>
              </a:ext>
            </a:extLst>
          </p:cNvPr>
          <p:cNvSpPr txBox="1"/>
          <p:nvPr/>
        </p:nvSpPr>
        <p:spPr>
          <a:xfrm>
            <a:off x="6394789" y="4191350"/>
            <a:ext cx="846707" cy="363946"/>
          </a:xfrm>
          <a:prstGeom prst="rect">
            <a:avLst/>
          </a:prstGeom>
          <a:noFill/>
        </p:spPr>
        <p:txBody>
          <a:bodyPr wrap="none" rtlCol="0">
            <a:spAutoFit/>
          </a:bodyPr>
          <a:lstStyle/>
          <a:p>
            <a:pPr defTabSz="896387">
              <a:defRPr/>
            </a:pPr>
            <a:r>
              <a:rPr lang="en-US" dirty="0">
                <a:solidFill>
                  <a:srgbClr val="C00000"/>
                </a:solidFill>
                <a:latin typeface="Tw Cen MT" panose="020B0602020104020603"/>
              </a:rPr>
              <a:t>/health</a:t>
            </a:r>
          </a:p>
        </p:txBody>
      </p:sp>
    </p:spTree>
    <p:extLst>
      <p:ext uri="{BB962C8B-B14F-4D97-AF65-F5344CB8AC3E}">
        <p14:creationId xmlns:p14="http://schemas.microsoft.com/office/powerpoint/2010/main" val="2570977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500" fill="hold"/>
                                        <p:tgtEl>
                                          <p:spTgt spid="50"/>
                                        </p:tgtEl>
                                        <p:attrNameLst>
                                          <p:attrName>ppt_w</p:attrName>
                                        </p:attrNameLst>
                                      </p:cBhvr>
                                      <p:tavLst>
                                        <p:tav tm="0">
                                          <p:val>
                                            <p:fltVal val="0"/>
                                          </p:val>
                                        </p:tav>
                                        <p:tav tm="100000">
                                          <p:val>
                                            <p:strVal val="#ppt_w"/>
                                          </p:val>
                                        </p:tav>
                                      </p:tavLst>
                                    </p:anim>
                                    <p:anim calcmode="lin" valueType="num">
                                      <p:cBhvr>
                                        <p:cTn id="15" dur="500" fill="hold"/>
                                        <p:tgtEl>
                                          <p:spTgt spid="50"/>
                                        </p:tgtEl>
                                        <p:attrNameLst>
                                          <p:attrName>ppt_h</p:attrName>
                                        </p:attrNameLst>
                                      </p:cBhvr>
                                      <p:tavLst>
                                        <p:tav tm="0">
                                          <p:val>
                                            <p:fltVal val="0"/>
                                          </p:val>
                                        </p:tav>
                                        <p:tav tm="100000">
                                          <p:val>
                                            <p:strVal val="#ppt_h"/>
                                          </p:val>
                                        </p:tav>
                                      </p:tavLst>
                                    </p:anim>
                                    <p:animEffect transition="in" filter="fade">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3E3F0A-E3D0-4989-844B-BAA6B64083B4}"/>
              </a:ext>
            </a:extLst>
          </p:cNvPr>
          <p:cNvSpPr/>
          <p:nvPr/>
        </p:nvSpPr>
        <p:spPr>
          <a:xfrm>
            <a:off x="1898476" y="2997711"/>
            <a:ext cx="1768063" cy="589165"/>
          </a:xfrm>
          <a:prstGeom prst="rect">
            <a:avLst/>
          </a:prstGeom>
          <a:solidFill>
            <a:srgbClr val="0F6FC6"/>
          </a:solidFill>
          <a:ln w="10795" cap="flat" cmpd="sng" algn="ctr">
            <a:solidFill>
              <a:srgbClr val="0F6FC6">
                <a:shade val="50000"/>
              </a:srgbClr>
            </a:solidFill>
            <a:prstDash val="solid"/>
          </a:ln>
          <a:effectLst/>
        </p:spPr>
        <p:txBody>
          <a:bodyPr rtlCol="0" anchor="ctr"/>
          <a:lstStyle/>
          <a:p>
            <a:pPr algn="ctr" defTabSz="896387">
              <a:defRPr/>
            </a:pPr>
            <a:r>
              <a:rPr lang="en-US" kern="0">
                <a:solidFill>
                  <a:prstClr val="white"/>
                </a:solidFill>
                <a:latin typeface="Tw Cen MT" panose="020B0602020104020603"/>
              </a:rPr>
              <a:t>Consumer A</a:t>
            </a:r>
          </a:p>
        </p:txBody>
      </p:sp>
      <p:sp>
        <p:nvSpPr>
          <p:cNvPr id="5" name="Rectangle 4">
            <a:extLst>
              <a:ext uri="{FF2B5EF4-FFF2-40B4-BE49-F238E27FC236}">
                <a16:creationId xmlns:a16="http://schemas.microsoft.com/office/drawing/2014/main" id="{CF3A707A-CAE1-438C-9460-2CA76382FD06}"/>
              </a:ext>
            </a:extLst>
          </p:cNvPr>
          <p:cNvSpPr/>
          <p:nvPr/>
        </p:nvSpPr>
        <p:spPr>
          <a:xfrm>
            <a:off x="1898476" y="4056412"/>
            <a:ext cx="1768063" cy="589165"/>
          </a:xfrm>
          <a:prstGeom prst="rect">
            <a:avLst/>
          </a:prstGeom>
          <a:solidFill>
            <a:srgbClr val="92D050"/>
          </a:solidFill>
          <a:ln w="10795" cap="flat" cmpd="sng" algn="ctr">
            <a:solidFill>
              <a:srgbClr val="0F6FC6">
                <a:shade val="50000"/>
              </a:srgbClr>
            </a:solidFill>
            <a:prstDash val="solid"/>
          </a:ln>
          <a:effectLst/>
        </p:spPr>
        <p:txBody>
          <a:bodyPr rtlCol="0" anchor="ctr"/>
          <a:lstStyle/>
          <a:p>
            <a:pPr algn="ctr" defTabSz="896387">
              <a:defRPr/>
            </a:pPr>
            <a:r>
              <a:rPr lang="en-US" kern="0">
                <a:solidFill>
                  <a:prstClr val="white"/>
                </a:solidFill>
                <a:latin typeface="Tw Cen MT" panose="020B0602020104020603"/>
              </a:rPr>
              <a:t>Consumer B</a:t>
            </a:r>
          </a:p>
        </p:txBody>
      </p:sp>
      <p:cxnSp>
        <p:nvCxnSpPr>
          <p:cNvPr id="8" name="Straight Arrow Connector 7">
            <a:extLst>
              <a:ext uri="{FF2B5EF4-FFF2-40B4-BE49-F238E27FC236}">
                <a16:creationId xmlns:a16="http://schemas.microsoft.com/office/drawing/2014/main" id="{194C902C-71CA-4856-A6DF-8799521BE653}"/>
              </a:ext>
            </a:extLst>
          </p:cNvPr>
          <p:cNvCxnSpPr>
            <a:cxnSpLocks/>
            <a:stCxn id="4" idx="3"/>
            <a:endCxn id="13" idx="1"/>
          </p:cNvCxnSpPr>
          <p:nvPr/>
        </p:nvCxnSpPr>
        <p:spPr>
          <a:xfrm>
            <a:off x="3666539" y="3292294"/>
            <a:ext cx="1682489" cy="694713"/>
          </a:xfrm>
          <a:prstGeom prst="straightConnector1">
            <a:avLst/>
          </a:prstGeom>
          <a:noFill/>
          <a:ln w="9525" cap="flat" cmpd="sng" algn="ctr">
            <a:solidFill>
              <a:sysClr val="windowText" lastClr="000000"/>
            </a:solidFill>
            <a:prstDash val="solid"/>
            <a:tailEnd type="triangle"/>
          </a:ln>
          <a:effectLst/>
        </p:spPr>
      </p:cxnSp>
      <p:cxnSp>
        <p:nvCxnSpPr>
          <p:cNvPr id="9" name="Straight Arrow Connector 8">
            <a:extLst>
              <a:ext uri="{FF2B5EF4-FFF2-40B4-BE49-F238E27FC236}">
                <a16:creationId xmlns:a16="http://schemas.microsoft.com/office/drawing/2014/main" id="{F1396FFC-D41C-4554-96C6-EF34A4C57507}"/>
              </a:ext>
            </a:extLst>
          </p:cNvPr>
          <p:cNvCxnSpPr>
            <a:cxnSpLocks/>
            <a:stCxn id="5" idx="3"/>
            <a:endCxn id="13" idx="1"/>
          </p:cNvCxnSpPr>
          <p:nvPr/>
        </p:nvCxnSpPr>
        <p:spPr>
          <a:xfrm flipV="1">
            <a:off x="3666539" y="3987007"/>
            <a:ext cx="1682489" cy="363988"/>
          </a:xfrm>
          <a:prstGeom prst="straightConnector1">
            <a:avLst/>
          </a:prstGeom>
          <a:noFill/>
          <a:ln w="9525" cap="flat" cmpd="sng" algn="ctr">
            <a:solidFill>
              <a:srgbClr val="A5C249"/>
            </a:solidFill>
            <a:prstDash val="solid"/>
            <a:tailEnd type="triangle"/>
          </a:ln>
          <a:effectLst/>
        </p:spPr>
      </p:cxnSp>
      <p:cxnSp>
        <p:nvCxnSpPr>
          <p:cNvPr id="10" name="Straight Arrow Connector 9">
            <a:extLst>
              <a:ext uri="{FF2B5EF4-FFF2-40B4-BE49-F238E27FC236}">
                <a16:creationId xmlns:a16="http://schemas.microsoft.com/office/drawing/2014/main" id="{25EAEC68-9AF2-48D1-B700-88FDF9CEDA20}"/>
              </a:ext>
            </a:extLst>
          </p:cNvPr>
          <p:cNvCxnSpPr>
            <a:cxnSpLocks/>
            <a:stCxn id="12" idx="3"/>
            <a:endCxn id="25" idx="3"/>
          </p:cNvCxnSpPr>
          <p:nvPr/>
        </p:nvCxnSpPr>
        <p:spPr>
          <a:xfrm flipV="1">
            <a:off x="6849222" y="2953729"/>
            <a:ext cx="1861180" cy="1033277"/>
          </a:xfrm>
          <a:prstGeom prst="straightConnector1">
            <a:avLst/>
          </a:prstGeom>
          <a:noFill/>
          <a:ln w="9525" cap="flat" cmpd="sng" algn="ctr">
            <a:solidFill>
              <a:sysClr val="windowText" lastClr="000000"/>
            </a:solidFill>
            <a:prstDash val="solid"/>
            <a:tailEnd type="triangle"/>
          </a:ln>
          <a:effectLst/>
        </p:spPr>
      </p:cxnSp>
      <p:cxnSp>
        <p:nvCxnSpPr>
          <p:cNvPr id="11" name="Straight Arrow Connector 10">
            <a:extLst>
              <a:ext uri="{FF2B5EF4-FFF2-40B4-BE49-F238E27FC236}">
                <a16:creationId xmlns:a16="http://schemas.microsoft.com/office/drawing/2014/main" id="{E5E06AE7-C3E6-44B1-B372-90BCB711A9D4}"/>
              </a:ext>
            </a:extLst>
          </p:cNvPr>
          <p:cNvCxnSpPr>
            <a:cxnSpLocks/>
            <a:stCxn id="12" idx="3"/>
            <a:endCxn id="23" idx="3"/>
          </p:cNvCxnSpPr>
          <p:nvPr/>
        </p:nvCxnSpPr>
        <p:spPr>
          <a:xfrm>
            <a:off x="6849223" y="3987005"/>
            <a:ext cx="1874684" cy="541921"/>
          </a:xfrm>
          <a:prstGeom prst="straightConnector1">
            <a:avLst/>
          </a:prstGeom>
          <a:noFill/>
          <a:ln w="9525" cap="flat" cmpd="sng" algn="ctr">
            <a:solidFill>
              <a:sysClr val="windowText" lastClr="000000"/>
            </a:solidFill>
            <a:prstDash val="solid"/>
            <a:tailEnd type="triangle"/>
          </a:ln>
          <a:effectLst/>
        </p:spPr>
      </p:cxnSp>
      <p:sp>
        <p:nvSpPr>
          <p:cNvPr id="12" name="Rectangle 11">
            <a:extLst>
              <a:ext uri="{FF2B5EF4-FFF2-40B4-BE49-F238E27FC236}">
                <a16:creationId xmlns:a16="http://schemas.microsoft.com/office/drawing/2014/main" id="{8F5A3802-4262-480A-8921-A8D9F2957566}"/>
              </a:ext>
            </a:extLst>
          </p:cNvPr>
          <p:cNvSpPr/>
          <p:nvPr/>
        </p:nvSpPr>
        <p:spPr>
          <a:xfrm>
            <a:off x="6158444" y="3456321"/>
            <a:ext cx="690779" cy="1061368"/>
          </a:xfrm>
          <a:prstGeom prst="rect">
            <a:avLst/>
          </a:prstGeom>
          <a:solidFill>
            <a:sysClr val="windowText" lastClr="000000">
              <a:lumMod val="95000"/>
              <a:lumOff val="5000"/>
            </a:sysClr>
          </a:solidFill>
          <a:ln w="10795" cap="flat" cmpd="sng" algn="ctr">
            <a:solidFill>
              <a:srgbClr val="0F6FC6">
                <a:shade val="50000"/>
              </a:srgbClr>
            </a:solidFill>
            <a:prstDash val="solid"/>
          </a:ln>
          <a:effectLst/>
        </p:spPr>
        <p:txBody>
          <a:bodyPr vert="vert270" rtlCol="0" anchor="ctr"/>
          <a:lstStyle/>
          <a:p>
            <a:pPr algn="ctr" defTabSz="896387">
              <a:defRPr/>
            </a:pPr>
            <a:r>
              <a:rPr lang="en-US" kern="0">
                <a:solidFill>
                  <a:prstClr val="white"/>
                </a:solidFill>
                <a:latin typeface="Tw Cen MT" panose="020B0602020104020603"/>
              </a:rPr>
              <a:t>Router</a:t>
            </a:r>
          </a:p>
        </p:txBody>
      </p:sp>
      <p:sp>
        <p:nvSpPr>
          <p:cNvPr id="13" name="Rectangle 12">
            <a:extLst>
              <a:ext uri="{FF2B5EF4-FFF2-40B4-BE49-F238E27FC236}">
                <a16:creationId xmlns:a16="http://schemas.microsoft.com/office/drawing/2014/main" id="{CA61B597-65BC-4D77-B082-D125F160FCFA}"/>
              </a:ext>
            </a:extLst>
          </p:cNvPr>
          <p:cNvSpPr/>
          <p:nvPr/>
        </p:nvSpPr>
        <p:spPr>
          <a:xfrm>
            <a:off x="5349028" y="1935057"/>
            <a:ext cx="690779" cy="4103899"/>
          </a:xfrm>
          <a:prstGeom prst="rect">
            <a:avLst/>
          </a:prstGeom>
          <a:solidFill>
            <a:sysClr val="windowText" lastClr="000000">
              <a:lumMod val="95000"/>
              <a:lumOff val="5000"/>
            </a:sysClr>
          </a:solidFill>
          <a:ln w="10795" cap="flat" cmpd="sng" algn="ctr">
            <a:solidFill>
              <a:srgbClr val="0F6FC6">
                <a:shade val="50000"/>
              </a:srgbClr>
            </a:solidFill>
            <a:prstDash val="solid"/>
          </a:ln>
          <a:effectLst/>
        </p:spPr>
        <p:txBody>
          <a:bodyPr vert="vert270" rtlCol="0" anchor="ctr"/>
          <a:lstStyle/>
          <a:p>
            <a:pPr algn="ctr" defTabSz="896387">
              <a:defRPr/>
            </a:pPr>
            <a:r>
              <a:rPr lang="en-US" kern="0">
                <a:solidFill>
                  <a:prstClr val="white"/>
                </a:solidFill>
                <a:latin typeface="Tw Cen MT" panose="020B0602020104020603"/>
              </a:rPr>
              <a:t>API Gateway</a:t>
            </a:r>
          </a:p>
        </p:txBody>
      </p:sp>
      <p:sp>
        <p:nvSpPr>
          <p:cNvPr id="14" name="Rectangle 13">
            <a:extLst>
              <a:ext uri="{FF2B5EF4-FFF2-40B4-BE49-F238E27FC236}">
                <a16:creationId xmlns:a16="http://schemas.microsoft.com/office/drawing/2014/main" id="{C1F6E9C2-DDA4-44B7-B00C-EA80F52BB167}"/>
              </a:ext>
            </a:extLst>
          </p:cNvPr>
          <p:cNvSpPr/>
          <p:nvPr/>
        </p:nvSpPr>
        <p:spPr>
          <a:xfrm rot="5400000">
            <a:off x="6733157" y="5026694"/>
            <a:ext cx="441573" cy="1582948"/>
          </a:xfrm>
          <a:prstGeom prst="rect">
            <a:avLst/>
          </a:prstGeom>
          <a:solidFill>
            <a:sysClr val="windowText" lastClr="000000">
              <a:lumMod val="95000"/>
              <a:lumOff val="5000"/>
            </a:sysClr>
          </a:solidFill>
          <a:ln w="10795" cap="flat" cmpd="sng" algn="ctr">
            <a:solidFill>
              <a:srgbClr val="0F6FC6">
                <a:shade val="50000"/>
              </a:srgbClr>
            </a:solidFill>
            <a:prstDash val="solid"/>
          </a:ln>
          <a:effectLst/>
        </p:spPr>
        <p:txBody>
          <a:bodyPr vert="vert270" rtlCol="0" anchor="ctr"/>
          <a:lstStyle/>
          <a:p>
            <a:pPr algn="ctr" defTabSz="896387">
              <a:defRPr/>
            </a:pPr>
            <a:r>
              <a:rPr lang="en-US" kern="0">
                <a:solidFill>
                  <a:prstClr val="white"/>
                </a:solidFill>
                <a:latin typeface="Tw Cen MT" panose="020B0602020104020603"/>
              </a:rPr>
              <a:t>Service Registry</a:t>
            </a:r>
          </a:p>
        </p:txBody>
      </p:sp>
      <p:cxnSp>
        <p:nvCxnSpPr>
          <p:cNvPr id="15" name="Straight Arrow Connector 14">
            <a:extLst>
              <a:ext uri="{FF2B5EF4-FFF2-40B4-BE49-F238E27FC236}">
                <a16:creationId xmlns:a16="http://schemas.microsoft.com/office/drawing/2014/main" id="{EC6E69AB-8CB1-446D-B43A-827806F3AD20}"/>
              </a:ext>
            </a:extLst>
          </p:cNvPr>
          <p:cNvCxnSpPr>
            <a:cxnSpLocks/>
            <a:stCxn id="12" idx="2"/>
            <a:endCxn id="14" idx="1"/>
          </p:cNvCxnSpPr>
          <p:nvPr/>
        </p:nvCxnSpPr>
        <p:spPr>
          <a:xfrm>
            <a:off x="6503833" y="4517689"/>
            <a:ext cx="450111" cy="1079693"/>
          </a:xfrm>
          <a:prstGeom prst="straightConnector1">
            <a:avLst/>
          </a:prstGeom>
          <a:noFill/>
          <a:ln w="9525" cap="flat" cmpd="sng" algn="ctr">
            <a:solidFill>
              <a:sysClr val="windowText" lastClr="000000"/>
            </a:solidFill>
            <a:prstDash val="solid"/>
            <a:tailEnd type="triangle"/>
          </a:ln>
          <a:effectLst/>
        </p:spPr>
      </p:cxnSp>
      <p:sp>
        <p:nvSpPr>
          <p:cNvPr id="16" name="TextBox 15">
            <a:extLst>
              <a:ext uri="{FF2B5EF4-FFF2-40B4-BE49-F238E27FC236}">
                <a16:creationId xmlns:a16="http://schemas.microsoft.com/office/drawing/2014/main" id="{B1C31A36-777B-4F2C-9F36-9F7B1654E462}"/>
              </a:ext>
            </a:extLst>
          </p:cNvPr>
          <p:cNvSpPr txBox="1"/>
          <p:nvPr/>
        </p:nvSpPr>
        <p:spPr>
          <a:xfrm>
            <a:off x="6762254" y="4864059"/>
            <a:ext cx="712054" cy="363946"/>
          </a:xfrm>
          <a:prstGeom prst="rect">
            <a:avLst/>
          </a:prstGeom>
          <a:noFill/>
        </p:spPr>
        <p:txBody>
          <a:bodyPr wrap="none" rtlCol="0">
            <a:spAutoFit/>
          </a:bodyPr>
          <a:lstStyle/>
          <a:p>
            <a:pPr defTabSz="896387">
              <a:defRPr/>
            </a:pPr>
            <a:r>
              <a:rPr lang="en-US">
                <a:solidFill>
                  <a:prstClr val="black"/>
                </a:solidFill>
                <a:latin typeface="Tw Cen MT" panose="020B0602020104020603"/>
              </a:rPr>
              <a:t>query</a:t>
            </a:r>
          </a:p>
        </p:txBody>
      </p:sp>
      <p:grpSp>
        <p:nvGrpSpPr>
          <p:cNvPr id="42" name="Group 41">
            <a:extLst>
              <a:ext uri="{FF2B5EF4-FFF2-40B4-BE49-F238E27FC236}">
                <a16:creationId xmlns:a16="http://schemas.microsoft.com/office/drawing/2014/main" id="{EFF3779D-875E-48A5-86B8-ADD2717B04F8}"/>
              </a:ext>
            </a:extLst>
          </p:cNvPr>
          <p:cNvGrpSpPr/>
          <p:nvPr/>
        </p:nvGrpSpPr>
        <p:grpSpPr>
          <a:xfrm>
            <a:off x="7737094" y="3288862"/>
            <a:ext cx="1836050" cy="2526148"/>
            <a:chOff x="7892347" y="3354304"/>
            <a:chExt cx="1872988" cy="2576970"/>
          </a:xfrm>
        </p:grpSpPr>
        <p:cxnSp>
          <p:nvCxnSpPr>
            <p:cNvPr id="2" name="Straight Arrow Connector 1">
              <a:extLst>
                <a:ext uri="{FF2B5EF4-FFF2-40B4-BE49-F238E27FC236}">
                  <a16:creationId xmlns:a16="http://schemas.microsoft.com/office/drawing/2014/main" id="{035FC5BF-D6F9-48EE-BB8B-441D7E2FC9B7}"/>
                </a:ext>
              </a:extLst>
            </p:cNvPr>
            <p:cNvCxnSpPr>
              <a:cxnSpLocks/>
              <a:endCxn id="25" idx="2"/>
            </p:cNvCxnSpPr>
            <p:nvPr/>
          </p:nvCxnSpPr>
          <p:spPr>
            <a:xfrm flipV="1">
              <a:off x="7892347" y="3354304"/>
              <a:ext cx="1163828" cy="2576970"/>
            </a:xfrm>
            <a:prstGeom prst="straightConnector1">
              <a:avLst/>
            </a:prstGeom>
            <a:noFill/>
            <a:ln w="9525" cap="flat" cmpd="sng" algn="ctr">
              <a:solidFill>
                <a:srgbClr val="FF0000"/>
              </a:solidFill>
              <a:prstDash val="solid"/>
              <a:tailEnd type="triangle"/>
            </a:ln>
            <a:effectLst/>
          </p:spPr>
        </p:cxnSp>
        <p:sp>
          <p:nvSpPr>
            <p:cNvPr id="18" name="TextBox 17">
              <a:extLst>
                <a:ext uri="{FF2B5EF4-FFF2-40B4-BE49-F238E27FC236}">
                  <a16:creationId xmlns:a16="http://schemas.microsoft.com/office/drawing/2014/main" id="{A38B2298-43B9-438A-A8ED-35E893C32C51}"/>
                </a:ext>
              </a:extLst>
            </p:cNvPr>
            <p:cNvSpPr txBox="1"/>
            <p:nvPr/>
          </p:nvSpPr>
          <p:spPr>
            <a:xfrm>
              <a:off x="8901594" y="3395793"/>
              <a:ext cx="863741" cy="371268"/>
            </a:xfrm>
            <a:prstGeom prst="rect">
              <a:avLst/>
            </a:prstGeom>
            <a:noFill/>
          </p:spPr>
          <p:txBody>
            <a:bodyPr wrap="none" rtlCol="0">
              <a:spAutoFit/>
            </a:bodyPr>
            <a:lstStyle/>
            <a:p>
              <a:pPr defTabSz="896387">
                <a:defRPr/>
              </a:pPr>
              <a:r>
                <a:rPr lang="en-US" dirty="0">
                  <a:solidFill>
                    <a:srgbClr val="C00000"/>
                  </a:solidFill>
                  <a:latin typeface="Tw Cen MT" panose="020B0602020104020603"/>
                </a:rPr>
                <a:t>/health</a:t>
              </a:r>
            </a:p>
          </p:txBody>
        </p:sp>
      </p:grpSp>
      <p:grpSp>
        <p:nvGrpSpPr>
          <p:cNvPr id="43" name="Group 42">
            <a:extLst>
              <a:ext uri="{FF2B5EF4-FFF2-40B4-BE49-F238E27FC236}">
                <a16:creationId xmlns:a16="http://schemas.microsoft.com/office/drawing/2014/main" id="{0318356E-89C7-4007-8E33-63396343728F}"/>
              </a:ext>
            </a:extLst>
          </p:cNvPr>
          <p:cNvGrpSpPr/>
          <p:nvPr/>
        </p:nvGrpSpPr>
        <p:grpSpPr>
          <a:xfrm>
            <a:off x="7745418" y="4864060"/>
            <a:ext cx="1687211" cy="954110"/>
            <a:chOff x="7900838" y="4961192"/>
            <a:chExt cx="1721155" cy="973305"/>
          </a:xfrm>
        </p:grpSpPr>
        <p:cxnSp>
          <p:nvCxnSpPr>
            <p:cNvPr id="17" name="Straight Arrow Connector 16">
              <a:extLst>
                <a:ext uri="{FF2B5EF4-FFF2-40B4-BE49-F238E27FC236}">
                  <a16:creationId xmlns:a16="http://schemas.microsoft.com/office/drawing/2014/main" id="{A5D2FF02-A036-41A6-A673-A8CDEB8C9E2E}"/>
                </a:ext>
              </a:extLst>
            </p:cNvPr>
            <p:cNvCxnSpPr>
              <a:cxnSpLocks/>
              <a:stCxn id="14" idx="0"/>
              <a:endCxn id="23" idx="2"/>
            </p:cNvCxnSpPr>
            <p:nvPr/>
          </p:nvCxnSpPr>
          <p:spPr>
            <a:xfrm flipV="1">
              <a:off x="7900838" y="4961192"/>
              <a:ext cx="1169113" cy="973305"/>
            </a:xfrm>
            <a:prstGeom prst="straightConnector1">
              <a:avLst/>
            </a:prstGeom>
            <a:noFill/>
            <a:ln w="9525" cap="flat" cmpd="sng" algn="ctr">
              <a:solidFill>
                <a:srgbClr val="FF0000"/>
              </a:solidFill>
              <a:prstDash val="solid"/>
              <a:tailEnd type="triangle"/>
            </a:ln>
            <a:effectLst/>
          </p:spPr>
        </p:cxnSp>
        <p:sp>
          <p:nvSpPr>
            <p:cNvPr id="19" name="TextBox 18">
              <a:extLst>
                <a:ext uri="{FF2B5EF4-FFF2-40B4-BE49-F238E27FC236}">
                  <a16:creationId xmlns:a16="http://schemas.microsoft.com/office/drawing/2014/main" id="{688F8A8B-8099-4538-9285-41C561613E42}"/>
                </a:ext>
              </a:extLst>
            </p:cNvPr>
            <p:cNvSpPr txBox="1"/>
            <p:nvPr/>
          </p:nvSpPr>
          <p:spPr>
            <a:xfrm>
              <a:off x="8758251" y="5078512"/>
              <a:ext cx="863742" cy="371268"/>
            </a:xfrm>
            <a:prstGeom prst="rect">
              <a:avLst/>
            </a:prstGeom>
            <a:noFill/>
          </p:spPr>
          <p:txBody>
            <a:bodyPr wrap="none" rtlCol="0">
              <a:spAutoFit/>
            </a:bodyPr>
            <a:lstStyle/>
            <a:p>
              <a:pPr defTabSz="896387">
                <a:defRPr/>
              </a:pPr>
              <a:r>
                <a:rPr lang="en-US" dirty="0">
                  <a:solidFill>
                    <a:srgbClr val="C00000"/>
                  </a:solidFill>
                  <a:latin typeface="Tw Cen MT" panose="020B0602020104020603"/>
                </a:rPr>
                <a:t>/health</a:t>
              </a:r>
            </a:p>
          </p:txBody>
        </p:sp>
      </p:grpSp>
      <p:sp>
        <p:nvSpPr>
          <p:cNvPr id="20" name="Rectangle 19">
            <a:extLst>
              <a:ext uri="{FF2B5EF4-FFF2-40B4-BE49-F238E27FC236}">
                <a16:creationId xmlns:a16="http://schemas.microsoft.com/office/drawing/2014/main" id="{D56DE9AE-CB01-455F-ABBF-13AA21567168}"/>
              </a:ext>
            </a:extLst>
          </p:cNvPr>
          <p:cNvSpPr/>
          <p:nvPr/>
        </p:nvSpPr>
        <p:spPr>
          <a:xfrm>
            <a:off x="586911" y="221780"/>
            <a:ext cx="10905792" cy="635430"/>
          </a:xfrm>
          <a:prstGeom prst="rect">
            <a:avLst/>
          </a:prstGeom>
        </p:spPr>
        <p:txBody>
          <a:bodyPr wrap="square">
            <a:spAutoFit/>
          </a:bodyPr>
          <a:lstStyle/>
          <a:p>
            <a:pPr algn="ctr" defTabSz="913873">
              <a:defRPr/>
            </a:pPr>
            <a:r>
              <a:rPr lang="en-US" sz="3529" b="1" kern="0" dirty="0">
                <a:solidFill>
                  <a:sysClr val="windowText" lastClr="000000"/>
                </a:solidFill>
              </a:rPr>
              <a:t>Health Checks API</a:t>
            </a:r>
            <a:endParaRPr lang="en-US" sz="3529" kern="0" dirty="0">
              <a:solidFill>
                <a:sysClr val="windowText" lastClr="000000"/>
              </a:solidFill>
              <a:latin typeface="Segoe UI Light"/>
            </a:endParaRPr>
          </a:p>
        </p:txBody>
      </p:sp>
      <p:sp>
        <p:nvSpPr>
          <p:cNvPr id="23" name="Hexagon 22">
            <a:extLst>
              <a:ext uri="{FF2B5EF4-FFF2-40B4-BE49-F238E27FC236}">
                <a16:creationId xmlns:a16="http://schemas.microsoft.com/office/drawing/2014/main" id="{818A022D-7C06-496C-96BC-BAC589EEAF05}"/>
              </a:ext>
            </a:extLst>
          </p:cNvPr>
          <p:cNvSpPr/>
          <p:nvPr/>
        </p:nvSpPr>
        <p:spPr bwMode="auto">
          <a:xfrm>
            <a:off x="8723907" y="4193791"/>
            <a:ext cx="738584" cy="670268"/>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a:solidFill>
                <a:sysClr val="windowText" lastClr="000000"/>
              </a:solidFill>
              <a:latin typeface="Segoe UI 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5E23899-5FDD-49B5-9A50-54DA2BBB591C}"/>
              </a:ext>
            </a:extLst>
          </p:cNvPr>
          <p:cNvSpPr/>
          <p:nvPr/>
        </p:nvSpPr>
        <p:spPr>
          <a:xfrm>
            <a:off x="8799596" y="3875860"/>
            <a:ext cx="1388457" cy="303609"/>
          </a:xfrm>
          <a:prstGeom prst="rect">
            <a:avLst/>
          </a:prstGeom>
        </p:spPr>
        <p:txBody>
          <a:bodyPr wrap="none">
            <a:spAutoFit/>
          </a:bodyPr>
          <a:lstStyle/>
          <a:p>
            <a:pPr defTabSz="913873">
              <a:defRPr/>
            </a:pPr>
            <a:r>
              <a:rPr lang="en-US" sz="1373" b="1" dirty="0">
                <a:solidFill>
                  <a:srgbClr val="505050"/>
                </a:solidFill>
                <a:cs typeface="Segoe UI" panose="020B0502040204020203" pitchFamily="34" charset="0"/>
              </a:rPr>
              <a:t>Microservice 2</a:t>
            </a:r>
          </a:p>
        </p:txBody>
      </p:sp>
      <p:sp>
        <p:nvSpPr>
          <p:cNvPr id="25" name="Hexagon 24">
            <a:extLst>
              <a:ext uri="{FF2B5EF4-FFF2-40B4-BE49-F238E27FC236}">
                <a16:creationId xmlns:a16="http://schemas.microsoft.com/office/drawing/2014/main" id="{A7B40832-D091-43CA-8A5F-DB0B3E18F75D}"/>
              </a:ext>
            </a:extLst>
          </p:cNvPr>
          <p:cNvSpPr/>
          <p:nvPr/>
        </p:nvSpPr>
        <p:spPr bwMode="auto">
          <a:xfrm>
            <a:off x="8710403" y="2618594"/>
            <a:ext cx="738584" cy="67026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a:solidFill>
                <a:sysClr val="windowText" lastClr="000000"/>
              </a:solidFill>
              <a:latin typeface="Segoe UI 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30746227-1FD4-4545-A9A4-6BF1DC1E425B}"/>
              </a:ext>
            </a:extLst>
          </p:cNvPr>
          <p:cNvSpPr/>
          <p:nvPr/>
        </p:nvSpPr>
        <p:spPr>
          <a:xfrm>
            <a:off x="8768534" y="2302336"/>
            <a:ext cx="1388457" cy="303609"/>
          </a:xfrm>
          <a:prstGeom prst="rect">
            <a:avLst/>
          </a:prstGeom>
        </p:spPr>
        <p:txBody>
          <a:bodyPr wrap="none">
            <a:spAutoFit/>
          </a:bodyPr>
          <a:lstStyle/>
          <a:p>
            <a:pPr defTabSz="913873">
              <a:defRPr/>
            </a:pPr>
            <a:r>
              <a:rPr lang="en-US" sz="1373" b="1" dirty="0">
                <a:solidFill>
                  <a:srgbClr val="505050"/>
                </a:solidFill>
                <a:cs typeface="Segoe UI" panose="020B0502040204020203" pitchFamily="34" charset="0"/>
              </a:rPr>
              <a:t>Microservice 1</a:t>
            </a:r>
          </a:p>
        </p:txBody>
      </p:sp>
      <p:sp>
        <p:nvSpPr>
          <p:cNvPr id="31" name="Flowchart: Magnetic Disk 30">
            <a:extLst>
              <a:ext uri="{FF2B5EF4-FFF2-40B4-BE49-F238E27FC236}">
                <a16:creationId xmlns:a16="http://schemas.microsoft.com/office/drawing/2014/main" id="{BF5080D2-F9E9-4326-8291-03E7E918BB3D}"/>
              </a:ext>
            </a:extLst>
          </p:cNvPr>
          <p:cNvSpPr/>
          <p:nvPr/>
        </p:nvSpPr>
        <p:spPr>
          <a:xfrm>
            <a:off x="9864853" y="2783183"/>
            <a:ext cx="333188" cy="341091"/>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Magnetic Disk 33">
            <a:extLst>
              <a:ext uri="{FF2B5EF4-FFF2-40B4-BE49-F238E27FC236}">
                <a16:creationId xmlns:a16="http://schemas.microsoft.com/office/drawing/2014/main" id="{9EB53424-6C06-430F-9349-8F68E18383CF}"/>
              </a:ext>
            </a:extLst>
          </p:cNvPr>
          <p:cNvSpPr/>
          <p:nvPr/>
        </p:nvSpPr>
        <p:spPr>
          <a:xfrm>
            <a:off x="9845191" y="4358380"/>
            <a:ext cx="333188" cy="341091"/>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Arrow Connector 34">
            <a:extLst>
              <a:ext uri="{FF2B5EF4-FFF2-40B4-BE49-F238E27FC236}">
                <a16:creationId xmlns:a16="http://schemas.microsoft.com/office/drawing/2014/main" id="{4E3C520E-F4F1-470F-9154-2042C77DC5E3}"/>
              </a:ext>
            </a:extLst>
          </p:cNvPr>
          <p:cNvCxnSpPr>
            <a:cxnSpLocks/>
            <a:stCxn id="25" idx="0"/>
            <a:endCxn id="31" idx="2"/>
          </p:cNvCxnSpPr>
          <p:nvPr/>
        </p:nvCxnSpPr>
        <p:spPr>
          <a:xfrm>
            <a:off x="9448987" y="2953728"/>
            <a:ext cx="415867" cy="0"/>
          </a:xfrm>
          <a:prstGeom prst="straightConnector1">
            <a:avLst/>
          </a:prstGeom>
          <a:noFill/>
          <a:ln w="127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C5D6B946-710C-4E36-B839-00A808B3894B}"/>
              </a:ext>
            </a:extLst>
          </p:cNvPr>
          <p:cNvCxnSpPr>
            <a:cxnSpLocks/>
            <a:endCxn id="34" idx="2"/>
          </p:cNvCxnSpPr>
          <p:nvPr/>
        </p:nvCxnSpPr>
        <p:spPr>
          <a:xfrm flipV="1">
            <a:off x="9466287" y="4528925"/>
            <a:ext cx="378903" cy="3376"/>
          </a:xfrm>
          <a:prstGeom prst="straightConnector1">
            <a:avLst/>
          </a:prstGeom>
          <a:noFill/>
          <a:ln w="12700" cap="flat" cmpd="sng" algn="ctr">
            <a:solidFill>
              <a:sysClr val="windowText" lastClr="000000"/>
            </a:solidFill>
            <a:prstDash val="solid"/>
            <a:miter lim="800000"/>
            <a:tailEnd type="triangle"/>
          </a:ln>
          <a:effectLst/>
        </p:spPr>
      </p:cxnSp>
      <p:sp>
        <p:nvSpPr>
          <p:cNvPr id="40" name="Multiplication Sign 39">
            <a:extLst>
              <a:ext uri="{FF2B5EF4-FFF2-40B4-BE49-F238E27FC236}">
                <a16:creationId xmlns:a16="http://schemas.microsoft.com/office/drawing/2014/main" id="{EAFAAC57-6C51-4F87-9996-05F20739035B}"/>
              </a:ext>
            </a:extLst>
          </p:cNvPr>
          <p:cNvSpPr/>
          <p:nvPr/>
        </p:nvSpPr>
        <p:spPr bwMode="auto">
          <a:xfrm>
            <a:off x="8490295" y="2400875"/>
            <a:ext cx="1205806" cy="1159173"/>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41" name="Multiplication Sign 40">
            <a:extLst>
              <a:ext uri="{FF2B5EF4-FFF2-40B4-BE49-F238E27FC236}">
                <a16:creationId xmlns:a16="http://schemas.microsoft.com/office/drawing/2014/main" id="{DFF04FBA-7EB9-449C-94ED-46E1CC9D32E5}"/>
              </a:ext>
            </a:extLst>
          </p:cNvPr>
          <p:cNvSpPr/>
          <p:nvPr/>
        </p:nvSpPr>
        <p:spPr bwMode="auto">
          <a:xfrm>
            <a:off x="9842690" y="2755706"/>
            <a:ext cx="377513" cy="449511"/>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6" name="Left Brace 5">
            <a:extLst>
              <a:ext uri="{FF2B5EF4-FFF2-40B4-BE49-F238E27FC236}">
                <a16:creationId xmlns:a16="http://schemas.microsoft.com/office/drawing/2014/main" id="{4DB4836E-D1F7-43CF-8B06-F1942C7ECFC0}"/>
              </a:ext>
            </a:extLst>
          </p:cNvPr>
          <p:cNvSpPr/>
          <p:nvPr/>
        </p:nvSpPr>
        <p:spPr>
          <a:xfrm rot="5400000">
            <a:off x="6747346" y="1167155"/>
            <a:ext cx="263093" cy="1571498"/>
          </a:xfrm>
          <a:prstGeom prst="leftBrace">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defRPr/>
            </a:pPr>
            <a:endParaRPr lang="en-US">
              <a:solidFill>
                <a:srgbClr val="FFFFFF"/>
              </a:solidFill>
            </a:endParaRPr>
          </a:p>
        </p:txBody>
      </p:sp>
      <p:sp>
        <p:nvSpPr>
          <p:cNvPr id="7" name="Rectangle 6">
            <a:extLst>
              <a:ext uri="{FF2B5EF4-FFF2-40B4-BE49-F238E27FC236}">
                <a16:creationId xmlns:a16="http://schemas.microsoft.com/office/drawing/2014/main" id="{A1F89103-D84E-483D-9F90-93FF25749535}"/>
              </a:ext>
            </a:extLst>
          </p:cNvPr>
          <p:cNvSpPr/>
          <p:nvPr/>
        </p:nvSpPr>
        <p:spPr>
          <a:xfrm>
            <a:off x="5583491" y="1134075"/>
            <a:ext cx="2531463" cy="635751"/>
          </a:xfrm>
          <a:prstGeom prst="rect">
            <a:avLst/>
          </a:prstGeom>
        </p:spPr>
        <p:txBody>
          <a:bodyPr wrap="none">
            <a:spAutoFit/>
          </a:bodyPr>
          <a:lstStyle/>
          <a:p>
            <a:pPr algn="ctr">
              <a:defRPr/>
            </a:pPr>
            <a:r>
              <a:rPr lang="en-US" sz="1177" dirty="0">
                <a:solidFill>
                  <a:srgbClr val="505050"/>
                </a:solidFill>
              </a:rPr>
              <a:t>Usually</a:t>
            </a:r>
          </a:p>
          <a:p>
            <a:pPr algn="ctr">
              <a:defRPr/>
            </a:pPr>
            <a:r>
              <a:rPr lang="en-US" sz="1177" dirty="0">
                <a:solidFill>
                  <a:srgbClr val="505050"/>
                </a:solidFill>
              </a:rPr>
              <a:t>Provided by the Orchestrator</a:t>
            </a:r>
          </a:p>
          <a:p>
            <a:pPr algn="ctr">
              <a:defRPr/>
            </a:pPr>
            <a:r>
              <a:rPr lang="en-US" sz="1177" dirty="0">
                <a:solidFill>
                  <a:srgbClr val="505050"/>
                </a:solidFill>
              </a:rPr>
              <a:t>(i.e. Service Fabric, Kubernetes, etc.)</a:t>
            </a:r>
          </a:p>
        </p:txBody>
      </p:sp>
    </p:spTree>
    <p:extLst>
      <p:ext uri="{BB962C8B-B14F-4D97-AF65-F5344CB8AC3E}">
        <p14:creationId xmlns:p14="http://schemas.microsoft.com/office/powerpoint/2010/main" val="1178348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454752" y="1937085"/>
            <a:ext cx="11017803" cy="1277273"/>
          </a:xfrm>
        </p:spPr>
        <p:txBody>
          <a:bodyPr/>
          <a:lstStyle/>
          <a:p>
            <a:pPr algn="ctr"/>
            <a:r>
              <a:rPr lang="en-US" sz="8300" dirty="0"/>
              <a:t>HttpClient factory</a:t>
            </a:r>
          </a:p>
        </p:txBody>
      </p:sp>
    </p:spTree>
    <p:extLst>
      <p:ext uri="{BB962C8B-B14F-4D97-AF65-F5344CB8AC3E}">
        <p14:creationId xmlns:p14="http://schemas.microsoft.com/office/powerpoint/2010/main" val="29981952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Architecture</a:t>
            </a:r>
            <a:endParaRPr lang="en-US" dirty="0"/>
          </a:p>
        </p:txBody>
      </p:sp>
    </p:spTree>
    <p:extLst>
      <p:ext uri="{BB962C8B-B14F-4D97-AF65-F5344CB8AC3E}">
        <p14:creationId xmlns:p14="http://schemas.microsoft.com/office/powerpoint/2010/main" val="116263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BB2D47-1D92-46B8-87DA-14A47C13E5AC}"/>
              </a:ext>
            </a:extLst>
          </p:cNvPr>
          <p:cNvPicPr>
            <a:picLocks noChangeAspect="1"/>
          </p:cNvPicPr>
          <p:nvPr/>
        </p:nvPicPr>
        <p:blipFill>
          <a:blip r:embed="rId2"/>
          <a:stretch>
            <a:fillRect/>
          </a:stretch>
        </p:blipFill>
        <p:spPr>
          <a:xfrm>
            <a:off x="4036219" y="1050131"/>
            <a:ext cx="4119563" cy="5253038"/>
          </a:xfrm>
          <a:prstGeom prst="rect">
            <a:avLst/>
          </a:prstGeom>
        </p:spPr>
      </p:pic>
      <p:sp>
        <p:nvSpPr>
          <p:cNvPr id="3" name="Title 1">
            <a:extLst>
              <a:ext uri="{FF2B5EF4-FFF2-40B4-BE49-F238E27FC236}">
                <a16:creationId xmlns:a16="http://schemas.microsoft.com/office/drawing/2014/main" id="{E0E49AF5-A7B0-4AE3-8481-77036E367D28}"/>
              </a:ext>
            </a:extLst>
          </p:cNvPr>
          <p:cNvSpPr txBox="1">
            <a:spLocks/>
          </p:cNvSpPr>
          <p:nvPr/>
        </p:nvSpPr>
        <p:spPr>
          <a:xfrm>
            <a:off x="487022" y="247055"/>
            <a:ext cx="11017803" cy="615553"/>
          </a:xfrm>
          <a:prstGeom prst="rect">
            <a:avLst/>
          </a:prstGeom>
        </p:spPr>
        <p:txBody>
          <a:bodyPr/>
          <a:lstStyle>
            <a:lvl1pPr algn="l" defTabSz="1828450" rtl="0" eaLnBrk="1" latinLnBrk="0" hangingPunct="1">
              <a:lnSpc>
                <a:spcPct val="90000"/>
              </a:lnSpc>
              <a:spcBef>
                <a:spcPct val="0"/>
              </a:spcBef>
              <a:buNone/>
              <a:defRPr sz="8799" kern="1200">
                <a:solidFill>
                  <a:schemeClr val="tx1"/>
                </a:solidFill>
                <a:latin typeface="+mj-lt"/>
                <a:ea typeface="+mj-ea"/>
                <a:cs typeface="+mj-cs"/>
              </a:defRPr>
            </a:lvl1pPr>
          </a:lstStyle>
          <a:p>
            <a:pPr defTabSz="914225">
              <a:defRPr/>
            </a:pPr>
            <a:r>
              <a:rPr lang="en-US" sz="4000" dirty="0">
                <a:solidFill>
                  <a:srgbClr val="000000"/>
                </a:solidFill>
              </a:rPr>
              <a:t>DelegatingHandlers in HttpClient factory</a:t>
            </a:r>
            <a:endParaRPr lang="en-US" sz="4000"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602677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B025C8-C633-4691-9E6B-018385F0D1AF}"/>
              </a:ext>
            </a:extLst>
          </p:cNvPr>
          <p:cNvSpPr/>
          <p:nvPr/>
        </p:nvSpPr>
        <p:spPr>
          <a:xfrm>
            <a:off x="753034" y="883262"/>
            <a:ext cx="10542495" cy="5909310"/>
          </a:xfrm>
          <a:prstGeom prst="rect">
            <a:avLst/>
          </a:prstGeom>
        </p:spPr>
        <p:txBody>
          <a:bodyPr wrap="square">
            <a:spAutoFit/>
          </a:bodyPr>
          <a:lstStyle/>
          <a:p>
            <a:r>
              <a:rPr lang="en-US" sz="1800" dirty="0">
                <a:solidFill>
                  <a:schemeClr val="bg1"/>
                </a:solidFill>
                <a:latin typeface="Segoe UI Light" pitchFamily="34" charset="0"/>
              </a:rPr>
              <a:t>Service Mesh tools:</a:t>
            </a:r>
          </a:p>
          <a:p>
            <a:pPr marL="285750" indent="-285750">
              <a:buFont typeface="Arial" panose="020B0604020202020204" pitchFamily="34" charset="0"/>
              <a:buChar char="•"/>
            </a:pPr>
            <a:r>
              <a:rPr lang="en-US" sz="1800" b="1" i="1" dirty="0">
                <a:solidFill>
                  <a:schemeClr val="bg1"/>
                </a:solidFill>
                <a:latin typeface="Segoe UI" panose="020B0502040204020203" pitchFamily="34" charset="0"/>
                <a:cs typeface="Segoe UI" panose="020B0502040204020203" pitchFamily="34" charset="0"/>
              </a:rPr>
              <a:t>Envoy</a:t>
            </a:r>
            <a:r>
              <a:rPr lang="en-US" sz="1800" dirty="0">
                <a:solidFill>
                  <a:schemeClr val="bg1"/>
                </a:solidFill>
                <a:latin typeface="Segoe UI Light" pitchFamily="34" charset="0"/>
              </a:rPr>
              <a:t> from Lyft Engineering</a:t>
            </a:r>
          </a:p>
          <a:p>
            <a:pPr marL="285750" indent="-285750">
              <a:buFont typeface="Arial" panose="020B0604020202020204" pitchFamily="34" charset="0"/>
              <a:buChar char="•"/>
            </a:pPr>
            <a:r>
              <a:rPr lang="en-US" sz="1800" b="1" i="1" dirty="0" err="1">
                <a:solidFill>
                  <a:schemeClr val="bg1"/>
                </a:solidFill>
                <a:latin typeface="Segoe UI" panose="020B0502040204020203" pitchFamily="34" charset="0"/>
                <a:cs typeface="Segoe UI" panose="020B0502040204020203" pitchFamily="34" charset="0"/>
              </a:rPr>
              <a:t>Linkerd</a:t>
            </a:r>
            <a:r>
              <a:rPr lang="en-US" sz="1800" dirty="0">
                <a:solidFill>
                  <a:schemeClr val="bg1"/>
                </a:solidFill>
                <a:latin typeface="Segoe UI Light" pitchFamily="34" charset="0"/>
              </a:rPr>
              <a:t> from https://buoyant.io</a:t>
            </a:r>
          </a:p>
          <a:p>
            <a:pPr marL="285750" indent="-285750">
              <a:buFont typeface="Arial" panose="020B0604020202020204" pitchFamily="34" charset="0"/>
              <a:buChar char="•"/>
            </a:pPr>
            <a:r>
              <a:rPr lang="en-US" sz="1800" b="1" i="1" dirty="0" err="1">
                <a:solidFill>
                  <a:schemeClr val="bg1"/>
                </a:solidFill>
                <a:latin typeface="Segoe UI" panose="020B0502040204020203" pitchFamily="34" charset="0"/>
                <a:cs typeface="Segoe UI" panose="020B0502040204020203" pitchFamily="34" charset="0"/>
              </a:rPr>
              <a:t>Traefik</a:t>
            </a:r>
            <a:r>
              <a:rPr lang="en-US" sz="1800" dirty="0">
                <a:solidFill>
                  <a:schemeClr val="bg1"/>
                </a:solidFill>
                <a:latin typeface="Segoe UI Light" pitchFamily="34" charset="0"/>
              </a:rPr>
              <a:t> from https</a:t>
            </a:r>
          </a:p>
          <a:p>
            <a:endParaRPr lang="en-US" sz="1800" b="1" i="1" dirty="0">
              <a:solidFill>
                <a:schemeClr val="bg1"/>
              </a:solidFill>
              <a:latin typeface="Segoe UI Light" pitchFamily="34" charset="0"/>
            </a:endParaRPr>
          </a:p>
          <a:p>
            <a:r>
              <a:rPr lang="en-US" sz="1800" b="1" i="1" dirty="0">
                <a:solidFill>
                  <a:schemeClr val="bg1"/>
                </a:solidFill>
                <a:latin typeface="Segoe UI Light" pitchFamily="34" charset="0"/>
              </a:rPr>
              <a:t>For example, </a:t>
            </a:r>
            <a:r>
              <a:rPr lang="en-US" sz="1800" b="1" i="1" dirty="0">
                <a:solidFill>
                  <a:schemeClr val="bg1"/>
                </a:solidFill>
                <a:latin typeface="Segoe UI" panose="020B0502040204020203" pitchFamily="34" charset="0"/>
                <a:cs typeface="Segoe UI" panose="020B0502040204020203" pitchFamily="34" charset="0"/>
              </a:rPr>
              <a:t>Service Fabric Mesh </a:t>
            </a:r>
            <a:r>
              <a:rPr lang="en-US" sz="1800" b="1" i="1" dirty="0">
                <a:solidFill>
                  <a:schemeClr val="bg1"/>
                </a:solidFill>
                <a:latin typeface="Segoe UI Light" pitchFamily="34" charset="0"/>
              </a:rPr>
              <a:t>uses </a:t>
            </a:r>
            <a:r>
              <a:rPr lang="en-US" sz="1800" b="1" i="1" dirty="0">
                <a:solidFill>
                  <a:schemeClr val="bg1"/>
                </a:solidFill>
                <a:latin typeface="Segoe UI" panose="020B0502040204020203" pitchFamily="34" charset="0"/>
                <a:cs typeface="Segoe UI" panose="020B0502040204020203" pitchFamily="34" charset="0"/>
              </a:rPr>
              <a:t>Envoy</a:t>
            </a:r>
            <a:r>
              <a:rPr lang="en-US" sz="1800" b="1" i="1" dirty="0">
                <a:solidFill>
                  <a:schemeClr val="bg1"/>
                </a:solidFill>
                <a:latin typeface="Segoe UI Light" pitchFamily="34" charset="0"/>
              </a:rPr>
              <a:t> out-of-the-box and “transparently”:</a:t>
            </a:r>
          </a:p>
          <a:p>
            <a:endParaRPr lang="en-US" sz="1800" dirty="0">
              <a:solidFill>
                <a:schemeClr val="bg1"/>
              </a:solidFill>
              <a:latin typeface="Segoe UI Light" pitchFamily="34" charset="0"/>
            </a:endParaRPr>
          </a:p>
          <a:p>
            <a:r>
              <a:rPr lang="en-US" sz="1800" dirty="0">
                <a:solidFill>
                  <a:schemeClr val="bg1"/>
                </a:solidFill>
                <a:latin typeface="Segoe UI Light" pitchFamily="34" charset="0"/>
              </a:rPr>
              <a:t>You can also use with </a:t>
            </a:r>
            <a:r>
              <a:rPr lang="en-US" sz="1800" b="1" i="1" dirty="0">
                <a:solidFill>
                  <a:schemeClr val="bg1"/>
                </a:solidFill>
                <a:latin typeface="Segoe UI" panose="020B0502040204020203" pitchFamily="34" charset="0"/>
                <a:cs typeface="Segoe UI" panose="020B0502040204020203" pitchFamily="34" charset="0"/>
              </a:rPr>
              <a:t>Kubernetes </a:t>
            </a:r>
            <a:r>
              <a:rPr lang="en-US" sz="1800" dirty="0">
                <a:solidFill>
                  <a:schemeClr val="bg1"/>
                </a:solidFill>
                <a:latin typeface="Segoe UI Light" pitchFamily="34" charset="0"/>
              </a:rPr>
              <a:t>but you need to implement/deploy it:</a:t>
            </a:r>
          </a:p>
          <a:p>
            <a:endParaRPr lang="en-US" sz="1800" dirty="0">
              <a:solidFill>
                <a:schemeClr val="bg1"/>
              </a:solidFill>
              <a:latin typeface="Segoe UI Light" pitchFamily="34" charset="0"/>
            </a:endParaRPr>
          </a:p>
          <a:p>
            <a:r>
              <a:rPr lang="en-US" sz="1800" dirty="0">
                <a:solidFill>
                  <a:schemeClr val="bg1"/>
                </a:solidFill>
                <a:latin typeface="Segoe UI Light" pitchFamily="34" charset="0"/>
              </a:rPr>
              <a:t>These tools provide features such as:</a:t>
            </a:r>
          </a:p>
          <a:p>
            <a:pPr marL="171450" indent="-171450">
              <a:buFont typeface="Arial" panose="020B0604020202020204" pitchFamily="34" charset="0"/>
              <a:buChar char="•"/>
            </a:pPr>
            <a:r>
              <a:rPr lang="en-US" sz="1800" dirty="0">
                <a:solidFill>
                  <a:schemeClr val="bg1"/>
                </a:solidFill>
                <a:latin typeface="Segoe UI Light" pitchFamily="34" charset="0"/>
              </a:rPr>
              <a:t>Retry</a:t>
            </a:r>
          </a:p>
          <a:p>
            <a:pPr marL="171450" indent="-171450">
              <a:buFont typeface="Arial" panose="020B0604020202020204" pitchFamily="34" charset="0"/>
              <a:buChar char="•"/>
            </a:pPr>
            <a:r>
              <a:rPr lang="en-US" sz="1800" dirty="0">
                <a:solidFill>
                  <a:schemeClr val="bg1"/>
                </a:solidFill>
                <a:latin typeface="Segoe UI Light" pitchFamily="34" charset="0"/>
              </a:rPr>
              <a:t>Circuit-breaker</a:t>
            </a:r>
          </a:p>
          <a:p>
            <a:pPr marL="171450" indent="-171450">
              <a:buFont typeface="Arial" panose="020B0604020202020204" pitchFamily="34" charset="0"/>
              <a:buChar char="•"/>
            </a:pPr>
            <a:r>
              <a:rPr lang="en-US" sz="1800" dirty="0">
                <a:solidFill>
                  <a:schemeClr val="bg1"/>
                </a:solidFill>
                <a:latin typeface="Segoe UI Light" pitchFamily="34" charset="0"/>
              </a:rPr>
              <a:t>Latency and other metrics</a:t>
            </a:r>
          </a:p>
          <a:p>
            <a:pPr marL="171450" indent="-171450">
              <a:buFont typeface="Arial" panose="020B0604020202020204" pitchFamily="34" charset="0"/>
              <a:buChar char="•"/>
            </a:pPr>
            <a:r>
              <a:rPr lang="en-US" sz="1800" dirty="0">
                <a:solidFill>
                  <a:schemeClr val="bg1"/>
                </a:solidFill>
                <a:latin typeface="Segoe UI Light" pitchFamily="34" charset="0"/>
              </a:rPr>
              <a:t>Failure- and latency-aware load balancing</a:t>
            </a:r>
          </a:p>
          <a:p>
            <a:pPr marL="171450" indent="-171450">
              <a:buFont typeface="Arial" panose="020B0604020202020204" pitchFamily="34" charset="0"/>
              <a:buChar char="•"/>
            </a:pPr>
            <a:r>
              <a:rPr lang="en-US" sz="1800" dirty="0">
                <a:solidFill>
                  <a:schemeClr val="bg1"/>
                </a:solidFill>
                <a:latin typeface="Segoe UI Light" pitchFamily="34" charset="0"/>
              </a:rPr>
              <a:t>Distributed tracing</a:t>
            </a:r>
          </a:p>
          <a:p>
            <a:pPr marL="171450" indent="-171450">
              <a:buFont typeface="Arial" panose="020B0604020202020204" pitchFamily="34" charset="0"/>
              <a:buChar char="•"/>
            </a:pPr>
            <a:r>
              <a:rPr lang="en-US" sz="1800" dirty="0">
                <a:solidFill>
                  <a:schemeClr val="bg1"/>
                </a:solidFill>
                <a:latin typeface="Segoe UI Light" pitchFamily="34" charset="0"/>
              </a:rPr>
              <a:t>Protocol upgrade</a:t>
            </a:r>
          </a:p>
          <a:p>
            <a:pPr marL="171450" indent="-171450">
              <a:buFont typeface="Arial" panose="020B0604020202020204" pitchFamily="34" charset="0"/>
              <a:buChar char="•"/>
            </a:pPr>
            <a:r>
              <a:rPr lang="en-US" sz="1800" dirty="0">
                <a:solidFill>
                  <a:schemeClr val="bg1"/>
                </a:solidFill>
                <a:latin typeface="Segoe UI Light" pitchFamily="34" charset="0"/>
              </a:rPr>
              <a:t>Version-aware routing</a:t>
            </a:r>
          </a:p>
          <a:p>
            <a:pPr marL="171450" indent="-171450">
              <a:buFont typeface="Arial" panose="020B0604020202020204" pitchFamily="34" charset="0"/>
              <a:buChar char="•"/>
            </a:pPr>
            <a:r>
              <a:rPr lang="en-US" sz="1800" dirty="0">
                <a:solidFill>
                  <a:schemeClr val="bg1"/>
                </a:solidFill>
                <a:latin typeface="Segoe UI Light" pitchFamily="34" charset="0"/>
              </a:rPr>
              <a:t>Cluster failover, </a:t>
            </a:r>
            <a:r>
              <a:rPr lang="en-US" sz="1800" dirty="0" err="1">
                <a:solidFill>
                  <a:schemeClr val="bg1"/>
                </a:solidFill>
                <a:latin typeface="Segoe UI Light" pitchFamily="34" charset="0"/>
              </a:rPr>
              <a:t>etc</a:t>
            </a:r>
            <a:endParaRPr lang="en-US" sz="1800" dirty="0">
              <a:solidFill>
                <a:schemeClr val="bg1"/>
              </a:solidFill>
              <a:latin typeface="Segoe UI Light" pitchFamily="34" charset="0"/>
            </a:endParaRPr>
          </a:p>
          <a:p>
            <a:pPr marL="171450" indent="-171450">
              <a:buFont typeface="Arial" panose="020B0604020202020204" pitchFamily="34" charset="0"/>
              <a:buChar char="•"/>
            </a:pPr>
            <a:endParaRPr lang="en-US" sz="1800" dirty="0">
              <a:solidFill>
                <a:schemeClr val="bg1"/>
              </a:solidFill>
              <a:latin typeface="Segoe UI Light" pitchFamily="34" charset="0"/>
            </a:endParaRPr>
          </a:p>
          <a:p>
            <a:r>
              <a:rPr lang="en-US" sz="1800" dirty="0">
                <a:solidFill>
                  <a:schemeClr val="bg1"/>
                </a:solidFill>
                <a:latin typeface="Segoe UI Light" pitchFamily="34" charset="0"/>
              </a:rPr>
              <a:t>If using those, you don’t need an implementation of retries and circuit breaker as part of every microservice. Instead, you will be using one as a sidecar pattern or host proxy. </a:t>
            </a:r>
          </a:p>
        </p:txBody>
      </p:sp>
      <p:sp>
        <p:nvSpPr>
          <p:cNvPr id="3" name="Rectangle 2">
            <a:extLst>
              <a:ext uri="{FF2B5EF4-FFF2-40B4-BE49-F238E27FC236}">
                <a16:creationId xmlns:a16="http://schemas.microsoft.com/office/drawing/2014/main" id="{D2A32EB4-6F89-449B-AB55-EB92DAADF4B8}"/>
              </a:ext>
            </a:extLst>
          </p:cNvPr>
          <p:cNvSpPr/>
          <p:nvPr/>
        </p:nvSpPr>
        <p:spPr>
          <a:xfrm>
            <a:off x="480328" y="238286"/>
            <a:ext cx="10540129" cy="523220"/>
          </a:xfrm>
          <a:prstGeom prst="rect">
            <a:avLst/>
          </a:prstGeom>
        </p:spPr>
        <p:txBody>
          <a:bodyPr wrap="none">
            <a:spAutoFit/>
          </a:bodyPr>
          <a:lstStyle/>
          <a:p>
            <a:pPr lvl="0" defTabSz="914400" eaLnBrk="0" fontAlgn="base" hangingPunct="0">
              <a:spcBef>
                <a:spcPct val="0"/>
              </a:spcBef>
              <a:spcAft>
                <a:spcPct val="0"/>
              </a:spcAft>
            </a:pPr>
            <a:r>
              <a:rPr lang="es-ES" altLang="en-US" sz="2800" dirty="0" err="1">
                <a:solidFill>
                  <a:schemeClr val="bg1"/>
                </a:solidFill>
                <a:latin typeface="Segoe UI" panose="020B0502040204020203" pitchFamily="34" charset="0"/>
                <a:cs typeface="Segoe UI" panose="020B0502040204020203" pitchFamily="34" charset="0"/>
              </a:rPr>
              <a:t>Moving</a:t>
            </a:r>
            <a:r>
              <a:rPr lang="es-ES" altLang="en-US" sz="2800" dirty="0">
                <a:solidFill>
                  <a:schemeClr val="bg1"/>
                </a:solidFill>
                <a:latin typeface="Segoe UI" panose="020B0502040204020203" pitchFamily="34" charset="0"/>
                <a:cs typeface="Segoe UI" panose="020B0502040204020203" pitchFamily="34" charset="0"/>
              </a:rPr>
              <a:t> </a:t>
            </a:r>
            <a:r>
              <a:rPr lang="es-ES" altLang="en-US" sz="2800" dirty="0" err="1">
                <a:solidFill>
                  <a:schemeClr val="bg1"/>
                </a:solidFill>
                <a:latin typeface="Segoe UI" panose="020B0502040204020203" pitchFamily="34" charset="0"/>
                <a:cs typeface="Segoe UI" panose="020B0502040204020203" pitchFamily="34" charset="0"/>
              </a:rPr>
              <a:t>resilient</a:t>
            </a:r>
            <a:r>
              <a:rPr lang="es-ES" altLang="en-US" sz="2800" dirty="0">
                <a:solidFill>
                  <a:schemeClr val="bg1"/>
                </a:solidFill>
                <a:latin typeface="Segoe UI" panose="020B0502040204020203" pitchFamily="34" charset="0"/>
                <a:cs typeface="Segoe UI" panose="020B0502040204020203" pitchFamily="34" charset="0"/>
              </a:rPr>
              <a:t> </a:t>
            </a:r>
            <a:r>
              <a:rPr lang="es-ES" altLang="en-US" sz="2800" dirty="0" err="1">
                <a:solidFill>
                  <a:schemeClr val="bg1"/>
                </a:solidFill>
                <a:latin typeface="Segoe UI" panose="020B0502040204020203" pitchFamily="34" charset="0"/>
                <a:cs typeface="Segoe UI" panose="020B0502040204020203" pitchFamily="34" charset="0"/>
              </a:rPr>
              <a:t>patterns</a:t>
            </a:r>
            <a:r>
              <a:rPr lang="es-ES" altLang="en-US" sz="2800" dirty="0">
                <a:solidFill>
                  <a:schemeClr val="bg1"/>
                </a:solidFill>
                <a:latin typeface="Segoe UI" panose="020B0502040204020203" pitchFamily="34" charset="0"/>
                <a:cs typeface="Segoe UI" panose="020B0502040204020203" pitchFamily="34" charset="0"/>
              </a:rPr>
              <a:t> </a:t>
            </a:r>
            <a:r>
              <a:rPr lang="es-ES" altLang="en-US" sz="2800" dirty="0" err="1">
                <a:solidFill>
                  <a:schemeClr val="bg1"/>
                </a:solidFill>
                <a:latin typeface="Segoe UI" panose="020B0502040204020203" pitchFamily="34" charset="0"/>
                <a:cs typeface="Segoe UI" panose="020B0502040204020203" pitchFamily="34" charset="0"/>
              </a:rPr>
              <a:t>to</a:t>
            </a:r>
            <a:r>
              <a:rPr lang="es-ES" altLang="en-US" sz="2800" dirty="0">
                <a:solidFill>
                  <a:schemeClr val="bg1"/>
                </a:solidFill>
                <a:latin typeface="Segoe UI" panose="020B0502040204020203" pitchFamily="34" charset="0"/>
                <a:cs typeface="Segoe UI" panose="020B0502040204020203" pitchFamily="34" charset="0"/>
              </a:rPr>
              <a:t> </a:t>
            </a:r>
            <a:r>
              <a:rPr lang="es-ES" altLang="en-US" sz="2800" dirty="0" err="1">
                <a:solidFill>
                  <a:schemeClr val="bg1"/>
                </a:solidFill>
                <a:latin typeface="Segoe UI" panose="020B0502040204020203" pitchFamily="34" charset="0"/>
                <a:cs typeface="Segoe UI" panose="020B0502040204020203" pitchFamily="34" charset="0"/>
              </a:rPr>
              <a:t>the</a:t>
            </a:r>
            <a:r>
              <a:rPr lang="es-ES" altLang="en-US" sz="2800" dirty="0">
                <a:solidFill>
                  <a:schemeClr val="bg1"/>
                </a:solidFill>
                <a:latin typeface="Segoe UI" panose="020B0502040204020203" pitchFamily="34" charset="0"/>
                <a:cs typeface="Segoe UI" panose="020B0502040204020203" pitchFamily="34" charset="0"/>
              </a:rPr>
              <a:t> </a:t>
            </a:r>
            <a:r>
              <a:rPr lang="es-ES" altLang="en-US" sz="2800" dirty="0" err="1">
                <a:solidFill>
                  <a:schemeClr val="bg1"/>
                </a:solidFill>
                <a:latin typeface="Segoe UI" panose="020B0502040204020203" pitchFamily="34" charset="0"/>
                <a:cs typeface="Segoe UI" panose="020B0502040204020203" pitchFamily="34" charset="0"/>
              </a:rPr>
              <a:t>platform</a:t>
            </a:r>
            <a:r>
              <a:rPr lang="es-ES" altLang="en-US" sz="2800" dirty="0">
                <a:solidFill>
                  <a:schemeClr val="bg1"/>
                </a:solidFill>
                <a:latin typeface="Segoe UI" panose="020B0502040204020203" pitchFamily="34" charset="0"/>
                <a:cs typeface="Segoe UI" panose="020B0502040204020203" pitchFamily="34" charset="0"/>
              </a:rPr>
              <a:t> (</a:t>
            </a:r>
            <a:r>
              <a:rPr lang="es-ES" altLang="en-US" sz="2800" dirty="0" err="1">
                <a:solidFill>
                  <a:schemeClr val="bg1"/>
                </a:solidFill>
                <a:latin typeface="Segoe UI" panose="020B0502040204020203" pitchFamily="34" charset="0"/>
                <a:cs typeface="Segoe UI" panose="020B0502040204020203" pitchFamily="34" charset="0"/>
              </a:rPr>
              <a:t>Retries</a:t>
            </a:r>
            <a:r>
              <a:rPr lang="es-ES" altLang="en-US" sz="2800" dirty="0">
                <a:solidFill>
                  <a:schemeClr val="bg1"/>
                </a:solidFill>
                <a:latin typeface="Segoe UI" panose="020B0502040204020203" pitchFamily="34" charset="0"/>
                <a:cs typeface="Segoe UI" panose="020B0502040204020203" pitchFamily="34" charset="0"/>
              </a:rPr>
              <a:t>/</a:t>
            </a:r>
            <a:r>
              <a:rPr lang="es-ES" altLang="en-US" sz="2800" dirty="0" err="1">
                <a:solidFill>
                  <a:schemeClr val="bg1"/>
                </a:solidFill>
                <a:latin typeface="Segoe UI" panose="020B0502040204020203" pitchFamily="34" charset="0"/>
                <a:cs typeface="Segoe UI" panose="020B0502040204020203" pitchFamily="34" charset="0"/>
              </a:rPr>
              <a:t>Circuit</a:t>
            </a:r>
            <a:r>
              <a:rPr lang="es-ES" altLang="en-US" sz="2800" dirty="0">
                <a:solidFill>
                  <a:schemeClr val="bg1"/>
                </a:solidFill>
                <a:latin typeface="Segoe UI" panose="020B0502040204020203" pitchFamily="34" charset="0"/>
                <a:cs typeface="Segoe UI" panose="020B0502040204020203" pitchFamily="34" charset="0"/>
              </a:rPr>
              <a:t>-Breaker):</a:t>
            </a:r>
          </a:p>
        </p:txBody>
      </p:sp>
    </p:spTree>
    <p:extLst>
      <p:ext uri="{BB962C8B-B14F-4D97-AF65-F5344CB8AC3E}">
        <p14:creationId xmlns:p14="http://schemas.microsoft.com/office/powerpoint/2010/main" val="12819385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1045822" y="2267953"/>
            <a:ext cx="11017803" cy="1531188"/>
          </a:xfrm>
        </p:spPr>
        <p:txBody>
          <a:bodyPr/>
          <a:lstStyle/>
          <a:p>
            <a:r>
              <a:rPr lang="en-US" sz="9950" dirty="0"/>
              <a:t>CI/CD</a:t>
            </a:r>
          </a:p>
        </p:txBody>
      </p:sp>
    </p:spTree>
    <p:extLst>
      <p:ext uri="{BB962C8B-B14F-4D97-AF65-F5344CB8AC3E}">
        <p14:creationId xmlns:p14="http://schemas.microsoft.com/office/powerpoint/2010/main" val="239072354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619" y="2084451"/>
            <a:ext cx="11652764" cy="3117200"/>
          </a:xfrm>
        </p:spPr>
        <p:txBody>
          <a:bodyPr/>
          <a:lstStyle/>
          <a:p>
            <a:r>
              <a:rPr lang="en-US" dirty="0"/>
              <a:t>CI/CD pipelines with </a:t>
            </a:r>
            <a:br>
              <a:rPr lang="en-US" dirty="0"/>
            </a:br>
            <a:r>
              <a:rPr lang="en-US" dirty="0"/>
              <a:t>Docker containers and </a:t>
            </a:r>
            <a:br>
              <a:rPr lang="en-US" dirty="0"/>
            </a:br>
            <a:r>
              <a:rPr lang="en-US" dirty="0"/>
              <a:t>Azure</a:t>
            </a:r>
          </a:p>
        </p:txBody>
      </p:sp>
    </p:spTree>
    <p:extLst>
      <p:ext uri="{BB962C8B-B14F-4D97-AF65-F5344CB8AC3E}">
        <p14:creationId xmlns:p14="http://schemas.microsoft.com/office/powerpoint/2010/main" val="35171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Right Arrow 5">
            <a:extLst>
              <a:ext uri="{FF2B5EF4-FFF2-40B4-BE49-F238E27FC236}">
                <a16:creationId xmlns:a16="http://schemas.microsoft.com/office/drawing/2014/main" id="{2CEE76D6-9549-45AF-8C40-EF2FF1B29898}"/>
              </a:ext>
            </a:extLst>
          </p:cNvPr>
          <p:cNvSpPr/>
          <p:nvPr/>
        </p:nvSpPr>
        <p:spPr>
          <a:xfrm>
            <a:off x="2666788" y="1849955"/>
            <a:ext cx="6213513" cy="925159"/>
          </a:xfrm>
          <a:prstGeom prst="rightArrow">
            <a:avLst>
              <a:gd name="adj1" fmla="val 50000"/>
              <a:gd name="adj2" fmla="val 73537"/>
            </a:avLst>
          </a:prstGeom>
          <a:solidFill>
            <a:srgbClr val="E5F3FF"/>
          </a:solidFill>
          <a:ln w="10795" cap="flat" cmpd="sng" algn="ctr">
            <a:noFill/>
            <a:prstDash val="solid"/>
          </a:ln>
          <a:effectLst/>
        </p:spPr>
        <p:txBody>
          <a:bodyPr rot="0" spcFirstLastPara="0" vertOverflow="overflow" horzOverflow="overflow" vert="horz" wrap="square" lIns="89562" tIns="89562" rIns="89562" bIns="89562" numCol="1" spcCol="0" rtlCol="0" fromWordArt="0" anchor="b" anchorCtr="0" forceAA="0" compatLnSpc="1">
            <a:prstTxWarp prst="textNoShape">
              <a:avLst/>
            </a:prstTxWarp>
            <a:noAutofit/>
          </a:bodyPr>
          <a:lstStyle/>
          <a:p>
            <a:pPr algn="r" defTabSz="878390">
              <a:defRPr/>
            </a:pPr>
            <a:endParaRPr lang="en-US" sz="1078" kern="0">
              <a:solidFill>
                <a:srgbClr val="353535"/>
              </a:solidFill>
              <a:latin typeface="Segoe UI"/>
            </a:endParaRPr>
          </a:p>
        </p:txBody>
      </p:sp>
      <p:cxnSp>
        <p:nvCxnSpPr>
          <p:cNvPr id="66" name="Straight Arrow Connector 65">
            <a:extLst>
              <a:ext uri="{FF2B5EF4-FFF2-40B4-BE49-F238E27FC236}">
                <a16:creationId xmlns:a16="http://schemas.microsoft.com/office/drawing/2014/main" id="{5677BC8B-5E35-4B57-A21A-67FCB5203051}"/>
              </a:ext>
            </a:extLst>
          </p:cNvPr>
          <p:cNvCxnSpPr>
            <a:endCxn id="64" idx="2"/>
          </p:cNvCxnSpPr>
          <p:nvPr/>
        </p:nvCxnSpPr>
        <p:spPr>
          <a:xfrm flipV="1">
            <a:off x="2450226" y="3030598"/>
            <a:ext cx="0" cy="1920353"/>
          </a:xfrm>
          <a:prstGeom prst="straightConnector1">
            <a:avLst/>
          </a:prstGeom>
          <a:noFill/>
          <a:ln w="76200" cap="flat" cmpd="sng" algn="ctr">
            <a:solidFill>
              <a:srgbClr val="89CBFF"/>
            </a:solidFill>
            <a:prstDash val="solid"/>
            <a:headEnd type="oval"/>
            <a:tailEnd type="triangle"/>
          </a:ln>
          <a:effectLst/>
        </p:spPr>
      </p:cxnSp>
      <p:sp>
        <p:nvSpPr>
          <p:cNvPr id="69" name="Rounded Rectangle 11">
            <a:extLst>
              <a:ext uri="{FF2B5EF4-FFF2-40B4-BE49-F238E27FC236}">
                <a16:creationId xmlns:a16="http://schemas.microsoft.com/office/drawing/2014/main" id="{5A5CCB6D-80AD-4212-B4DF-99A5B4838C85}"/>
              </a:ext>
            </a:extLst>
          </p:cNvPr>
          <p:cNvSpPr/>
          <p:nvPr/>
        </p:nvSpPr>
        <p:spPr>
          <a:xfrm>
            <a:off x="1420982" y="4665851"/>
            <a:ext cx="2522319" cy="1751019"/>
          </a:xfrm>
          <a:prstGeom prst="roundRect">
            <a:avLst>
              <a:gd name="adj" fmla="val 5783"/>
            </a:avLst>
          </a:prstGeom>
          <a:solidFill>
            <a:schemeClr val="tx2"/>
          </a:solidFill>
          <a:ln w="28575" cap="flat" cmpd="sng" algn="ctr">
            <a:noFill/>
            <a:prstDash val="solid"/>
          </a:ln>
          <a:effectLst/>
        </p:spPr>
        <p:txBody>
          <a:bodyPr rot="0" spcFirstLastPara="0" vertOverflow="overflow" horzOverflow="overflow" vert="horz" wrap="square" lIns="89562" tIns="89562" rIns="89562" bIns="89562" numCol="1" spcCol="0" rtlCol="0" fromWordArt="0" anchor="b" anchorCtr="0" forceAA="0" compatLnSpc="1">
            <a:prstTxWarp prst="textNoShape">
              <a:avLst/>
            </a:prstTxWarp>
            <a:noAutofit/>
          </a:bodyPr>
          <a:lstStyle/>
          <a:p>
            <a:pPr algn="r" defTabSz="878390">
              <a:defRPr/>
            </a:pPr>
            <a:endParaRPr lang="en-US" sz="1078" kern="0">
              <a:solidFill>
                <a:srgbClr val="353535"/>
              </a:solidFill>
              <a:latin typeface="Segoe UI"/>
            </a:endParaRPr>
          </a:p>
        </p:txBody>
      </p:sp>
      <p:sp>
        <p:nvSpPr>
          <p:cNvPr id="70" name="AutoShape 21">
            <a:extLst>
              <a:ext uri="{FF2B5EF4-FFF2-40B4-BE49-F238E27FC236}">
                <a16:creationId xmlns:a16="http://schemas.microsoft.com/office/drawing/2014/main" id="{B42D3F54-66F6-4A59-BD86-A0C4177E8CD8}"/>
              </a:ext>
            </a:extLst>
          </p:cNvPr>
          <p:cNvSpPr>
            <a:spLocks noChangeAspect="1" noChangeArrowheads="1" noTextEdit="1"/>
          </p:cNvSpPr>
          <p:nvPr/>
        </p:nvSpPr>
        <p:spPr bwMode="auto">
          <a:xfrm>
            <a:off x="1590923" y="5200390"/>
            <a:ext cx="2189903" cy="141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1" tIns="44805" rIns="89611" bIns="44805" numCol="1" anchor="t" anchorCtr="0" compatLnSpc="1">
            <a:prstTxWarp prst="textNoShape">
              <a:avLst/>
            </a:prstTxWarp>
          </a:bodyPr>
          <a:lstStyle/>
          <a:p>
            <a:pPr defTabSz="896043">
              <a:defRPr/>
            </a:pPr>
            <a:endParaRPr lang="en-US" kern="0">
              <a:solidFill>
                <a:srgbClr val="353535"/>
              </a:solidFill>
              <a:latin typeface="Calibri" panose="020F0502020204030204"/>
            </a:endParaRPr>
          </a:p>
        </p:txBody>
      </p:sp>
      <p:sp>
        <p:nvSpPr>
          <p:cNvPr id="71" name="Rectangle 70">
            <a:extLst>
              <a:ext uri="{FF2B5EF4-FFF2-40B4-BE49-F238E27FC236}">
                <a16:creationId xmlns:a16="http://schemas.microsoft.com/office/drawing/2014/main" id="{06CF423D-9A49-4158-807C-9A05E52A2B0D}"/>
              </a:ext>
            </a:extLst>
          </p:cNvPr>
          <p:cNvSpPr/>
          <p:nvPr/>
        </p:nvSpPr>
        <p:spPr>
          <a:xfrm>
            <a:off x="1880411" y="6383838"/>
            <a:ext cx="1804051" cy="333617"/>
          </a:xfrm>
          <a:prstGeom prst="rect">
            <a:avLst/>
          </a:prstGeom>
        </p:spPr>
        <p:txBody>
          <a:bodyPr wrap="square">
            <a:spAutoFit/>
          </a:bodyPr>
          <a:lstStyle/>
          <a:p>
            <a:pPr defTabSz="896043">
              <a:defRPr/>
            </a:pPr>
            <a:r>
              <a:rPr lang="en-US" sz="1568" kern="0">
                <a:solidFill>
                  <a:srgbClr val="353535"/>
                </a:solidFill>
                <a:latin typeface="Segoe UI" panose="020B0502040204020203" pitchFamily="34" charset="0"/>
                <a:ea typeface="Segoe UI" panose="020B0502040204020203" pitchFamily="34" charset="0"/>
                <a:cs typeface="Segoe UI" panose="020B0502040204020203" pitchFamily="34" charset="0"/>
              </a:rPr>
              <a:t>Dev environment</a:t>
            </a:r>
          </a:p>
        </p:txBody>
      </p:sp>
      <p:sp>
        <p:nvSpPr>
          <p:cNvPr id="72" name="Rectangle 71">
            <a:extLst>
              <a:ext uri="{FF2B5EF4-FFF2-40B4-BE49-F238E27FC236}">
                <a16:creationId xmlns:a16="http://schemas.microsoft.com/office/drawing/2014/main" id="{E441AD1E-D714-44E0-886A-2B03CB11ACFA}"/>
              </a:ext>
            </a:extLst>
          </p:cNvPr>
          <p:cNvSpPr/>
          <p:nvPr/>
        </p:nvSpPr>
        <p:spPr>
          <a:xfrm>
            <a:off x="1470302" y="4688614"/>
            <a:ext cx="1096983" cy="288412"/>
          </a:xfrm>
          <a:prstGeom prst="rect">
            <a:avLst/>
          </a:prstGeom>
        </p:spPr>
        <p:txBody>
          <a:bodyPr wrap="square">
            <a:spAutoFit/>
          </a:bodyPr>
          <a:lstStyle/>
          <a:p>
            <a:pPr defTabSz="896043">
              <a:defRPr/>
            </a:pPr>
            <a:r>
              <a:rPr lang="en-US" sz="1274" i="1" kern="0">
                <a:solidFill>
                  <a:srgbClr val="353535"/>
                </a:solidFill>
                <a:latin typeface="Segoe UI" panose="020B0502040204020203" pitchFamily="34" charset="0"/>
                <a:ea typeface="Segoe UI" panose="020B0502040204020203" pitchFamily="34" charset="0"/>
                <a:cs typeface="Segoe UI" panose="020B0502040204020203" pitchFamily="34" charset="0"/>
              </a:rPr>
              <a:t>Inner loop</a:t>
            </a:r>
          </a:p>
        </p:txBody>
      </p:sp>
      <p:sp>
        <p:nvSpPr>
          <p:cNvPr id="87" name="TextBox 86">
            <a:extLst>
              <a:ext uri="{FF2B5EF4-FFF2-40B4-BE49-F238E27FC236}">
                <a16:creationId xmlns:a16="http://schemas.microsoft.com/office/drawing/2014/main" id="{CDB702B5-93DE-4F04-B403-D2B19BC7A635}"/>
              </a:ext>
            </a:extLst>
          </p:cNvPr>
          <p:cNvSpPr txBox="1"/>
          <p:nvPr/>
        </p:nvSpPr>
        <p:spPr>
          <a:xfrm>
            <a:off x="1436468" y="4809929"/>
            <a:ext cx="947799" cy="382813"/>
          </a:xfrm>
          <a:prstGeom prst="rect">
            <a:avLst/>
          </a:prstGeom>
        </p:spPr>
        <p:txBody>
          <a:bodyPr vert="horz" wrap="square" lIns="89562" tIns="89562" rIns="89562" bIns="89562" rtlCol="0" anchor="t">
            <a:noAutofit/>
          </a:bodyPr>
          <a:lstStyle/>
          <a:p>
            <a:pPr marL="228523" indent="-228523" algn="ctr" defTabSz="878390">
              <a:defRPr/>
            </a:pPr>
            <a:r>
              <a:rPr lang="en-US" sz="1961" b="1" kern="0" dirty="0">
                <a:solidFill>
                  <a:srgbClr val="353535"/>
                </a:solidFill>
                <a:latin typeface="Segoe UI" panose="020B0502040204020203" pitchFamily="34" charset="0"/>
                <a:ea typeface="Segoe UI" panose="020B0502040204020203" pitchFamily="34" charset="0"/>
                <a:cs typeface="Segoe UI" panose="020B0502040204020203" pitchFamily="34" charset="0"/>
              </a:rPr>
              <a:t>1.</a:t>
            </a:r>
          </a:p>
        </p:txBody>
      </p:sp>
      <p:grpSp>
        <p:nvGrpSpPr>
          <p:cNvPr id="3" name="Group 2">
            <a:extLst>
              <a:ext uri="{FF2B5EF4-FFF2-40B4-BE49-F238E27FC236}">
                <a16:creationId xmlns:a16="http://schemas.microsoft.com/office/drawing/2014/main" id="{38997B94-069D-441B-AD2F-A2407B2CE9C5}"/>
              </a:ext>
            </a:extLst>
          </p:cNvPr>
          <p:cNvGrpSpPr/>
          <p:nvPr/>
        </p:nvGrpSpPr>
        <p:grpSpPr>
          <a:xfrm>
            <a:off x="3351953" y="1533819"/>
            <a:ext cx="1999456" cy="1496778"/>
            <a:chOff x="3489707" y="1329998"/>
            <a:chExt cx="2039972" cy="1527108"/>
          </a:xfrm>
        </p:grpSpPr>
        <p:sp>
          <p:nvSpPr>
            <p:cNvPr id="65" name="Rounded Rectangle 12">
              <a:extLst>
                <a:ext uri="{FF2B5EF4-FFF2-40B4-BE49-F238E27FC236}">
                  <a16:creationId xmlns:a16="http://schemas.microsoft.com/office/drawing/2014/main" id="{ACB5E9A3-D4E0-4595-898B-889541B14EC1}"/>
                </a:ext>
              </a:extLst>
            </p:cNvPr>
            <p:cNvSpPr/>
            <p:nvPr/>
          </p:nvSpPr>
          <p:spPr>
            <a:xfrm>
              <a:off x="3996861" y="1378802"/>
              <a:ext cx="1483488" cy="1478304"/>
            </a:xfrm>
            <a:prstGeom prst="roundRect">
              <a:avLst>
                <a:gd name="adj" fmla="val 5783"/>
              </a:avLst>
            </a:prstGeom>
            <a:solidFill>
              <a:schemeClr val="tx2"/>
            </a:solidFill>
            <a:ln w="28575" cap="flat" cmpd="sng" algn="ctr">
              <a:noFill/>
              <a:prstDash val="solid"/>
            </a:ln>
            <a:effectLst/>
          </p:spPr>
          <p:txBody>
            <a:bodyPr rot="0" spcFirstLastPara="0" vertOverflow="overflow" horzOverflow="overflow" vert="horz" wrap="square" lIns="89562" tIns="89562" rIns="89562" bIns="89562" numCol="1" spcCol="0" rtlCol="0" fromWordArt="0" anchor="b" anchorCtr="0" forceAA="0" compatLnSpc="1">
              <a:prstTxWarp prst="textNoShape">
                <a:avLst/>
              </a:prstTxWarp>
              <a:noAutofit/>
            </a:bodyPr>
            <a:lstStyle/>
            <a:p>
              <a:pPr algn="r" defTabSz="878390">
                <a:defRPr/>
              </a:pPr>
              <a:endParaRPr lang="en-US" sz="1078" kern="0">
                <a:solidFill>
                  <a:srgbClr val="353535"/>
                </a:solidFill>
                <a:latin typeface="Segoe UI"/>
              </a:endParaRPr>
            </a:p>
          </p:txBody>
        </p:sp>
        <p:sp>
          <p:nvSpPr>
            <p:cNvPr id="75" name="TextBox 74">
              <a:extLst>
                <a:ext uri="{FF2B5EF4-FFF2-40B4-BE49-F238E27FC236}">
                  <a16:creationId xmlns:a16="http://schemas.microsoft.com/office/drawing/2014/main" id="{2A8BA420-BD19-40C5-8DF1-C1C7EB6F0A9C}"/>
                </a:ext>
              </a:extLst>
            </p:cNvPr>
            <p:cNvSpPr txBox="1"/>
            <p:nvPr/>
          </p:nvSpPr>
          <p:spPr>
            <a:xfrm>
              <a:off x="3996960" y="1723494"/>
              <a:ext cx="1532719" cy="899073"/>
            </a:xfrm>
            <a:prstGeom prst="rect">
              <a:avLst/>
            </a:prstGeom>
          </p:spPr>
          <p:txBody>
            <a:bodyPr vert="horz" wrap="square" lIns="89562" tIns="89562" rIns="89562" bIns="89562" rtlCol="0" anchor="t">
              <a:noAutofit/>
            </a:bodyPr>
            <a:lstStyle/>
            <a:p>
              <a:pPr marL="228523" indent="-228523" algn="ctr" defTabSz="878390">
                <a:defRPr/>
              </a:pPr>
              <a:r>
                <a:rPr lang="en-US" sz="1372" kern="0">
                  <a:solidFill>
                    <a:srgbClr val="353535"/>
                  </a:solidFill>
                  <a:latin typeface="Segoe UI" panose="020B0502040204020203" pitchFamily="34" charset="0"/>
                  <a:ea typeface="Segoe UI" panose="020B0502040204020203" pitchFamily="34" charset="0"/>
                  <a:cs typeface="Segoe UI" panose="020B0502040204020203" pitchFamily="34" charset="0"/>
                </a:rPr>
                <a:t>Build, CI</a:t>
              </a:r>
            </a:p>
          </p:txBody>
        </p:sp>
        <p:pic>
          <p:nvPicPr>
            <p:cNvPr id="81" name="Picture 80">
              <a:extLst>
                <a:ext uri="{FF2B5EF4-FFF2-40B4-BE49-F238E27FC236}">
                  <a16:creationId xmlns:a16="http://schemas.microsoft.com/office/drawing/2014/main" id="{831F2970-3C92-40D2-BDA3-1D955B0A973A}"/>
                </a:ext>
              </a:extLst>
            </p:cNvPr>
            <p:cNvPicPr>
              <a:picLocks noChangeAspect="1"/>
            </p:cNvPicPr>
            <p:nvPr/>
          </p:nvPicPr>
          <p:blipFill>
            <a:blip r:embed="rId3">
              <a:duotone>
                <a:prstClr val="black"/>
                <a:srgbClr val="44546A">
                  <a:tint val="45000"/>
                  <a:satMod val="400000"/>
                </a:srgbClr>
              </a:duotone>
            </a:blip>
            <a:stretch>
              <a:fillRect/>
            </a:stretch>
          </p:blipFill>
          <p:spPr>
            <a:xfrm>
              <a:off x="3489707" y="1951876"/>
              <a:ext cx="317080" cy="330668"/>
            </a:xfrm>
            <a:prstGeom prst="rect">
              <a:avLst/>
            </a:prstGeom>
          </p:spPr>
        </p:pic>
        <p:sp>
          <p:nvSpPr>
            <p:cNvPr id="84" name="TextBox 83">
              <a:extLst>
                <a:ext uri="{FF2B5EF4-FFF2-40B4-BE49-F238E27FC236}">
                  <a16:creationId xmlns:a16="http://schemas.microsoft.com/office/drawing/2014/main" id="{96D01BF7-AFEB-4488-84F5-2FB5EFAA40CD}"/>
                </a:ext>
              </a:extLst>
            </p:cNvPr>
            <p:cNvSpPr txBox="1"/>
            <p:nvPr/>
          </p:nvSpPr>
          <p:spPr>
            <a:xfrm>
              <a:off x="4300739" y="1329998"/>
              <a:ext cx="967004" cy="390570"/>
            </a:xfrm>
            <a:prstGeom prst="rect">
              <a:avLst/>
            </a:prstGeom>
          </p:spPr>
          <p:txBody>
            <a:bodyPr vert="horz" wrap="square" lIns="89562" tIns="89562" rIns="89562" bIns="89562" rtlCol="0" anchor="t">
              <a:noAutofit/>
            </a:bodyPr>
            <a:lstStyle/>
            <a:p>
              <a:pPr marL="228523" indent="-228523" algn="ctr" defTabSz="878390">
                <a:defRPr/>
              </a:pPr>
              <a:r>
                <a:rPr lang="en-US" sz="1961" b="1" kern="0">
                  <a:solidFill>
                    <a:srgbClr val="353535"/>
                  </a:solidFill>
                  <a:latin typeface="Segoe UI" panose="020B0502040204020203" pitchFamily="34" charset="0"/>
                  <a:ea typeface="Segoe UI" panose="020B0502040204020203" pitchFamily="34" charset="0"/>
                  <a:cs typeface="Segoe UI" panose="020B0502040204020203" pitchFamily="34" charset="0"/>
                </a:rPr>
                <a:t>3.</a:t>
              </a:r>
            </a:p>
          </p:txBody>
        </p:sp>
        <p:pic>
          <p:nvPicPr>
            <p:cNvPr id="92" name="Picture 91">
              <a:extLst>
                <a:ext uri="{FF2B5EF4-FFF2-40B4-BE49-F238E27FC236}">
                  <a16:creationId xmlns:a16="http://schemas.microsoft.com/office/drawing/2014/main" id="{4A69EC15-1A2D-4935-92D5-3080254116A5}"/>
                </a:ext>
              </a:extLst>
            </p:cNvPr>
            <p:cNvPicPr>
              <a:picLocks noChangeAspect="1"/>
            </p:cNvPicPr>
            <p:nvPr/>
          </p:nvPicPr>
          <p:blipFill>
            <a:blip r:embed="rId4"/>
            <a:stretch>
              <a:fillRect/>
            </a:stretch>
          </p:blipFill>
          <p:spPr>
            <a:xfrm>
              <a:off x="4328921" y="2221467"/>
              <a:ext cx="832582" cy="456982"/>
            </a:xfrm>
            <a:prstGeom prst="rect">
              <a:avLst/>
            </a:prstGeom>
          </p:spPr>
        </p:pic>
        <p:pic>
          <p:nvPicPr>
            <p:cNvPr id="93" name="Picture 92">
              <a:extLst>
                <a:ext uri="{FF2B5EF4-FFF2-40B4-BE49-F238E27FC236}">
                  <a16:creationId xmlns:a16="http://schemas.microsoft.com/office/drawing/2014/main" id="{96926A6F-1C4F-438B-9E0D-EB6E59BE7732}"/>
                </a:ext>
              </a:extLst>
            </p:cNvPr>
            <p:cNvPicPr>
              <a:picLocks noChangeAspect="1"/>
            </p:cNvPicPr>
            <p:nvPr/>
          </p:nvPicPr>
          <p:blipFill rotWithShape="1">
            <a:blip r:embed="rId5">
              <a:duotone>
                <a:prstClr val="black"/>
                <a:srgbClr val="4472C4">
                  <a:tint val="45000"/>
                  <a:satMod val="400000"/>
                </a:srgbClr>
              </a:duotone>
              <a:extLst>
                <a:ext uri="{28A0092B-C50C-407E-A947-70E740481C1C}">
                  <a14:useLocalDpi xmlns:a14="http://schemas.microsoft.com/office/drawing/2010/main" val="0"/>
                </a:ext>
              </a:extLst>
            </a:blip>
            <a:srcRect l="7464" t="16469" r="7295" b="21721"/>
            <a:stretch/>
          </p:blipFill>
          <p:spPr>
            <a:xfrm>
              <a:off x="4984285" y="2202132"/>
              <a:ext cx="338663" cy="245571"/>
            </a:xfrm>
            <a:prstGeom prst="rect">
              <a:avLst/>
            </a:prstGeom>
          </p:spPr>
        </p:pic>
        <p:sp>
          <p:nvSpPr>
            <p:cNvPr id="98" name="TextBox 97">
              <a:extLst>
                <a:ext uri="{FF2B5EF4-FFF2-40B4-BE49-F238E27FC236}">
                  <a16:creationId xmlns:a16="http://schemas.microsoft.com/office/drawing/2014/main" id="{029BE2B5-DF3D-409C-A305-CBC95FADCBCF}"/>
                </a:ext>
              </a:extLst>
            </p:cNvPr>
            <p:cNvSpPr txBox="1"/>
            <p:nvPr/>
          </p:nvSpPr>
          <p:spPr>
            <a:xfrm>
              <a:off x="4454470" y="2580466"/>
              <a:ext cx="659539" cy="259602"/>
            </a:xfrm>
            <a:prstGeom prst="rect">
              <a:avLst/>
            </a:prstGeom>
          </p:spPr>
          <p:txBody>
            <a:bodyPr vert="horz" wrap="square" lIns="89562" tIns="89562" rIns="89562" bIns="89562" rtlCol="0" anchor="t">
              <a:noAutofit/>
            </a:bodyPr>
            <a:lstStyle/>
            <a:p>
              <a:pPr marL="228523" indent="-228523" algn="ctr" defTabSz="878390">
                <a:defRPr/>
              </a:pPr>
              <a:r>
                <a:rPr lang="en-US" sz="1176" kern="0">
                  <a:solidFill>
                    <a:srgbClr val="353535"/>
                  </a:solidFill>
                  <a:latin typeface="Segoe UI" panose="020B0502040204020203" pitchFamily="34" charset="0"/>
                  <a:ea typeface="Segoe UI" panose="020B0502040204020203" pitchFamily="34" charset="0"/>
                  <a:cs typeface="Segoe UI" panose="020B0502040204020203" pitchFamily="34" charset="0"/>
                </a:rPr>
                <a:t>VSTS</a:t>
              </a:r>
            </a:p>
          </p:txBody>
        </p:sp>
      </p:grpSp>
      <p:sp>
        <p:nvSpPr>
          <p:cNvPr id="102" name="Rectangle 101">
            <a:extLst>
              <a:ext uri="{FF2B5EF4-FFF2-40B4-BE49-F238E27FC236}">
                <a16:creationId xmlns:a16="http://schemas.microsoft.com/office/drawing/2014/main" id="{BC6259A0-2417-4A45-BE63-867F3DF940FA}"/>
              </a:ext>
            </a:extLst>
          </p:cNvPr>
          <p:cNvSpPr/>
          <p:nvPr/>
        </p:nvSpPr>
        <p:spPr>
          <a:xfrm>
            <a:off x="903383" y="5225323"/>
            <a:ext cx="605161" cy="589970"/>
          </a:xfrm>
          <a:prstGeom prst="rect">
            <a:avLst/>
          </a:prstGeom>
        </p:spPr>
        <p:txBody>
          <a:bodyPr wrap="square">
            <a:spAutoFit/>
          </a:bodyPr>
          <a:lstStyle/>
          <a:p>
            <a:pPr defTabSz="896043">
              <a:defRPr/>
            </a:pPr>
            <a:r>
              <a:rPr lang="en-US" sz="1078" kern="0">
                <a:solidFill>
                  <a:srgbClr val="353535"/>
                </a:solidFill>
                <a:latin typeface="Segoe UI" panose="020B0502040204020203" pitchFamily="34" charset="0"/>
                <a:ea typeface="Segoe UI" panose="020B0502040204020203" pitchFamily="34" charset="0"/>
                <a:cs typeface="Segoe UI" panose="020B0502040204020203" pitchFamily="34" charset="0"/>
              </a:rPr>
              <a:t>Code,</a:t>
            </a:r>
          </a:p>
          <a:p>
            <a:pPr defTabSz="896043">
              <a:defRPr/>
            </a:pPr>
            <a:r>
              <a:rPr lang="en-US" sz="1078" kern="0">
                <a:solidFill>
                  <a:srgbClr val="353535"/>
                </a:solidFill>
                <a:latin typeface="Segoe UI" panose="020B0502040204020203" pitchFamily="34" charset="0"/>
                <a:ea typeface="Segoe UI" panose="020B0502040204020203" pitchFamily="34" charset="0"/>
                <a:cs typeface="Segoe UI" panose="020B0502040204020203" pitchFamily="34" charset="0"/>
              </a:rPr>
              <a:t>run,</a:t>
            </a:r>
          </a:p>
          <a:p>
            <a:pPr defTabSz="896043">
              <a:defRPr/>
            </a:pPr>
            <a:r>
              <a:rPr lang="en-US" sz="1078" kern="0">
                <a:solidFill>
                  <a:srgbClr val="353535"/>
                </a:solidFill>
                <a:latin typeface="Segoe UI" panose="020B0502040204020203" pitchFamily="34" charset="0"/>
                <a:ea typeface="Segoe UI" panose="020B0502040204020203" pitchFamily="34" charset="0"/>
                <a:cs typeface="Segoe UI" panose="020B0502040204020203" pitchFamily="34" charset="0"/>
              </a:rPr>
              <a:t>debug</a:t>
            </a:r>
          </a:p>
        </p:txBody>
      </p:sp>
      <p:pic>
        <p:nvPicPr>
          <p:cNvPr id="104" name="Picture 103">
            <a:extLst>
              <a:ext uri="{FF2B5EF4-FFF2-40B4-BE49-F238E27FC236}">
                <a16:creationId xmlns:a16="http://schemas.microsoft.com/office/drawing/2014/main" id="{7243E4F1-E6A3-4EC7-B8A4-5D13CD2A3282}"/>
              </a:ext>
            </a:extLst>
          </p:cNvPr>
          <p:cNvPicPr>
            <a:picLocks noChangeAspect="1"/>
          </p:cNvPicPr>
          <p:nvPr/>
        </p:nvPicPr>
        <p:blipFill>
          <a:blip r:embed="rId6"/>
          <a:stretch>
            <a:fillRect/>
          </a:stretch>
        </p:blipFill>
        <p:spPr>
          <a:xfrm>
            <a:off x="2196338" y="4979050"/>
            <a:ext cx="1041927" cy="1160744"/>
          </a:xfrm>
          <a:prstGeom prst="rect">
            <a:avLst/>
          </a:prstGeom>
          <a:noFill/>
          <a:ln w="22225">
            <a:noFill/>
          </a:ln>
        </p:spPr>
      </p:pic>
      <p:grpSp>
        <p:nvGrpSpPr>
          <p:cNvPr id="2" name="Group 1">
            <a:extLst>
              <a:ext uri="{FF2B5EF4-FFF2-40B4-BE49-F238E27FC236}">
                <a16:creationId xmlns:a16="http://schemas.microsoft.com/office/drawing/2014/main" id="{7F76BC33-D0B7-4753-A7CE-395328B3A38D}"/>
              </a:ext>
            </a:extLst>
          </p:cNvPr>
          <p:cNvGrpSpPr/>
          <p:nvPr/>
        </p:nvGrpSpPr>
        <p:grpSpPr>
          <a:xfrm>
            <a:off x="1428461" y="1550020"/>
            <a:ext cx="1748779" cy="3051210"/>
            <a:chOff x="1527237" y="1346527"/>
            <a:chExt cx="1784215" cy="3113037"/>
          </a:xfrm>
        </p:grpSpPr>
        <p:sp>
          <p:nvSpPr>
            <p:cNvPr id="64" name="Rounded Rectangle 11">
              <a:extLst>
                <a:ext uri="{FF2B5EF4-FFF2-40B4-BE49-F238E27FC236}">
                  <a16:creationId xmlns:a16="http://schemas.microsoft.com/office/drawing/2014/main" id="{897FEA6A-CCA7-46FE-899B-F0D3A055EA50}"/>
                </a:ext>
              </a:extLst>
            </p:cNvPr>
            <p:cNvSpPr/>
            <p:nvPr/>
          </p:nvSpPr>
          <p:spPr>
            <a:xfrm>
              <a:off x="1827964" y="1378802"/>
              <a:ext cx="1483488" cy="1478304"/>
            </a:xfrm>
            <a:prstGeom prst="roundRect">
              <a:avLst>
                <a:gd name="adj" fmla="val 5783"/>
              </a:avLst>
            </a:prstGeom>
            <a:solidFill>
              <a:schemeClr val="tx2"/>
            </a:solidFill>
            <a:ln w="28575" cap="flat" cmpd="sng" algn="ctr">
              <a:noFill/>
              <a:prstDash val="solid"/>
            </a:ln>
            <a:effectLst/>
          </p:spPr>
          <p:txBody>
            <a:bodyPr rot="0" spcFirstLastPara="0" vertOverflow="overflow" horzOverflow="overflow" vert="horz" wrap="square" lIns="89562" tIns="89562" rIns="89562" bIns="89562" numCol="1" spcCol="0" rtlCol="0" fromWordArt="0" anchor="b" anchorCtr="0" forceAA="0" compatLnSpc="1">
              <a:prstTxWarp prst="textNoShape">
                <a:avLst/>
              </a:prstTxWarp>
              <a:noAutofit/>
            </a:bodyPr>
            <a:lstStyle/>
            <a:p>
              <a:pPr algn="r" defTabSz="878390">
                <a:defRPr/>
              </a:pPr>
              <a:endParaRPr lang="en-US" sz="1078" kern="0">
                <a:solidFill>
                  <a:srgbClr val="353535"/>
                </a:solidFill>
                <a:latin typeface="Segoe UI"/>
              </a:endParaRPr>
            </a:p>
          </p:txBody>
        </p:sp>
        <p:pic>
          <p:nvPicPr>
            <p:cNvPr id="67" name="Picture 66">
              <a:extLst>
                <a:ext uri="{FF2B5EF4-FFF2-40B4-BE49-F238E27FC236}">
                  <a16:creationId xmlns:a16="http://schemas.microsoft.com/office/drawing/2014/main" id="{EE022DA6-9904-4BD3-9DEE-2757AC54AB48}"/>
                </a:ext>
              </a:extLst>
            </p:cNvPr>
            <p:cNvPicPr>
              <a:picLocks noChangeAspect="1"/>
            </p:cNvPicPr>
            <p:nvPr/>
          </p:nvPicPr>
          <p:blipFill>
            <a:blip r:embed="rId3">
              <a:duotone>
                <a:prstClr val="black"/>
                <a:srgbClr val="44546A">
                  <a:tint val="45000"/>
                  <a:satMod val="400000"/>
                </a:srgbClr>
              </a:duotone>
            </a:blip>
            <a:stretch>
              <a:fillRect/>
            </a:stretch>
          </p:blipFill>
          <p:spPr>
            <a:xfrm>
              <a:off x="2270476" y="3459480"/>
              <a:ext cx="599805" cy="625508"/>
            </a:xfrm>
            <a:prstGeom prst="rect">
              <a:avLst/>
            </a:prstGeom>
          </p:spPr>
        </p:pic>
        <p:sp>
          <p:nvSpPr>
            <p:cNvPr id="74" name="TextBox 73">
              <a:extLst>
                <a:ext uri="{FF2B5EF4-FFF2-40B4-BE49-F238E27FC236}">
                  <a16:creationId xmlns:a16="http://schemas.microsoft.com/office/drawing/2014/main" id="{C884A41A-D938-448C-9EDF-12A7C6E1172B}"/>
                </a:ext>
              </a:extLst>
            </p:cNvPr>
            <p:cNvSpPr txBox="1"/>
            <p:nvPr/>
          </p:nvSpPr>
          <p:spPr>
            <a:xfrm>
              <a:off x="1908591" y="1593267"/>
              <a:ext cx="1375182" cy="876000"/>
            </a:xfrm>
            <a:prstGeom prst="rect">
              <a:avLst/>
            </a:prstGeom>
          </p:spPr>
          <p:txBody>
            <a:bodyPr vert="horz" wrap="square" lIns="89562" tIns="89562" rIns="89562" bIns="89562" rtlCol="0" anchor="t">
              <a:noAutofit/>
            </a:bodyPr>
            <a:lstStyle/>
            <a:p>
              <a:pPr marL="228523" indent="-228523" algn="ctr" defTabSz="878390">
                <a:defRPr/>
              </a:pPr>
              <a:r>
                <a:rPr lang="en-US" sz="1372" kern="0">
                  <a:solidFill>
                    <a:srgbClr val="353535"/>
                  </a:solidFill>
                  <a:latin typeface="Segoe UI" panose="020B0502040204020203" pitchFamily="34" charset="0"/>
                  <a:ea typeface="Segoe UI" panose="020B0502040204020203" pitchFamily="34" charset="0"/>
                  <a:cs typeface="Segoe UI" panose="020B0502040204020203" pitchFamily="34" charset="0"/>
                </a:rPr>
                <a:t>Application</a:t>
              </a:r>
            </a:p>
            <a:p>
              <a:pPr marL="228523" indent="-228523" algn="ctr" defTabSz="878390">
                <a:defRPr/>
              </a:pPr>
              <a:r>
                <a:rPr lang="en-US" sz="1372" kern="0" dirty="0">
                  <a:solidFill>
                    <a:srgbClr val="353535"/>
                  </a:solidFill>
                  <a:latin typeface="Segoe UI" panose="020B0502040204020203" pitchFamily="34" charset="0"/>
                  <a:ea typeface="Segoe UI" panose="020B0502040204020203" pitchFamily="34" charset="0"/>
                  <a:cs typeface="Segoe UI" panose="020B0502040204020203" pitchFamily="34" charset="0"/>
                </a:rPr>
                <a:t>code repo</a:t>
              </a:r>
            </a:p>
            <a:p>
              <a:pPr marL="228523" indent="-228523" algn="ctr" defTabSz="878390">
                <a:defRPr/>
              </a:pPr>
              <a:r>
                <a:rPr lang="en-US" sz="1372" kern="0" dirty="0">
                  <a:solidFill>
                    <a:srgbClr val="353535"/>
                  </a:solidFill>
                  <a:latin typeface="Segoe UI" panose="020B0502040204020203" pitchFamily="34" charset="0"/>
                  <a:ea typeface="Segoe UI" panose="020B0502040204020203" pitchFamily="34" charset="0"/>
                  <a:cs typeface="Segoe UI" panose="020B0502040204020203" pitchFamily="34" charset="0"/>
                </a:rPr>
                <a:t>(SCC)</a:t>
              </a:r>
            </a:p>
          </p:txBody>
        </p:sp>
        <p:sp>
          <p:nvSpPr>
            <p:cNvPr id="77" name="Rectangle 76">
              <a:extLst>
                <a:ext uri="{FF2B5EF4-FFF2-40B4-BE49-F238E27FC236}">
                  <a16:creationId xmlns:a16="http://schemas.microsoft.com/office/drawing/2014/main" id="{D4F96297-22D4-40C4-97A5-8A7170733F02}"/>
                </a:ext>
              </a:extLst>
            </p:cNvPr>
            <p:cNvSpPr/>
            <p:nvPr/>
          </p:nvSpPr>
          <p:spPr>
            <a:xfrm>
              <a:off x="1794693" y="3556820"/>
              <a:ext cx="515982" cy="432683"/>
            </a:xfrm>
            <a:prstGeom prst="rect">
              <a:avLst/>
            </a:prstGeom>
          </p:spPr>
          <p:txBody>
            <a:bodyPr wrap="square">
              <a:spAutoFit/>
            </a:bodyPr>
            <a:lstStyle/>
            <a:p>
              <a:pPr defTabSz="896043">
                <a:defRPr/>
              </a:pPr>
              <a:r>
                <a:rPr lang="en-US" sz="1078" kern="0">
                  <a:solidFill>
                    <a:srgbClr val="353535"/>
                  </a:solidFill>
                  <a:latin typeface="Segoe UI" panose="020B0502040204020203" pitchFamily="34" charset="0"/>
                  <a:ea typeface="Segoe UI" panose="020B0502040204020203" pitchFamily="34" charset="0"/>
                  <a:cs typeface="Segoe UI" panose="020B0502040204020203" pitchFamily="34" charset="0"/>
                </a:rPr>
                <a:t>Code Push</a:t>
              </a:r>
            </a:p>
          </p:txBody>
        </p:sp>
        <p:sp>
          <p:nvSpPr>
            <p:cNvPr id="83" name="TextBox 82">
              <a:extLst>
                <a:ext uri="{FF2B5EF4-FFF2-40B4-BE49-F238E27FC236}">
                  <a16:creationId xmlns:a16="http://schemas.microsoft.com/office/drawing/2014/main" id="{4430C481-A67A-491B-95C6-C12C1D929F3A}"/>
                </a:ext>
              </a:extLst>
            </p:cNvPr>
            <p:cNvSpPr txBox="1"/>
            <p:nvPr/>
          </p:nvSpPr>
          <p:spPr>
            <a:xfrm>
              <a:off x="2108296" y="1346527"/>
              <a:ext cx="967004" cy="390570"/>
            </a:xfrm>
            <a:prstGeom prst="rect">
              <a:avLst/>
            </a:prstGeom>
          </p:spPr>
          <p:txBody>
            <a:bodyPr vert="horz" wrap="square" lIns="89562" tIns="89562" rIns="89562" bIns="89562" rtlCol="0" anchor="t">
              <a:noAutofit/>
            </a:bodyPr>
            <a:lstStyle/>
            <a:p>
              <a:pPr marL="228523" indent="-228523" algn="ctr" defTabSz="878390">
                <a:defRPr/>
              </a:pPr>
              <a:r>
                <a:rPr lang="en-US" sz="1961" b="1" kern="0">
                  <a:solidFill>
                    <a:srgbClr val="353535"/>
                  </a:solidFill>
                  <a:latin typeface="Segoe UI" panose="020B0502040204020203" pitchFamily="34" charset="0"/>
                  <a:ea typeface="Segoe UI" panose="020B0502040204020203" pitchFamily="34" charset="0"/>
                  <a:cs typeface="Segoe UI" panose="020B0502040204020203" pitchFamily="34" charset="0"/>
                </a:rPr>
                <a:t>2.</a:t>
              </a:r>
            </a:p>
          </p:txBody>
        </p:sp>
        <p:pic>
          <p:nvPicPr>
            <p:cNvPr id="88" name="Picture 4" descr="http://image.flaticon.com/icons/png/512/25/25231.png">
              <a:extLst>
                <a:ext uri="{FF2B5EF4-FFF2-40B4-BE49-F238E27FC236}">
                  <a16:creationId xmlns:a16="http://schemas.microsoft.com/office/drawing/2014/main" id="{DB91A2E0-DF74-4A4E-AE90-4592736652C0}"/>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2013281" y="2434081"/>
              <a:ext cx="358576" cy="35857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69BF581E-D431-41B8-A039-2A3EF4221B0D}"/>
                </a:ext>
              </a:extLst>
            </p:cNvPr>
            <p:cNvPicPr>
              <a:picLocks noChangeAspect="1"/>
            </p:cNvPicPr>
            <p:nvPr/>
          </p:nvPicPr>
          <p:blipFill>
            <a:blip r:embed="rId4"/>
            <a:stretch>
              <a:fillRect/>
            </a:stretch>
          </p:blipFill>
          <p:spPr>
            <a:xfrm>
              <a:off x="2760188" y="2486117"/>
              <a:ext cx="507110" cy="278339"/>
            </a:xfrm>
            <a:prstGeom prst="rect">
              <a:avLst/>
            </a:prstGeom>
          </p:spPr>
        </p:pic>
        <p:pic>
          <p:nvPicPr>
            <p:cNvPr id="100" name="Picture 99">
              <a:extLst>
                <a:ext uri="{FF2B5EF4-FFF2-40B4-BE49-F238E27FC236}">
                  <a16:creationId xmlns:a16="http://schemas.microsoft.com/office/drawing/2014/main" id="{8E1B07E6-5D99-47E8-BDD5-A8CFCD5DE2B1}"/>
                </a:ext>
              </a:extLst>
            </p:cNvPr>
            <p:cNvPicPr>
              <a:picLocks noChangeAspect="1"/>
            </p:cNvPicPr>
            <p:nvPr/>
          </p:nvPicPr>
          <p:blipFill>
            <a:blip r:embed="rId8"/>
            <a:stretch>
              <a:fillRect/>
            </a:stretch>
          </p:blipFill>
          <p:spPr>
            <a:xfrm>
              <a:off x="2403550" y="2437200"/>
              <a:ext cx="360313" cy="358020"/>
            </a:xfrm>
            <a:prstGeom prst="rect">
              <a:avLst/>
            </a:prstGeom>
          </p:spPr>
        </p:pic>
        <p:sp>
          <p:nvSpPr>
            <p:cNvPr id="105" name="Rectangle 104">
              <a:extLst>
                <a:ext uri="{FF2B5EF4-FFF2-40B4-BE49-F238E27FC236}">
                  <a16:creationId xmlns:a16="http://schemas.microsoft.com/office/drawing/2014/main" id="{8A6E2422-5322-4ABB-962B-EEB9F4DC1C74}"/>
                </a:ext>
              </a:extLst>
            </p:cNvPr>
            <p:cNvSpPr/>
            <p:nvPr/>
          </p:nvSpPr>
          <p:spPr>
            <a:xfrm>
              <a:off x="1527237" y="4180747"/>
              <a:ext cx="1184508" cy="278817"/>
            </a:xfrm>
            <a:prstGeom prst="rect">
              <a:avLst/>
            </a:prstGeom>
          </p:spPr>
          <p:txBody>
            <a:bodyPr wrap="square">
              <a:spAutoFit/>
            </a:bodyPr>
            <a:lstStyle/>
            <a:p>
              <a:pPr algn="ctr" defTabSz="896214">
                <a:defRPr/>
              </a:pPr>
              <a:r>
                <a:rPr lang="en-US" sz="1176" b="1" dirty="0" err="1">
                  <a:solidFill>
                    <a:srgbClr val="353535"/>
                  </a:solidFill>
                  <a:latin typeface="Consolas" panose="020B0609020204030204" pitchFamily="49" charset="0"/>
                  <a:cs typeface="Segoe UI" panose="020B0502040204020203" pitchFamily="34" charset="0"/>
                </a:rPr>
                <a:t>git</a:t>
              </a:r>
              <a:r>
                <a:rPr lang="en-US" sz="1176" b="1" dirty="0">
                  <a:solidFill>
                    <a:srgbClr val="353535"/>
                  </a:solidFill>
                  <a:latin typeface="Consolas" panose="020B0609020204030204" pitchFamily="49" charset="0"/>
                  <a:cs typeface="Segoe UI" panose="020B0502040204020203" pitchFamily="34" charset="0"/>
                </a:rPr>
                <a:t> push</a:t>
              </a:r>
            </a:p>
          </p:txBody>
        </p:sp>
      </p:grpSp>
      <p:grpSp>
        <p:nvGrpSpPr>
          <p:cNvPr id="6" name="Group 5">
            <a:extLst>
              <a:ext uri="{FF2B5EF4-FFF2-40B4-BE49-F238E27FC236}">
                <a16:creationId xmlns:a16="http://schemas.microsoft.com/office/drawing/2014/main" id="{64B8883B-31D9-4F0C-9FA3-0AF24E97DD97}"/>
              </a:ext>
            </a:extLst>
          </p:cNvPr>
          <p:cNvGrpSpPr/>
          <p:nvPr/>
        </p:nvGrpSpPr>
        <p:grpSpPr>
          <a:xfrm>
            <a:off x="3844692" y="3087057"/>
            <a:ext cx="5430328" cy="1492002"/>
            <a:chOff x="3992430" y="2914707"/>
            <a:chExt cx="5540364" cy="1522234"/>
          </a:xfrm>
        </p:grpSpPr>
        <p:sp>
          <p:nvSpPr>
            <p:cNvPr id="107" name="Rectangle 106">
              <a:extLst>
                <a:ext uri="{FF2B5EF4-FFF2-40B4-BE49-F238E27FC236}">
                  <a16:creationId xmlns:a16="http://schemas.microsoft.com/office/drawing/2014/main" id="{B2A564C1-58BB-42A1-AB97-4851F8996D6D}"/>
                </a:ext>
              </a:extLst>
            </p:cNvPr>
            <p:cNvSpPr/>
            <p:nvPr/>
          </p:nvSpPr>
          <p:spPr>
            <a:xfrm>
              <a:off x="6890470" y="3514437"/>
              <a:ext cx="2642324" cy="740482"/>
            </a:xfrm>
            <a:prstGeom prst="rect">
              <a:avLst/>
            </a:prstGeom>
          </p:spPr>
          <p:txBody>
            <a:bodyPr wrap="square">
              <a:spAutoFit/>
            </a:bodyPr>
            <a:lstStyle/>
            <a:p>
              <a:pPr defTabSz="896214">
                <a:defRPr/>
              </a:pPr>
              <a:r>
                <a:rPr lang="en-US" sz="1372" b="1" dirty="0">
                  <a:solidFill>
                    <a:srgbClr val="353535"/>
                  </a:solidFill>
                  <a:latin typeface="Calibri" panose="020F0502020204030204"/>
                </a:rPr>
                <a:t>Docker Hub </a:t>
              </a:r>
            </a:p>
            <a:p>
              <a:pPr defTabSz="896214">
                <a:defRPr/>
              </a:pPr>
              <a:r>
                <a:rPr lang="en-US" sz="1372" dirty="0">
                  <a:solidFill>
                    <a:srgbClr val="353535"/>
                  </a:solidFill>
                  <a:latin typeface="Calibri" panose="020F0502020204030204"/>
                </a:rPr>
                <a:t>or</a:t>
              </a:r>
            </a:p>
            <a:p>
              <a:pPr defTabSz="896214">
                <a:defRPr/>
              </a:pPr>
              <a:r>
                <a:rPr lang="en-US" sz="1372" b="1" dirty="0">
                  <a:solidFill>
                    <a:srgbClr val="353535"/>
                  </a:solidFill>
                  <a:latin typeface="Calibri" panose="020F0502020204030204"/>
                </a:rPr>
                <a:t>Azure Container Registry</a:t>
              </a:r>
              <a:endParaRPr lang="en-US" sz="1372" dirty="0">
                <a:solidFill>
                  <a:srgbClr val="353535"/>
                </a:solidFill>
                <a:latin typeface="Calibri" panose="020F0502020204030204"/>
              </a:endParaRPr>
            </a:p>
          </p:txBody>
        </p:sp>
        <p:grpSp>
          <p:nvGrpSpPr>
            <p:cNvPr id="5" name="Group 4">
              <a:extLst>
                <a:ext uri="{FF2B5EF4-FFF2-40B4-BE49-F238E27FC236}">
                  <a16:creationId xmlns:a16="http://schemas.microsoft.com/office/drawing/2014/main" id="{E9EAF657-6CE4-426A-AA80-00152AE8FA0A}"/>
                </a:ext>
              </a:extLst>
            </p:cNvPr>
            <p:cNvGrpSpPr/>
            <p:nvPr/>
          </p:nvGrpSpPr>
          <p:grpSpPr>
            <a:xfrm>
              <a:off x="3992430" y="2914707"/>
              <a:ext cx="3014426" cy="1522234"/>
              <a:chOff x="3992430" y="2914707"/>
              <a:chExt cx="3014426" cy="1522234"/>
            </a:xfrm>
          </p:grpSpPr>
          <p:pic>
            <p:nvPicPr>
              <p:cNvPr id="90" name="Picture 89">
                <a:extLst>
                  <a:ext uri="{FF2B5EF4-FFF2-40B4-BE49-F238E27FC236}">
                    <a16:creationId xmlns:a16="http://schemas.microsoft.com/office/drawing/2014/main" id="{F23AA912-8AC7-495B-A246-2975B744B2C9}"/>
                  </a:ext>
                </a:extLst>
              </p:cNvPr>
              <p:cNvPicPr>
                <a:picLocks noChangeAspect="1"/>
              </p:cNvPicPr>
              <p:nvPr/>
            </p:nvPicPr>
            <p:blipFill rotWithShape="1">
              <a:blip r:embed="rId9"/>
              <a:srcRect l="-1" r="-9542" b="27938"/>
              <a:stretch/>
            </p:blipFill>
            <p:spPr>
              <a:xfrm>
                <a:off x="6512657" y="3649759"/>
                <a:ext cx="494199" cy="447690"/>
              </a:xfrm>
              <a:prstGeom prst="rect">
                <a:avLst/>
              </a:prstGeom>
            </p:spPr>
          </p:pic>
          <p:grpSp>
            <p:nvGrpSpPr>
              <p:cNvPr id="4" name="Group 3">
                <a:extLst>
                  <a:ext uri="{FF2B5EF4-FFF2-40B4-BE49-F238E27FC236}">
                    <a16:creationId xmlns:a16="http://schemas.microsoft.com/office/drawing/2014/main" id="{3A3F97DE-B728-47DF-9599-1398B20C76AB}"/>
                  </a:ext>
                </a:extLst>
              </p:cNvPr>
              <p:cNvGrpSpPr/>
              <p:nvPr/>
            </p:nvGrpSpPr>
            <p:grpSpPr>
              <a:xfrm>
                <a:off x="3992430" y="2914707"/>
                <a:ext cx="2594634" cy="1522234"/>
                <a:chOff x="3992430" y="2914707"/>
                <a:chExt cx="2594634" cy="1522234"/>
              </a:xfrm>
            </p:grpSpPr>
            <p:sp>
              <p:nvSpPr>
                <p:cNvPr id="78" name="Rectangle 77">
                  <a:extLst>
                    <a:ext uri="{FF2B5EF4-FFF2-40B4-BE49-F238E27FC236}">
                      <a16:creationId xmlns:a16="http://schemas.microsoft.com/office/drawing/2014/main" id="{26569607-EC4D-477E-B4BF-BF22650A3505}"/>
                    </a:ext>
                  </a:extLst>
                </p:cNvPr>
                <p:cNvSpPr/>
                <p:nvPr/>
              </p:nvSpPr>
              <p:spPr>
                <a:xfrm>
                  <a:off x="5867750" y="4004258"/>
                  <a:ext cx="719314" cy="432683"/>
                </a:xfrm>
                <a:prstGeom prst="rect">
                  <a:avLst/>
                </a:prstGeom>
              </p:spPr>
              <p:txBody>
                <a:bodyPr wrap="square">
                  <a:spAutoFit/>
                </a:bodyPr>
                <a:lstStyle/>
                <a:p>
                  <a:pPr defTabSz="896043">
                    <a:defRPr/>
                  </a:pPr>
                  <a:r>
                    <a:rPr lang="en-US" sz="1078" b="1" kern="0" dirty="0">
                      <a:solidFill>
                        <a:srgbClr val="353535"/>
                      </a:solidFill>
                      <a:latin typeface="Segoe UI" panose="020B0502040204020203" pitchFamily="34" charset="0"/>
                      <a:ea typeface="Segoe UI" panose="020B0502040204020203" pitchFamily="34" charset="0"/>
                      <a:cs typeface="Segoe UI" panose="020B0502040204020203" pitchFamily="34" charset="0"/>
                    </a:rPr>
                    <a:t>Docker registry</a:t>
                  </a:r>
                </a:p>
              </p:txBody>
            </p:sp>
            <p:pic>
              <p:nvPicPr>
                <p:cNvPr id="79" name="Picture 2" descr="Image result for Docker Registry icon">
                  <a:extLst>
                    <a:ext uri="{FF2B5EF4-FFF2-40B4-BE49-F238E27FC236}">
                      <a16:creationId xmlns:a16="http://schemas.microsoft.com/office/drawing/2014/main" id="{1E02A6C9-C8AE-4B2A-9DF0-C06F49B4292A}"/>
                    </a:ext>
                  </a:extLst>
                </p:cNvPr>
                <p:cNvPicPr>
                  <a:picLocks noChangeAspect="1" noChangeArrowheads="1"/>
                </p:cNvPicPr>
                <p:nvPr/>
              </p:nvPicPr>
              <p:blipFill rotWithShape="1">
                <a:blip r:embed="rId10" cstate="print">
                  <a:duotone>
                    <a:prstClr val="black"/>
                    <a:srgbClr val="4472C4">
                      <a:tint val="45000"/>
                      <a:satMod val="400000"/>
                    </a:srgbClr>
                  </a:duotone>
                  <a:extLst>
                    <a:ext uri="{28A0092B-C50C-407E-A947-70E740481C1C}">
                      <a14:useLocalDpi xmlns:a14="http://schemas.microsoft.com/office/drawing/2010/main" val="0"/>
                    </a:ext>
                  </a:extLst>
                </a:blip>
                <a:srcRect l="12890" t="6591" r="11216" b="5663"/>
                <a:stretch/>
              </p:blipFill>
              <p:spPr bwMode="auto">
                <a:xfrm>
                  <a:off x="5773332" y="3388231"/>
                  <a:ext cx="722662" cy="67343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D5C26E56-26DA-44C7-857E-BC0D7337482E}"/>
                    </a:ext>
                  </a:extLst>
                </p:cNvPr>
                <p:cNvSpPr/>
                <p:nvPr/>
              </p:nvSpPr>
              <p:spPr>
                <a:xfrm>
                  <a:off x="3992430" y="3004577"/>
                  <a:ext cx="1162152" cy="278817"/>
                </a:xfrm>
                <a:prstGeom prst="rect">
                  <a:avLst/>
                </a:prstGeom>
              </p:spPr>
              <p:txBody>
                <a:bodyPr wrap="square">
                  <a:spAutoFit/>
                </a:bodyPr>
                <a:lstStyle/>
                <a:p>
                  <a:pPr defTabSz="896043">
                    <a:defRPr/>
                  </a:pPr>
                  <a:r>
                    <a:rPr lang="en-US" sz="1176" b="1">
                      <a:solidFill>
                        <a:srgbClr val="353535"/>
                      </a:solidFill>
                      <a:latin typeface="Consolas" panose="020B0609020204030204" pitchFamily="49" charset="0"/>
                      <a:cs typeface="Segoe UI" panose="020B0502040204020203" pitchFamily="34" charset="0"/>
                    </a:rPr>
                    <a:t>docker push</a:t>
                  </a:r>
                </a:p>
              </p:txBody>
            </p:sp>
            <p:cxnSp>
              <p:nvCxnSpPr>
                <p:cNvPr id="106" name="Straight Arrow Connector 105">
                  <a:extLst>
                    <a:ext uri="{FF2B5EF4-FFF2-40B4-BE49-F238E27FC236}">
                      <a16:creationId xmlns:a16="http://schemas.microsoft.com/office/drawing/2014/main" id="{06ED5669-CE66-4EDA-A9DD-33A9BB605D56}"/>
                    </a:ext>
                  </a:extLst>
                </p:cNvPr>
                <p:cNvCxnSpPr>
                  <a:cxnSpLocks/>
                  <a:endCxn id="79" idx="1"/>
                </p:cNvCxnSpPr>
                <p:nvPr/>
              </p:nvCxnSpPr>
              <p:spPr>
                <a:xfrm>
                  <a:off x="4847866" y="2914707"/>
                  <a:ext cx="925466" cy="810239"/>
                </a:xfrm>
                <a:prstGeom prst="straightConnector1">
                  <a:avLst/>
                </a:prstGeom>
                <a:noFill/>
                <a:ln w="76200" cap="flat" cmpd="sng" algn="ctr">
                  <a:solidFill>
                    <a:srgbClr val="89CBFF"/>
                  </a:solidFill>
                  <a:prstDash val="solid"/>
                  <a:headEnd type="none"/>
                  <a:tailEnd type="triangle"/>
                </a:ln>
                <a:effectLst/>
              </p:spPr>
            </p:cxnSp>
            <p:pic>
              <p:nvPicPr>
                <p:cNvPr id="108" name="Picture 107">
                  <a:extLst>
                    <a:ext uri="{FF2B5EF4-FFF2-40B4-BE49-F238E27FC236}">
                      <a16:creationId xmlns:a16="http://schemas.microsoft.com/office/drawing/2014/main" id="{BB569018-1FFC-4A4F-BB4D-D4BF2123FBB0}"/>
                    </a:ext>
                  </a:extLst>
                </p:cNvPr>
                <p:cNvPicPr>
                  <a:picLocks noChangeAspect="1"/>
                </p:cNvPicPr>
                <p:nvPr/>
              </p:nvPicPr>
              <p:blipFill>
                <a:blip r:embed="rId11"/>
                <a:stretch>
                  <a:fillRect/>
                </a:stretch>
              </p:blipFill>
              <p:spPr>
                <a:xfrm>
                  <a:off x="4180221" y="3306054"/>
                  <a:ext cx="1011115" cy="566363"/>
                </a:xfrm>
                <a:prstGeom prst="rect">
                  <a:avLst/>
                </a:prstGeom>
              </p:spPr>
            </p:pic>
            <p:sp>
              <p:nvSpPr>
                <p:cNvPr id="112" name="Rectangle 111">
                  <a:extLst>
                    <a:ext uri="{FF2B5EF4-FFF2-40B4-BE49-F238E27FC236}">
                      <a16:creationId xmlns:a16="http://schemas.microsoft.com/office/drawing/2014/main" id="{1B8CA9DF-3E82-4B5A-BD2B-D68CB386D65B}"/>
                    </a:ext>
                  </a:extLst>
                </p:cNvPr>
                <p:cNvSpPr/>
                <p:nvPr/>
              </p:nvSpPr>
              <p:spPr>
                <a:xfrm>
                  <a:off x="4300739" y="3777410"/>
                  <a:ext cx="759433" cy="432683"/>
                </a:xfrm>
                <a:prstGeom prst="rect">
                  <a:avLst/>
                </a:prstGeom>
              </p:spPr>
              <p:txBody>
                <a:bodyPr wrap="square">
                  <a:spAutoFit/>
                </a:bodyPr>
                <a:lstStyle/>
                <a:p>
                  <a:pPr algn="ctr" defTabSz="896043">
                    <a:defRPr/>
                  </a:pPr>
                  <a:r>
                    <a:rPr lang="en-US" sz="1078" b="1" kern="0">
                      <a:solidFill>
                        <a:srgbClr val="353535"/>
                      </a:solidFill>
                      <a:latin typeface="Segoe UI" panose="020B0502040204020203" pitchFamily="34" charset="0"/>
                      <a:ea typeface="Segoe UI" panose="020B0502040204020203" pitchFamily="34" charset="0"/>
                      <a:cs typeface="Segoe UI" panose="020B0502040204020203" pitchFamily="34" charset="0"/>
                    </a:rPr>
                    <a:t>Custom</a:t>
                  </a:r>
                </a:p>
                <a:p>
                  <a:pPr algn="ctr" defTabSz="896043">
                    <a:defRPr/>
                  </a:pPr>
                  <a:r>
                    <a:rPr lang="en-US" sz="1078" b="1" kern="0">
                      <a:solidFill>
                        <a:srgbClr val="353535"/>
                      </a:solidFill>
                      <a:latin typeface="Segoe UI" panose="020B0502040204020203" pitchFamily="34" charset="0"/>
                      <a:ea typeface="Segoe UI" panose="020B0502040204020203" pitchFamily="34" charset="0"/>
                      <a:cs typeface="Segoe UI" panose="020B0502040204020203" pitchFamily="34" charset="0"/>
                    </a:rPr>
                    <a:t>Image</a:t>
                  </a:r>
                </a:p>
              </p:txBody>
            </p:sp>
          </p:grpSp>
        </p:grpSp>
      </p:grpSp>
      <p:sp>
        <p:nvSpPr>
          <p:cNvPr id="121" name="Rectangle 120">
            <a:extLst>
              <a:ext uri="{FF2B5EF4-FFF2-40B4-BE49-F238E27FC236}">
                <a16:creationId xmlns:a16="http://schemas.microsoft.com/office/drawing/2014/main" id="{4A288C1E-0059-497C-843C-E9EE629E511F}"/>
              </a:ext>
            </a:extLst>
          </p:cNvPr>
          <p:cNvSpPr/>
          <p:nvPr/>
        </p:nvSpPr>
        <p:spPr>
          <a:xfrm>
            <a:off x="6801382" y="5943711"/>
            <a:ext cx="4947276" cy="394210"/>
          </a:xfrm>
          <a:prstGeom prst="rect">
            <a:avLst/>
          </a:prstGeom>
        </p:spPr>
        <p:txBody>
          <a:bodyPr wrap="square">
            <a:spAutoFit/>
          </a:bodyPr>
          <a:lstStyle/>
          <a:p>
            <a:pPr defTabSz="896214">
              <a:defRPr/>
            </a:pPr>
            <a:r>
              <a:rPr lang="en-US" sz="981" dirty="0">
                <a:solidFill>
                  <a:srgbClr val="FF0000"/>
                </a:solidFill>
                <a:latin typeface="Segoe UI" charset="0"/>
                <a:ea typeface="Segoe UI" charset="0"/>
                <a:cs typeface="Segoe UI" charset="0"/>
              </a:rPr>
              <a:t>(*) SQL Server in a container should only be used for dev/test environments.</a:t>
            </a:r>
          </a:p>
          <a:p>
            <a:pPr defTabSz="896214">
              <a:defRPr/>
            </a:pPr>
            <a:r>
              <a:rPr lang="en-US" sz="981" dirty="0">
                <a:solidFill>
                  <a:srgbClr val="FF0000"/>
                </a:solidFill>
                <a:latin typeface="Segoe UI" charset="0"/>
                <a:ea typeface="Segoe UI" charset="0"/>
                <a:cs typeface="Segoe UI" charset="0"/>
              </a:rPr>
              <a:t>Move to high available systems, like Azure SQL Database, for production environments</a:t>
            </a:r>
          </a:p>
        </p:txBody>
      </p:sp>
      <p:sp>
        <p:nvSpPr>
          <p:cNvPr id="82" name="Rectangle 81"/>
          <p:cNvSpPr/>
          <p:nvPr/>
        </p:nvSpPr>
        <p:spPr>
          <a:xfrm>
            <a:off x="1263" y="2138"/>
            <a:ext cx="12189477" cy="974320"/>
          </a:xfrm>
          <a:prstGeom prst="rect">
            <a:avLst/>
          </a:prstGeom>
          <a:solidFill>
            <a:srgbClr val="0070C0"/>
          </a:solidFill>
          <a:ln w="10795" cap="flat" cmpd="sng" algn="ctr">
            <a:noFill/>
            <a:prstDash val="solid"/>
          </a:ln>
          <a:effectLst/>
        </p:spPr>
        <p:txBody>
          <a:bodyPr rtlCol="0" anchor="ctr"/>
          <a:lstStyle/>
          <a:p>
            <a:pPr algn="ctr" defTabSz="896214">
              <a:defRPr/>
            </a:pPr>
            <a:endParaRPr lang="en-US" kern="0">
              <a:solidFill>
                <a:srgbClr val="FFFFFF"/>
              </a:solidFill>
              <a:latin typeface="Segoe UI"/>
            </a:endParaRPr>
          </a:p>
        </p:txBody>
      </p:sp>
      <p:sp>
        <p:nvSpPr>
          <p:cNvPr id="122" name="Title 1"/>
          <p:cNvSpPr txBox="1">
            <a:spLocks/>
          </p:cNvSpPr>
          <p:nvPr/>
        </p:nvSpPr>
        <p:spPr>
          <a:xfrm>
            <a:off x="527181" y="197081"/>
            <a:ext cx="11423940" cy="882237"/>
          </a:xfrm>
          <a:prstGeom prst="rect">
            <a:avLst/>
          </a:prstGeom>
        </p:spPr>
        <p:txBody>
          <a:bodyPr vert="horz" wrap="square" lIns="143398" tIns="89624" rIns="143398" bIns="89624" rtlCol="0" anchor="t">
            <a:normAutofit/>
          </a:bodyPr>
          <a:lst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895068">
              <a:defRPr/>
            </a:pPr>
            <a:r>
              <a:rPr sz="2745" spc="-98">
                <a:solidFill>
                  <a:srgbClr val="FFFFFF">
                    <a:lumMod val="85000"/>
                    <a:lumOff val="15000"/>
                  </a:srgbClr>
                </a:solidFill>
                <a:ea typeface="Segoe UI Light" charset="0"/>
                <a:cs typeface="Segoe UI Light" charset="0"/>
              </a:rPr>
              <a:t>Using CI/CD pipelines to automate build and deploy for microservices/containers</a:t>
            </a:r>
          </a:p>
        </p:txBody>
      </p:sp>
      <p:pic>
        <p:nvPicPr>
          <p:cNvPr id="124" name="Picture 1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41852" y="6414747"/>
            <a:ext cx="986529" cy="362837"/>
          </a:xfrm>
          <a:prstGeom prst="rect">
            <a:avLst/>
          </a:prstGeom>
        </p:spPr>
      </p:pic>
      <p:grpSp>
        <p:nvGrpSpPr>
          <p:cNvPr id="11" name="Group 10">
            <a:extLst>
              <a:ext uri="{FF2B5EF4-FFF2-40B4-BE49-F238E27FC236}">
                <a16:creationId xmlns:a16="http://schemas.microsoft.com/office/drawing/2014/main" id="{519E65C4-A9B3-49FC-84E4-0760356BAD08}"/>
              </a:ext>
            </a:extLst>
          </p:cNvPr>
          <p:cNvGrpSpPr/>
          <p:nvPr/>
        </p:nvGrpSpPr>
        <p:grpSpPr>
          <a:xfrm>
            <a:off x="7456012" y="1144032"/>
            <a:ext cx="4187153" cy="4144724"/>
            <a:chOff x="7605610" y="1166323"/>
            <a:chExt cx="4271392" cy="4228109"/>
          </a:xfrm>
        </p:grpSpPr>
        <p:cxnSp>
          <p:nvCxnSpPr>
            <p:cNvPr id="111" name="Straight Arrow Connector 110">
              <a:extLst>
                <a:ext uri="{FF2B5EF4-FFF2-40B4-BE49-F238E27FC236}">
                  <a16:creationId xmlns:a16="http://schemas.microsoft.com/office/drawing/2014/main" id="{E06A3D9A-2FEA-49E0-908A-94B9ED37B947}"/>
                </a:ext>
              </a:extLst>
            </p:cNvPr>
            <p:cNvCxnSpPr>
              <a:cxnSpLocks/>
              <a:endCxn id="63" idx="3"/>
            </p:cNvCxnSpPr>
            <p:nvPr/>
          </p:nvCxnSpPr>
          <p:spPr>
            <a:xfrm>
              <a:off x="7605610" y="2351797"/>
              <a:ext cx="1463102" cy="6538"/>
            </a:xfrm>
            <a:prstGeom prst="straightConnector1">
              <a:avLst/>
            </a:prstGeom>
            <a:noFill/>
            <a:ln w="76200" cap="flat" cmpd="sng" algn="ctr">
              <a:solidFill>
                <a:srgbClr val="89CBFF"/>
              </a:solidFill>
              <a:prstDash val="solid"/>
              <a:headEnd type="none"/>
              <a:tailEnd type="triangle"/>
            </a:ln>
            <a:effectLst/>
          </p:spPr>
        </p:cxnSp>
        <p:grpSp>
          <p:nvGrpSpPr>
            <p:cNvPr id="9" name="Group 8">
              <a:extLst>
                <a:ext uri="{FF2B5EF4-FFF2-40B4-BE49-F238E27FC236}">
                  <a16:creationId xmlns:a16="http://schemas.microsoft.com/office/drawing/2014/main" id="{391D807D-519B-4A0C-AC9F-D4EEC3C66AB4}"/>
                </a:ext>
              </a:extLst>
            </p:cNvPr>
            <p:cNvGrpSpPr/>
            <p:nvPr/>
          </p:nvGrpSpPr>
          <p:grpSpPr>
            <a:xfrm>
              <a:off x="7898389" y="1166323"/>
              <a:ext cx="3978613" cy="4228109"/>
              <a:chOff x="7898389" y="1166323"/>
              <a:chExt cx="3978613" cy="4228109"/>
            </a:xfrm>
          </p:grpSpPr>
          <p:sp>
            <p:nvSpPr>
              <p:cNvPr id="68" name="Rounded Rectangle 26">
                <a:extLst>
                  <a:ext uri="{FF2B5EF4-FFF2-40B4-BE49-F238E27FC236}">
                    <a16:creationId xmlns:a16="http://schemas.microsoft.com/office/drawing/2014/main" id="{09763E33-3510-4FCC-99E4-09FC44F335FA}"/>
                  </a:ext>
                </a:extLst>
              </p:cNvPr>
              <p:cNvSpPr/>
              <p:nvPr/>
            </p:nvSpPr>
            <p:spPr>
              <a:xfrm>
                <a:off x="9085586" y="1238777"/>
                <a:ext cx="2791416" cy="4155655"/>
              </a:xfrm>
              <a:prstGeom prst="roundRect">
                <a:avLst>
                  <a:gd name="adj" fmla="val 5783"/>
                </a:avLst>
              </a:prstGeom>
              <a:solidFill>
                <a:schemeClr val="tx2"/>
              </a:solidFill>
              <a:ln w="28575" cap="flat" cmpd="sng" algn="ctr">
                <a:noFill/>
                <a:prstDash val="solid"/>
              </a:ln>
              <a:effectLst/>
            </p:spPr>
            <p:txBody>
              <a:bodyPr rot="0" spcFirstLastPara="0" vertOverflow="overflow" horzOverflow="overflow" vert="horz" wrap="square" lIns="89562" tIns="89562" rIns="89562" bIns="89562" numCol="1" spcCol="0" rtlCol="0" fromWordArt="0" anchor="b" anchorCtr="0" forceAA="0" compatLnSpc="1">
                <a:prstTxWarp prst="textNoShape">
                  <a:avLst/>
                </a:prstTxWarp>
                <a:noAutofit/>
              </a:bodyPr>
              <a:lstStyle/>
              <a:p>
                <a:pPr algn="r" defTabSz="878390">
                  <a:defRPr/>
                </a:pPr>
                <a:endParaRPr lang="en-US" sz="1078" kern="0">
                  <a:solidFill>
                    <a:srgbClr val="353535"/>
                  </a:solidFill>
                  <a:latin typeface="Segoe UI"/>
                </a:endParaRPr>
              </a:p>
            </p:txBody>
          </p:sp>
          <p:sp>
            <p:nvSpPr>
              <p:cNvPr id="80" name="Rectangle 79">
                <a:extLst>
                  <a:ext uri="{FF2B5EF4-FFF2-40B4-BE49-F238E27FC236}">
                    <a16:creationId xmlns:a16="http://schemas.microsoft.com/office/drawing/2014/main" id="{8044ECCB-F977-4AF3-BEBC-CB892B77D35B}"/>
                  </a:ext>
                </a:extLst>
              </p:cNvPr>
              <p:cNvSpPr/>
              <p:nvPr/>
            </p:nvSpPr>
            <p:spPr>
              <a:xfrm>
                <a:off x="9191954" y="1580479"/>
                <a:ext cx="1841950" cy="1451749"/>
              </a:xfrm>
              <a:prstGeom prst="rect">
                <a:avLst/>
              </a:prstGeom>
              <a:noFill/>
              <a:ln w="12700" cap="flat" cmpd="sng" algn="ctr">
                <a:noFill/>
                <a:prstDash val="solid"/>
                <a:miter lim="800000"/>
              </a:ln>
              <a:effectLst/>
            </p:spPr>
            <p:txBody>
              <a:bodyPr rtlCol="0" anchor="ctr"/>
              <a:lstStyle/>
              <a:p>
                <a:pPr algn="ctr" defTabSz="896043">
                  <a:defRPr/>
                </a:pPr>
                <a:endParaRPr lang="en-US" kern="0">
                  <a:solidFill>
                    <a:srgbClr val="353535"/>
                  </a:solidFill>
                  <a:latin typeface="Calibri" panose="020F0502020204030204"/>
                </a:endParaRPr>
              </a:p>
            </p:txBody>
          </p:sp>
          <p:sp>
            <p:nvSpPr>
              <p:cNvPr id="86" name="TextBox 85">
                <a:extLst>
                  <a:ext uri="{FF2B5EF4-FFF2-40B4-BE49-F238E27FC236}">
                    <a16:creationId xmlns:a16="http://schemas.microsoft.com/office/drawing/2014/main" id="{AD7622A5-DE47-402F-9775-1BC0E080FCFE}"/>
                  </a:ext>
                </a:extLst>
              </p:cNvPr>
              <p:cNvSpPr txBox="1"/>
              <p:nvPr/>
            </p:nvSpPr>
            <p:spPr>
              <a:xfrm>
                <a:off x="8826203" y="1166323"/>
                <a:ext cx="966867" cy="390514"/>
              </a:xfrm>
              <a:prstGeom prst="rect">
                <a:avLst/>
              </a:prstGeom>
            </p:spPr>
            <p:txBody>
              <a:bodyPr vert="horz" wrap="square" lIns="89562" tIns="89562" rIns="89562" bIns="89562" rtlCol="0" anchor="t">
                <a:noAutofit/>
              </a:bodyPr>
              <a:lstStyle/>
              <a:p>
                <a:pPr marL="228523" indent="-228523" algn="ctr" defTabSz="878390">
                  <a:defRPr/>
                </a:pPr>
                <a:r>
                  <a:rPr lang="en-US" sz="1961" b="1" kern="0">
                    <a:solidFill>
                      <a:srgbClr val="353535"/>
                    </a:solidFill>
                    <a:latin typeface="Segoe UI" panose="020B0502040204020203" pitchFamily="34" charset="0"/>
                    <a:ea typeface="Segoe UI" panose="020B0502040204020203" pitchFamily="34" charset="0"/>
                    <a:cs typeface="Segoe UI" panose="020B0502040204020203" pitchFamily="34" charset="0"/>
                  </a:rPr>
                  <a:t>5.</a:t>
                </a:r>
              </a:p>
            </p:txBody>
          </p:sp>
          <p:pic>
            <p:nvPicPr>
              <p:cNvPr id="109" name="Picture 108">
                <a:extLst>
                  <a:ext uri="{FF2B5EF4-FFF2-40B4-BE49-F238E27FC236}">
                    <a16:creationId xmlns:a16="http://schemas.microsoft.com/office/drawing/2014/main" id="{F9B9F409-6154-478F-B775-EBA5069470A8}"/>
                  </a:ext>
                </a:extLst>
              </p:cNvPr>
              <p:cNvPicPr>
                <a:picLocks noChangeAspect="1"/>
              </p:cNvPicPr>
              <p:nvPr/>
            </p:nvPicPr>
            <p:blipFill>
              <a:blip r:embed="rId13"/>
              <a:stretch>
                <a:fillRect/>
              </a:stretch>
            </p:blipFill>
            <p:spPr>
              <a:xfrm>
                <a:off x="8157809" y="3071432"/>
                <a:ext cx="763524" cy="428422"/>
              </a:xfrm>
              <a:prstGeom prst="rect">
                <a:avLst/>
              </a:prstGeom>
            </p:spPr>
          </p:pic>
          <p:pic>
            <p:nvPicPr>
              <p:cNvPr id="113" name="Picture 112">
                <a:extLst>
                  <a:ext uri="{FF2B5EF4-FFF2-40B4-BE49-F238E27FC236}">
                    <a16:creationId xmlns:a16="http://schemas.microsoft.com/office/drawing/2014/main" id="{48A1A9EA-F99D-46FF-B868-E9650716FA0E}"/>
                  </a:ext>
                </a:extLst>
              </p:cNvPr>
              <p:cNvPicPr>
                <a:picLocks noChangeAspect="1"/>
              </p:cNvPicPr>
              <p:nvPr/>
            </p:nvPicPr>
            <p:blipFill>
              <a:blip r:embed="rId11"/>
              <a:stretch>
                <a:fillRect/>
              </a:stretch>
            </p:blipFill>
            <p:spPr>
              <a:xfrm>
                <a:off x="7898389" y="2645265"/>
                <a:ext cx="763560" cy="427698"/>
              </a:xfrm>
              <a:prstGeom prst="rect">
                <a:avLst/>
              </a:prstGeom>
            </p:spPr>
          </p:pic>
          <p:sp>
            <p:nvSpPr>
              <p:cNvPr id="114" name="TextBox 113">
                <a:extLst>
                  <a:ext uri="{FF2B5EF4-FFF2-40B4-BE49-F238E27FC236}">
                    <a16:creationId xmlns:a16="http://schemas.microsoft.com/office/drawing/2014/main" id="{862B7BA4-5B4F-42FF-B391-20314FAD721B}"/>
                  </a:ext>
                </a:extLst>
              </p:cNvPr>
              <p:cNvSpPr txBox="1"/>
              <p:nvPr/>
            </p:nvSpPr>
            <p:spPr>
              <a:xfrm>
                <a:off x="9551250" y="1206796"/>
                <a:ext cx="2076101" cy="310304"/>
              </a:xfrm>
              <a:prstGeom prst="rect">
                <a:avLst/>
              </a:prstGeom>
            </p:spPr>
            <p:txBody>
              <a:bodyPr vert="horz" wrap="square" lIns="89562" tIns="89562" rIns="89562" bIns="89562" rtlCol="0" anchor="t">
                <a:noAutofit/>
              </a:bodyPr>
              <a:lstStyle/>
              <a:p>
                <a:pPr marL="228523" indent="-228523" defTabSz="878390">
                  <a:defRPr/>
                </a:pPr>
                <a:r>
                  <a:rPr lang="en-US" sz="1568" kern="0" dirty="0">
                    <a:solidFill>
                      <a:srgbClr val="353535"/>
                    </a:solidFill>
                    <a:latin typeface="Segoe UI" panose="020B0502040204020203" pitchFamily="34" charset="0"/>
                    <a:ea typeface="Segoe UI" panose="020B0502040204020203" pitchFamily="34" charset="0"/>
                    <a:cs typeface="Segoe UI" panose="020B0502040204020203" pitchFamily="34" charset="0"/>
                  </a:rPr>
                  <a:t>Deployment choices</a:t>
                </a:r>
              </a:p>
            </p:txBody>
          </p:sp>
          <p:sp>
            <p:nvSpPr>
              <p:cNvPr id="8" name="Rectangle 7">
                <a:extLst>
                  <a:ext uri="{FF2B5EF4-FFF2-40B4-BE49-F238E27FC236}">
                    <a16:creationId xmlns:a16="http://schemas.microsoft.com/office/drawing/2014/main" id="{2EBDBD73-585D-4C83-A009-19817F1DDA38}"/>
                  </a:ext>
                </a:extLst>
              </p:cNvPr>
              <p:cNvSpPr/>
              <p:nvPr/>
            </p:nvSpPr>
            <p:spPr bwMode="auto">
              <a:xfrm>
                <a:off x="9361491" y="1756544"/>
                <a:ext cx="2296932" cy="58803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3" tIns="146274" rIns="182843" bIns="14627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9F1E6DEA-45D5-4206-9B33-D33EEAE060F6}"/>
                  </a:ext>
                </a:extLst>
              </p:cNvPr>
              <p:cNvSpPr/>
              <p:nvPr/>
            </p:nvSpPr>
            <p:spPr>
              <a:xfrm>
                <a:off x="9840910" y="1819806"/>
                <a:ext cx="1770071" cy="463365"/>
              </a:xfrm>
              <a:prstGeom prst="rect">
                <a:avLst/>
              </a:prstGeom>
            </p:spPr>
            <p:txBody>
              <a:bodyPr wrap="square">
                <a:spAutoFit/>
              </a:bodyPr>
              <a:lstStyle/>
              <a:p>
                <a:pPr algn="ctr" defTabSz="896214">
                  <a:defRPr/>
                </a:pPr>
                <a:r>
                  <a:rPr lang="en-US" sz="1176" b="1" dirty="0">
                    <a:solidFill>
                      <a:srgbClr val="FFFFFF"/>
                    </a:solidFill>
                    <a:latin typeface="Segoe UI" panose="020B0502040204020203" pitchFamily="34" charset="0"/>
                    <a:cs typeface="Segoe UI" panose="020B0502040204020203" pitchFamily="34" charset="0"/>
                  </a:rPr>
                  <a:t>Azure Container Instances (ACI)</a:t>
                </a:r>
              </a:p>
            </p:txBody>
          </p:sp>
          <p:sp>
            <p:nvSpPr>
              <p:cNvPr id="101" name="Rectangle 100">
                <a:extLst>
                  <a:ext uri="{FF2B5EF4-FFF2-40B4-BE49-F238E27FC236}">
                    <a16:creationId xmlns:a16="http://schemas.microsoft.com/office/drawing/2014/main" id="{AA27E877-8513-42FE-975D-30ADAAE21A4B}"/>
                  </a:ext>
                </a:extLst>
              </p:cNvPr>
              <p:cNvSpPr/>
              <p:nvPr/>
            </p:nvSpPr>
            <p:spPr bwMode="auto">
              <a:xfrm>
                <a:off x="9361491" y="2415254"/>
                <a:ext cx="2296932" cy="58803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3" tIns="146274" rIns="182843" bIns="14627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 name="Picture 2" descr="Image result for Azure VM icon">
                <a:extLst>
                  <a:ext uri="{FF2B5EF4-FFF2-40B4-BE49-F238E27FC236}">
                    <a16:creationId xmlns:a16="http://schemas.microsoft.com/office/drawing/2014/main" id="{B841186C-C8C0-44AA-830B-F4C8E474250F}"/>
                  </a:ext>
                </a:extLst>
              </p:cNvPr>
              <p:cNvPicPr>
                <a:picLocks noChangeAspect="1" noChangeArrowheads="1"/>
              </p:cNvPicPr>
              <p:nvPr/>
            </p:nvPicPr>
            <p:blipFill rotWithShape="1">
              <a:blip r:embed="rId14">
                <a:biLevel thresh="25000"/>
                <a:extLst>
                  <a:ext uri="{28A0092B-C50C-407E-A947-70E740481C1C}">
                    <a14:useLocalDpi xmlns:a14="http://schemas.microsoft.com/office/drawing/2010/main" val="0"/>
                  </a:ext>
                </a:extLst>
              </a:blip>
              <a:srcRect l="25381" r="26646" b="51769"/>
              <a:stretch/>
            </p:blipFill>
            <p:spPr bwMode="auto">
              <a:xfrm>
                <a:off x="9461214" y="2514706"/>
                <a:ext cx="425962" cy="395547"/>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6511DA89-72AE-45E9-9BCB-540C4FF1172C}"/>
                  </a:ext>
                </a:extLst>
              </p:cNvPr>
              <p:cNvSpPr/>
              <p:nvPr/>
            </p:nvSpPr>
            <p:spPr>
              <a:xfrm>
                <a:off x="9903031" y="2393418"/>
                <a:ext cx="1770071" cy="617209"/>
              </a:xfrm>
              <a:prstGeom prst="rect">
                <a:avLst/>
              </a:prstGeom>
            </p:spPr>
            <p:txBody>
              <a:bodyPr wrap="square">
                <a:spAutoFit/>
              </a:bodyPr>
              <a:lstStyle/>
              <a:p>
                <a:pPr algn="ctr" defTabSz="896214">
                  <a:defRPr/>
                </a:pPr>
                <a:r>
                  <a:rPr lang="en-US" sz="1176" b="1" dirty="0">
                    <a:solidFill>
                      <a:srgbClr val="FFFFFF"/>
                    </a:solidFill>
                    <a:latin typeface="Segoe UI" panose="020B0502040204020203" pitchFamily="34" charset="0"/>
                    <a:cs typeface="Segoe UI" panose="020B0502040204020203" pitchFamily="34" charset="0"/>
                  </a:rPr>
                  <a:t>Azure VM</a:t>
                </a:r>
              </a:p>
              <a:p>
                <a:pPr algn="ctr" defTabSz="896214">
                  <a:defRPr/>
                </a:pPr>
                <a:r>
                  <a:rPr lang="en-US" sz="1078" dirty="0">
                    <a:solidFill>
                      <a:srgbClr val="FFFFFF"/>
                    </a:solidFill>
                    <a:latin typeface="Segoe UI" panose="020B0502040204020203" pitchFamily="34" charset="0"/>
                    <a:cs typeface="Segoe UI" panose="020B0502040204020203" pitchFamily="34" charset="0"/>
                  </a:rPr>
                  <a:t>Windows Server 2016</a:t>
                </a:r>
              </a:p>
              <a:p>
                <a:pPr algn="ctr" defTabSz="896214">
                  <a:defRPr/>
                </a:pPr>
                <a:r>
                  <a:rPr lang="en-US" sz="1078" dirty="0">
                    <a:solidFill>
                      <a:srgbClr val="FFFFFF"/>
                    </a:solidFill>
                    <a:latin typeface="Segoe UI" panose="020B0502040204020203" pitchFamily="34" charset="0"/>
                    <a:cs typeface="Segoe UI" panose="020B0502040204020203" pitchFamily="34" charset="0"/>
                  </a:rPr>
                  <a:t>Docker Engine</a:t>
                </a:r>
                <a:endParaRPr lang="en-US" sz="1176" dirty="0">
                  <a:solidFill>
                    <a:srgbClr val="FFFFFF"/>
                  </a:solidFill>
                  <a:latin typeface="Segoe UI" panose="020B0502040204020203" pitchFamily="34" charset="0"/>
                  <a:cs typeface="Segoe UI" panose="020B0502040204020203" pitchFamily="34" charset="0"/>
                </a:endParaRPr>
              </a:p>
            </p:txBody>
          </p:sp>
          <p:pic>
            <p:nvPicPr>
              <p:cNvPr id="126" name="Picture 2" descr="Image result for Azure Container Instances logo">
                <a:extLst>
                  <a:ext uri="{FF2B5EF4-FFF2-40B4-BE49-F238E27FC236}">
                    <a16:creationId xmlns:a16="http://schemas.microsoft.com/office/drawing/2014/main" id="{E2A81CFC-6A9F-4B82-8031-F62F6BCF3F4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300" r="20135" b="-679"/>
              <a:stretch/>
            </p:blipFill>
            <p:spPr bwMode="auto">
              <a:xfrm>
                <a:off x="9467011" y="1867608"/>
                <a:ext cx="436920" cy="394337"/>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1553B9E6-C872-458C-AF82-AC394CE01046}"/>
                  </a:ext>
                </a:extLst>
              </p:cNvPr>
              <p:cNvSpPr/>
              <p:nvPr/>
            </p:nvSpPr>
            <p:spPr bwMode="auto">
              <a:xfrm>
                <a:off x="9361491" y="3072492"/>
                <a:ext cx="2296932" cy="58803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3" tIns="146274" rIns="182843" bIns="14627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8FB9540A-1836-4A38-8B63-6B028E025F36}"/>
                  </a:ext>
                </a:extLst>
              </p:cNvPr>
              <p:cNvSpPr/>
              <p:nvPr/>
            </p:nvSpPr>
            <p:spPr bwMode="auto">
              <a:xfrm>
                <a:off x="9357958" y="3733179"/>
                <a:ext cx="2296932" cy="58803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3" tIns="146274" rIns="182843" bIns="14627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ECB6149B-847B-4536-A7E0-293AB8C8B391}"/>
                  </a:ext>
                </a:extLst>
              </p:cNvPr>
              <p:cNvSpPr/>
              <p:nvPr/>
            </p:nvSpPr>
            <p:spPr>
              <a:xfrm>
                <a:off x="9837376" y="3157267"/>
                <a:ext cx="1817514" cy="404366"/>
              </a:xfrm>
              <a:prstGeom prst="rect">
                <a:avLst/>
              </a:prstGeom>
            </p:spPr>
            <p:txBody>
              <a:bodyPr wrap="square">
                <a:spAutoFit/>
              </a:bodyPr>
              <a:lstStyle/>
              <a:p>
                <a:pPr algn="ctr" defTabSz="896214">
                  <a:defRPr/>
                </a:pPr>
                <a:r>
                  <a:rPr lang="en-US" sz="1176" b="1" dirty="0">
                    <a:solidFill>
                      <a:srgbClr val="FFFFFF"/>
                    </a:solidFill>
                    <a:latin typeface="Segoe UI" panose="020B0502040204020203" pitchFamily="34" charset="0"/>
                    <a:cs typeface="Segoe UI" panose="020B0502040204020203" pitchFamily="34" charset="0"/>
                  </a:rPr>
                  <a:t>Azure App Service</a:t>
                </a:r>
              </a:p>
              <a:p>
                <a:pPr algn="ctr" defTabSz="896214">
                  <a:defRPr/>
                </a:pPr>
                <a:r>
                  <a:rPr lang="en-US" sz="800" dirty="0">
                    <a:solidFill>
                      <a:srgbClr val="FFFFFF"/>
                    </a:solidFill>
                    <a:latin typeface="Segoe UI" panose="020B0502040204020203" pitchFamily="34" charset="0"/>
                    <a:cs typeface="Segoe UI" panose="020B0502040204020203" pitchFamily="34" charset="0"/>
                  </a:rPr>
                  <a:t>(Preview for Windows Containers)</a:t>
                </a:r>
              </a:p>
            </p:txBody>
          </p:sp>
          <p:pic>
            <p:nvPicPr>
              <p:cNvPr id="134" name="Picture 8" descr="Image result for Azure App Service icon">
                <a:extLst>
                  <a:ext uri="{FF2B5EF4-FFF2-40B4-BE49-F238E27FC236}">
                    <a16:creationId xmlns:a16="http://schemas.microsoft.com/office/drawing/2014/main" id="{52D0D992-8A69-462E-A1A6-E69ECF0BAA9C}"/>
                  </a:ext>
                </a:extLst>
              </p:cNvPr>
              <p:cNvPicPr>
                <a:picLocks noChangeAspect="1" noChangeArrowheads="1"/>
              </p:cNvPicPr>
              <p:nvPr/>
            </p:nvPicPr>
            <p:blipFill>
              <a:blip r:embed="rId16">
                <a:biLevel thresh="25000"/>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510510" y="3205907"/>
                <a:ext cx="341367" cy="341367"/>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2BDC8FB1-B3DB-463B-AFE4-828281070534}"/>
                  </a:ext>
                </a:extLst>
              </p:cNvPr>
              <p:cNvSpPr/>
              <p:nvPr/>
            </p:nvSpPr>
            <p:spPr bwMode="auto">
              <a:xfrm>
                <a:off x="9357958" y="4400736"/>
                <a:ext cx="2296932" cy="58803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3" tIns="146274" rIns="182843" bIns="14627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CDE6C188-C936-461A-8E9F-5E193CC1806A}"/>
                  </a:ext>
                </a:extLst>
              </p:cNvPr>
              <p:cNvSpPr/>
              <p:nvPr/>
            </p:nvSpPr>
            <p:spPr>
              <a:xfrm>
                <a:off x="9754368" y="4410563"/>
                <a:ext cx="1940521" cy="404366"/>
              </a:xfrm>
              <a:prstGeom prst="rect">
                <a:avLst/>
              </a:prstGeom>
            </p:spPr>
            <p:txBody>
              <a:bodyPr wrap="square">
                <a:spAutoFit/>
              </a:bodyPr>
              <a:lstStyle/>
              <a:p>
                <a:pPr algn="ctr" defTabSz="896214">
                  <a:defRPr/>
                </a:pPr>
                <a:r>
                  <a:rPr lang="en-US" sz="1176" b="1" dirty="0">
                    <a:solidFill>
                      <a:srgbClr val="FFFFFF"/>
                    </a:solidFill>
                    <a:latin typeface="Segoe UI" panose="020B0502040204020203" pitchFamily="34" charset="0"/>
                    <a:cs typeface="Segoe UI" panose="020B0502040204020203" pitchFamily="34" charset="0"/>
                  </a:rPr>
                  <a:t>Azure Container Service</a:t>
                </a:r>
              </a:p>
              <a:p>
                <a:pPr algn="ctr" defTabSz="896214">
                  <a:defRPr/>
                </a:pPr>
                <a:r>
                  <a:rPr lang="en-US" sz="800" dirty="0">
                    <a:solidFill>
                      <a:srgbClr val="FFFFFF"/>
                    </a:solidFill>
                    <a:latin typeface="Segoe UI" panose="020B0502040204020203" pitchFamily="34" charset="0"/>
                    <a:cs typeface="Segoe UI" panose="020B0502040204020203" pitchFamily="34" charset="0"/>
                  </a:rPr>
                  <a:t>KUBERNETES</a:t>
                </a:r>
              </a:p>
            </p:txBody>
          </p:sp>
          <p:pic>
            <p:nvPicPr>
              <p:cNvPr id="138" name="Picture 16" descr="Image result for &quot;Azure Container Service&quot; icon">
                <a:extLst>
                  <a:ext uri="{FF2B5EF4-FFF2-40B4-BE49-F238E27FC236}">
                    <a16:creationId xmlns:a16="http://schemas.microsoft.com/office/drawing/2014/main" id="{0FBA8C7C-BFA7-4254-B144-CB115F04CE8B}"/>
                  </a:ext>
                </a:extLst>
              </p:cNvPr>
              <p:cNvPicPr>
                <a:picLocks noChangeAspect="1" noChangeArrowheads="1"/>
              </p:cNvPicPr>
              <p:nvPr/>
            </p:nvPicPr>
            <p:blipFill>
              <a:blip r:embed="rId18">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396410" y="4477867"/>
                <a:ext cx="422762" cy="42276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38">
                <a:extLst>
                  <a:ext uri="{FF2B5EF4-FFF2-40B4-BE49-F238E27FC236}">
                    <a16:creationId xmlns:a16="http://schemas.microsoft.com/office/drawing/2014/main" id="{3A37961F-1EEA-4F9B-AE3C-B662564501B3}"/>
                  </a:ext>
                </a:extLst>
              </p:cNvPr>
              <p:cNvPicPr>
                <a:picLocks noChangeAspect="1"/>
              </p:cNvPicPr>
              <p:nvPr/>
            </p:nvPicPr>
            <p:blipFill>
              <a:blip r:embed="rId19"/>
              <a:stretch>
                <a:fillRect/>
              </a:stretch>
            </p:blipFill>
            <p:spPr>
              <a:xfrm>
                <a:off x="8177746" y="1229333"/>
                <a:ext cx="871091" cy="274332"/>
              </a:xfrm>
              <a:prstGeom prst="rect">
                <a:avLst/>
              </a:prstGeom>
            </p:spPr>
          </p:pic>
          <p:sp>
            <p:nvSpPr>
              <p:cNvPr id="128" name="Rectangle 127">
                <a:extLst>
                  <a:ext uri="{FF2B5EF4-FFF2-40B4-BE49-F238E27FC236}">
                    <a16:creationId xmlns:a16="http://schemas.microsoft.com/office/drawing/2014/main" id="{B21ABA17-D6E9-4BE0-8F9B-B10CAAC1B4C3}"/>
                  </a:ext>
                </a:extLst>
              </p:cNvPr>
              <p:cNvSpPr/>
              <p:nvPr/>
            </p:nvSpPr>
            <p:spPr>
              <a:xfrm>
                <a:off x="9833558" y="3723965"/>
                <a:ext cx="1770071" cy="463365"/>
              </a:xfrm>
              <a:prstGeom prst="rect">
                <a:avLst/>
              </a:prstGeom>
            </p:spPr>
            <p:txBody>
              <a:bodyPr wrap="square">
                <a:spAutoFit/>
              </a:bodyPr>
              <a:lstStyle/>
              <a:p>
                <a:pPr algn="ctr" defTabSz="896214">
                  <a:defRPr/>
                </a:pPr>
                <a:r>
                  <a:rPr lang="en-US" sz="1176" b="1" dirty="0">
                    <a:solidFill>
                      <a:srgbClr val="FFFFFF"/>
                    </a:solidFill>
                    <a:latin typeface="Segoe UI" panose="020B0502040204020203" pitchFamily="34" charset="0"/>
                    <a:cs typeface="Segoe UI" panose="020B0502040204020203" pitchFamily="34" charset="0"/>
                  </a:rPr>
                  <a:t>Service Fabric</a:t>
                </a:r>
              </a:p>
              <a:p>
                <a:pPr algn="ctr" defTabSz="896214">
                  <a:defRPr/>
                </a:pPr>
                <a:r>
                  <a:rPr lang="en-US" sz="1176" dirty="0">
                    <a:solidFill>
                      <a:srgbClr val="FFFFFF"/>
                    </a:solidFill>
                    <a:latin typeface="Segoe UI" panose="020B0502040204020203" pitchFamily="34" charset="0"/>
                    <a:cs typeface="Segoe UI" panose="020B0502040204020203" pitchFamily="34" charset="0"/>
                  </a:rPr>
                  <a:t>(Mesh or cluster)</a:t>
                </a:r>
              </a:p>
            </p:txBody>
          </p:sp>
          <p:pic>
            <p:nvPicPr>
              <p:cNvPr id="130" name="Picture 18">
                <a:extLst>
                  <a:ext uri="{FF2B5EF4-FFF2-40B4-BE49-F238E27FC236}">
                    <a16:creationId xmlns:a16="http://schemas.microsoft.com/office/drawing/2014/main" id="{6C0D1DE7-E976-4599-9833-87652AF44DBB}"/>
                  </a:ext>
                </a:extLst>
              </p:cNvPr>
              <p:cNvPicPr>
                <a:picLocks noChangeAspect="1" noChangeArrowheads="1"/>
              </p:cNvPicPr>
              <p:nvPr/>
            </p:nvPicPr>
            <p:blipFill>
              <a:blip r:embed="rId20">
                <a:biLevel thresh="25000"/>
              </a:blip>
              <a:stretch>
                <a:fillRect/>
              </a:stretch>
            </p:blipFill>
            <p:spPr bwMode="auto">
              <a:xfrm>
                <a:off x="9426458" y="3822871"/>
                <a:ext cx="777451" cy="2855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6" name="Group 95">
            <a:extLst>
              <a:ext uri="{FF2B5EF4-FFF2-40B4-BE49-F238E27FC236}">
                <a16:creationId xmlns:a16="http://schemas.microsoft.com/office/drawing/2014/main" id="{FDD394DB-D720-4B9C-928A-812BD81CED09}"/>
              </a:ext>
            </a:extLst>
          </p:cNvPr>
          <p:cNvGrpSpPr/>
          <p:nvPr/>
        </p:nvGrpSpPr>
        <p:grpSpPr>
          <a:xfrm>
            <a:off x="6001987" y="1509801"/>
            <a:ext cx="1454025" cy="2297708"/>
            <a:chOff x="6193438" y="1305493"/>
            <a:chExt cx="1483488" cy="2344266"/>
          </a:xfrm>
        </p:grpSpPr>
        <p:sp>
          <p:nvSpPr>
            <p:cNvPr id="97" name="Rounded Rectangle 12">
              <a:extLst>
                <a:ext uri="{FF2B5EF4-FFF2-40B4-BE49-F238E27FC236}">
                  <a16:creationId xmlns:a16="http://schemas.microsoft.com/office/drawing/2014/main" id="{3DAFA4DD-1E44-4124-929D-C99BDC63E748}"/>
                </a:ext>
              </a:extLst>
            </p:cNvPr>
            <p:cNvSpPr/>
            <p:nvPr/>
          </p:nvSpPr>
          <p:spPr>
            <a:xfrm>
              <a:off x="6193438" y="1378802"/>
              <a:ext cx="1483488" cy="1478304"/>
            </a:xfrm>
            <a:prstGeom prst="roundRect">
              <a:avLst>
                <a:gd name="adj" fmla="val 5783"/>
              </a:avLst>
            </a:prstGeom>
            <a:solidFill>
              <a:schemeClr val="tx2"/>
            </a:solidFill>
            <a:ln w="28575" cap="flat" cmpd="sng" algn="ctr">
              <a:noFill/>
              <a:prstDash val="solid"/>
            </a:ln>
            <a:effectLst/>
          </p:spPr>
          <p:txBody>
            <a:bodyPr rot="0" spcFirstLastPara="0" vertOverflow="overflow" horzOverflow="overflow" vert="horz" wrap="square" lIns="89562" tIns="89562" rIns="89562" bIns="89562" numCol="1" spcCol="0" rtlCol="0" fromWordArt="0" anchor="b" anchorCtr="0" forceAA="0" compatLnSpc="1">
              <a:prstTxWarp prst="textNoShape">
                <a:avLst/>
              </a:prstTxWarp>
              <a:noAutofit/>
            </a:bodyPr>
            <a:lstStyle/>
            <a:p>
              <a:pPr algn="r" defTabSz="878390">
                <a:defRPr/>
              </a:pPr>
              <a:endParaRPr lang="en-US" sz="1078" kern="0">
                <a:solidFill>
                  <a:srgbClr val="353535"/>
                </a:solidFill>
                <a:latin typeface="Segoe UI"/>
              </a:endParaRPr>
            </a:p>
          </p:txBody>
        </p:sp>
        <p:sp>
          <p:nvSpPr>
            <p:cNvPr id="115" name="TextBox 114">
              <a:extLst>
                <a:ext uri="{FF2B5EF4-FFF2-40B4-BE49-F238E27FC236}">
                  <a16:creationId xmlns:a16="http://schemas.microsoft.com/office/drawing/2014/main" id="{9D42E5C2-7444-4DE8-A185-120D332AC8A6}"/>
                </a:ext>
              </a:extLst>
            </p:cNvPr>
            <p:cNvSpPr txBox="1"/>
            <p:nvPr/>
          </p:nvSpPr>
          <p:spPr>
            <a:xfrm>
              <a:off x="6336445" y="1704205"/>
              <a:ext cx="1240304" cy="310348"/>
            </a:xfrm>
            <a:prstGeom prst="rect">
              <a:avLst/>
            </a:prstGeom>
          </p:spPr>
          <p:txBody>
            <a:bodyPr vert="horz" wrap="square" lIns="89562" tIns="89562" rIns="89562" bIns="89562" rtlCol="0" anchor="t">
              <a:noAutofit/>
            </a:bodyPr>
            <a:lstStyle/>
            <a:p>
              <a:pPr marL="228523" indent="-228523" algn="ctr" defTabSz="878390">
                <a:defRPr/>
              </a:pPr>
              <a:r>
                <a:rPr lang="en-US" sz="1372" kern="0">
                  <a:solidFill>
                    <a:srgbClr val="353535"/>
                  </a:solidFill>
                  <a:latin typeface="Segoe UI" panose="020B0502040204020203" pitchFamily="34" charset="0"/>
                  <a:ea typeface="Segoe UI" panose="020B0502040204020203" pitchFamily="34" charset="0"/>
                  <a:cs typeface="Segoe UI" panose="020B0502040204020203" pitchFamily="34" charset="0"/>
                </a:rPr>
                <a:t>CD, deploy</a:t>
              </a:r>
            </a:p>
          </p:txBody>
        </p:sp>
        <p:sp>
          <p:nvSpPr>
            <p:cNvPr id="116" name="TextBox 115">
              <a:extLst>
                <a:ext uri="{FF2B5EF4-FFF2-40B4-BE49-F238E27FC236}">
                  <a16:creationId xmlns:a16="http://schemas.microsoft.com/office/drawing/2014/main" id="{DCA4ECAF-0FBA-4787-8A05-8B8A8B1A0F95}"/>
                </a:ext>
              </a:extLst>
            </p:cNvPr>
            <p:cNvSpPr txBox="1"/>
            <p:nvPr/>
          </p:nvSpPr>
          <p:spPr>
            <a:xfrm>
              <a:off x="6441877" y="1305493"/>
              <a:ext cx="967004" cy="390570"/>
            </a:xfrm>
            <a:prstGeom prst="rect">
              <a:avLst/>
            </a:prstGeom>
          </p:spPr>
          <p:txBody>
            <a:bodyPr vert="horz" wrap="square" lIns="89562" tIns="89562" rIns="89562" bIns="89562" rtlCol="0" anchor="t">
              <a:noAutofit/>
            </a:bodyPr>
            <a:lstStyle/>
            <a:p>
              <a:pPr marL="228523" indent="-228523" algn="ctr" defTabSz="878390">
                <a:defRPr/>
              </a:pPr>
              <a:r>
                <a:rPr lang="en-US" sz="1961" b="1" kern="0" dirty="0">
                  <a:solidFill>
                    <a:srgbClr val="353535"/>
                  </a:solidFill>
                  <a:latin typeface="Segoe UI" panose="020B0502040204020203" pitchFamily="34" charset="0"/>
                  <a:ea typeface="Segoe UI" panose="020B0502040204020203" pitchFamily="34" charset="0"/>
                  <a:cs typeface="Segoe UI" panose="020B0502040204020203" pitchFamily="34" charset="0"/>
                </a:rPr>
                <a:t>4.</a:t>
              </a:r>
            </a:p>
          </p:txBody>
        </p:sp>
        <p:pic>
          <p:nvPicPr>
            <p:cNvPr id="117" name="Picture 116">
              <a:extLst>
                <a:ext uri="{FF2B5EF4-FFF2-40B4-BE49-F238E27FC236}">
                  <a16:creationId xmlns:a16="http://schemas.microsoft.com/office/drawing/2014/main" id="{9D93A557-451F-477D-A955-FA98276C4D1E}"/>
                </a:ext>
              </a:extLst>
            </p:cNvPr>
            <p:cNvPicPr>
              <a:picLocks noChangeAspect="1"/>
            </p:cNvPicPr>
            <p:nvPr/>
          </p:nvPicPr>
          <p:blipFill>
            <a:blip r:embed="rId4"/>
            <a:stretch>
              <a:fillRect/>
            </a:stretch>
          </p:blipFill>
          <p:spPr>
            <a:xfrm>
              <a:off x="6547993" y="2214648"/>
              <a:ext cx="832582" cy="456982"/>
            </a:xfrm>
            <a:prstGeom prst="rect">
              <a:avLst/>
            </a:prstGeom>
          </p:spPr>
        </p:pic>
        <p:pic>
          <p:nvPicPr>
            <p:cNvPr id="123" name="Picture 122">
              <a:extLst>
                <a:ext uri="{FF2B5EF4-FFF2-40B4-BE49-F238E27FC236}">
                  <a16:creationId xmlns:a16="http://schemas.microsoft.com/office/drawing/2014/main" id="{B6E88437-DF10-4C82-B4D3-CEA4F6771B44}"/>
                </a:ext>
              </a:extLst>
            </p:cNvPr>
            <p:cNvPicPr>
              <a:picLocks noChangeAspect="1"/>
            </p:cNvPicPr>
            <p:nvPr/>
          </p:nvPicPr>
          <p:blipFill rotWithShape="1">
            <a:blip r:embed="rId5">
              <a:duotone>
                <a:prstClr val="black"/>
                <a:srgbClr val="4472C4">
                  <a:tint val="45000"/>
                  <a:satMod val="400000"/>
                </a:srgbClr>
              </a:duotone>
              <a:extLst>
                <a:ext uri="{28A0092B-C50C-407E-A947-70E740481C1C}">
                  <a14:useLocalDpi xmlns:a14="http://schemas.microsoft.com/office/drawing/2010/main" val="0"/>
                </a:ext>
              </a:extLst>
            </a:blip>
            <a:srcRect l="7464" t="16469" r="7295" b="21721"/>
            <a:stretch/>
          </p:blipFill>
          <p:spPr>
            <a:xfrm>
              <a:off x="7203357" y="2195312"/>
              <a:ext cx="338663" cy="245571"/>
            </a:xfrm>
            <a:prstGeom prst="rect">
              <a:avLst/>
            </a:prstGeom>
          </p:spPr>
        </p:pic>
        <p:sp>
          <p:nvSpPr>
            <p:cNvPr id="129" name="TextBox 128">
              <a:extLst>
                <a:ext uri="{FF2B5EF4-FFF2-40B4-BE49-F238E27FC236}">
                  <a16:creationId xmlns:a16="http://schemas.microsoft.com/office/drawing/2014/main" id="{5F6C17C7-6991-44BC-9FFD-097A4C62DA1A}"/>
                </a:ext>
              </a:extLst>
            </p:cNvPr>
            <p:cNvSpPr txBox="1"/>
            <p:nvPr/>
          </p:nvSpPr>
          <p:spPr>
            <a:xfrm>
              <a:off x="6612498" y="2578762"/>
              <a:ext cx="659539" cy="259602"/>
            </a:xfrm>
            <a:prstGeom prst="rect">
              <a:avLst/>
            </a:prstGeom>
          </p:spPr>
          <p:txBody>
            <a:bodyPr vert="horz" wrap="square" lIns="89562" tIns="89562" rIns="89562" bIns="89562" rtlCol="0" anchor="t">
              <a:noAutofit/>
            </a:bodyPr>
            <a:lstStyle/>
            <a:p>
              <a:pPr marL="228523" indent="-228523" algn="ctr" defTabSz="878390">
                <a:defRPr/>
              </a:pPr>
              <a:r>
                <a:rPr lang="en-US" sz="1176" kern="0">
                  <a:solidFill>
                    <a:srgbClr val="353535"/>
                  </a:solidFill>
                  <a:latin typeface="Segoe UI" panose="020B0502040204020203" pitchFamily="34" charset="0"/>
                  <a:ea typeface="Segoe UI" panose="020B0502040204020203" pitchFamily="34" charset="0"/>
                  <a:cs typeface="Segoe UI" panose="020B0502040204020203" pitchFamily="34" charset="0"/>
                </a:rPr>
                <a:t>VSTS</a:t>
              </a:r>
            </a:p>
          </p:txBody>
        </p:sp>
        <p:cxnSp>
          <p:nvCxnSpPr>
            <p:cNvPr id="133" name="Straight Arrow Connector 132">
              <a:extLst>
                <a:ext uri="{FF2B5EF4-FFF2-40B4-BE49-F238E27FC236}">
                  <a16:creationId xmlns:a16="http://schemas.microsoft.com/office/drawing/2014/main" id="{415C7C22-7DBE-449C-A456-29DD1C0FB3EB}"/>
                </a:ext>
              </a:extLst>
            </p:cNvPr>
            <p:cNvCxnSpPr>
              <a:cxnSpLocks/>
              <a:endCxn id="97" idx="2"/>
            </p:cNvCxnSpPr>
            <p:nvPr/>
          </p:nvCxnSpPr>
          <p:spPr>
            <a:xfrm flipV="1">
              <a:off x="6506683" y="2857106"/>
              <a:ext cx="428499" cy="792653"/>
            </a:xfrm>
            <a:prstGeom prst="straightConnector1">
              <a:avLst/>
            </a:prstGeom>
            <a:noFill/>
            <a:ln w="76200" cap="flat" cmpd="sng" algn="ctr">
              <a:solidFill>
                <a:srgbClr val="89CBFF"/>
              </a:solidFill>
              <a:prstDash val="solid"/>
              <a:headEnd type="none"/>
              <a:tailEnd type="triangle"/>
            </a:ln>
            <a:effectLst/>
          </p:spPr>
        </p:cxnSp>
        <p:pic>
          <p:nvPicPr>
            <p:cNvPr id="137" name="Picture 136">
              <a:extLst>
                <a:ext uri="{FF2B5EF4-FFF2-40B4-BE49-F238E27FC236}">
                  <a16:creationId xmlns:a16="http://schemas.microsoft.com/office/drawing/2014/main" id="{168466C5-F8F8-491B-9786-B013FAF5D289}"/>
                </a:ext>
              </a:extLst>
            </p:cNvPr>
            <p:cNvPicPr>
              <a:picLocks noChangeAspect="1"/>
            </p:cNvPicPr>
            <p:nvPr/>
          </p:nvPicPr>
          <p:blipFill>
            <a:blip r:embed="rId13"/>
            <a:stretch>
              <a:fillRect/>
            </a:stretch>
          </p:blipFill>
          <p:spPr>
            <a:xfrm>
              <a:off x="7126292" y="3169423"/>
              <a:ext cx="363190" cy="203791"/>
            </a:xfrm>
            <a:prstGeom prst="rect">
              <a:avLst/>
            </a:prstGeom>
          </p:spPr>
        </p:pic>
        <p:pic>
          <p:nvPicPr>
            <p:cNvPr id="140" name="Picture 139">
              <a:extLst>
                <a:ext uri="{FF2B5EF4-FFF2-40B4-BE49-F238E27FC236}">
                  <a16:creationId xmlns:a16="http://schemas.microsoft.com/office/drawing/2014/main" id="{84F2F046-B1F7-41EB-9917-CA017FEDA4B9}"/>
                </a:ext>
              </a:extLst>
            </p:cNvPr>
            <p:cNvPicPr>
              <a:picLocks noChangeAspect="1"/>
            </p:cNvPicPr>
            <p:nvPr/>
          </p:nvPicPr>
          <p:blipFill>
            <a:blip r:embed="rId11"/>
            <a:stretch>
              <a:fillRect/>
            </a:stretch>
          </p:blipFill>
          <p:spPr>
            <a:xfrm>
              <a:off x="6963355" y="2953608"/>
              <a:ext cx="363207" cy="203446"/>
            </a:xfrm>
            <a:prstGeom prst="rect">
              <a:avLst/>
            </a:prstGeom>
          </p:spPr>
        </p:pic>
      </p:grpSp>
      <p:sp>
        <p:nvSpPr>
          <p:cNvPr id="7" name="Rectangle: Rounded Corners 6">
            <a:extLst>
              <a:ext uri="{FF2B5EF4-FFF2-40B4-BE49-F238E27FC236}">
                <a16:creationId xmlns:a16="http://schemas.microsoft.com/office/drawing/2014/main" id="{A47CF6BE-90E1-46B9-A449-B1F93CD4DE02}"/>
              </a:ext>
            </a:extLst>
          </p:cNvPr>
          <p:cNvSpPr/>
          <p:nvPr/>
        </p:nvSpPr>
        <p:spPr bwMode="auto">
          <a:xfrm>
            <a:off x="9080289" y="3621008"/>
            <a:ext cx="2472490" cy="1358042"/>
          </a:xfrm>
          <a:prstGeom prst="roundRect">
            <a:avLst/>
          </a:prstGeom>
          <a:noFill/>
          <a:ln w="1016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a:lnSpc>
                <a:spcPct val="90000"/>
              </a:lnSpc>
              <a:spcBef>
                <a:spcPct val="0"/>
              </a:spcBef>
              <a:spcAft>
                <a:spcPct val="0"/>
              </a:spcAft>
              <a:defRPr/>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183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down)">
                                      <p:cBhvr>
                                        <p:cTn id="25" dur="500"/>
                                        <p:tgtEl>
                                          <p:spTgt spid="9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3"/>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500"/>
                            </p:stCondLst>
                            <p:childTnLst>
                              <p:par>
                                <p:cTn id="35" presetID="10" presetClass="entr" presetSubtype="0" fill="hold" grpId="0" nodeType="afterEffect">
                                  <p:stCondLst>
                                    <p:cond delay="200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500"/>
                                        <p:tgtEl>
                                          <p:spTgt spid="121"/>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21" grpId="0"/>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588622" y="457200"/>
            <a:ext cx="11017803" cy="1531188"/>
          </a:xfrm>
        </p:spPr>
        <p:txBody>
          <a:bodyPr/>
          <a:lstStyle/>
          <a:p>
            <a:r>
              <a:rPr lang="en-US" sz="9950" dirty="0"/>
              <a:t>AKS</a:t>
            </a:r>
          </a:p>
        </p:txBody>
      </p:sp>
    </p:spTree>
    <p:extLst>
      <p:ext uri="{BB962C8B-B14F-4D97-AF65-F5344CB8AC3E}">
        <p14:creationId xmlns:p14="http://schemas.microsoft.com/office/powerpoint/2010/main" val="324642929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00B6C-63C2-4990-A20F-B75CB0C049A1}"/>
              </a:ext>
            </a:extLst>
          </p:cNvPr>
          <p:cNvPicPr>
            <a:picLocks noChangeAspect="1"/>
          </p:cNvPicPr>
          <p:nvPr/>
        </p:nvPicPr>
        <p:blipFill>
          <a:blip r:embed="rId2"/>
          <a:stretch>
            <a:fillRect/>
          </a:stretch>
        </p:blipFill>
        <p:spPr>
          <a:xfrm>
            <a:off x="1083513" y="495300"/>
            <a:ext cx="9341454" cy="5467350"/>
          </a:xfrm>
          <a:prstGeom prst="rect">
            <a:avLst/>
          </a:prstGeom>
        </p:spPr>
      </p:pic>
    </p:spTree>
    <p:extLst>
      <p:ext uri="{BB962C8B-B14F-4D97-AF65-F5344CB8AC3E}">
        <p14:creationId xmlns:p14="http://schemas.microsoft.com/office/powerpoint/2010/main" val="34140504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6124A-9DC0-4A49-A181-57325172896D}"/>
              </a:ext>
            </a:extLst>
          </p:cNvPr>
          <p:cNvPicPr>
            <a:picLocks noChangeAspect="1"/>
          </p:cNvPicPr>
          <p:nvPr/>
        </p:nvPicPr>
        <p:blipFill>
          <a:blip r:embed="rId2"/>
          <a:stretch>
            <a:fillRect/>
          </a:stretch>
        </p:blipFill>
        <p:spPr>
          <a:xfrm>
            <a:off x="914797" y="281899"/>
            <a:ext cx="9948350" cy="6042701"/>
          </a:xfrm>
          <a:prstGeom prst="rect">
            <a:avLst/>
          </a:prstGeom>
        </p:spPr>
      </p:pic>
    </p:spTree>
    <p:extLst>
      <p:ext uri="{BB962C8B-B14F-4D97-AF65-F5344CB8AC3E}">
        <p14:creationId xmlns:p14="http://schemas.microsoft.com/office/powerpoint/2010/main" val="404743050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DCC0C5-0F55-4342-B3A7-457FDAEA1430}"/>
              </a:ext>
            </a:extLst>
          </p:cNvPr>
          <p:cNvPicPr>
            <a:picLocks noChangeAspect="1"/>
          </p:cNvPicPr>
          <p:nvPr/>
        </p:nvPicPr>
        <p:blipFill>
          <a:blip r:embed="rId2"/>
          <a:stretch>
            <a:fillRect/>
          </a:stretch>
        </p:blipFill>
        <p:spPr>
          <a:xfrm>
            <a:off x="1270397" y="188066"/>
            <a:ext cx="9146475" cy="6142884"/>
          </a:xfrm>
          <a:prstGeom prst="rect">
            <a:avLst/>
          </a:prstGeom>
        </p:spPr>
      </p:pic>
    </p:spTree>
    <p:extLst>
      <p:ext uri="{BB962C8B-B14F-4D97-AF65-F5344CB8AC3E}">
        <p14:creationId xmlns:p14="http://schemas.microsoft.com/office/powerpoint/2010/main" val="139977026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769095" y="2231858"/>
            <a:ext cx="11017803" cy="1531188"/>
          </a:xfrm>
        </p:spPr>
        <p:txBody>
          <a:bodyPr/>
          <a:lstStyle/>
          <a:p>
            <a:r>
              <a:rPr lang="en-US" sz="9950" dirty="0"/>
              <a:t>Azure Dev Spaces</a:t>
            </a:r>
          </a:p>
        </p:txBody>
      </p:sp>
    </p:spTree>
    <p:extLst>
      <p:ext uri="{BB962C8B-B14F-4D97-AF65-F5344CB8AC3E}">
        <p14:creationId xmlns:p14="http://schemas.microsoft.com/office/powerpoint/2010/main" val="25125174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39471" y="3279606"/>
            <a:ext cx="2288271" cy="76173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1539471" y="4121995"/>
            <a:ext cx="2288271" cy="76173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1539471" y="4964382"/>
            <a:ext cx="2288271" cy="76173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p:cNvSpPr/>
          <p:nvPr/>
        </p:nvSpPr>
        <p:spPr bwMode="auto">
          <a:xfrm>
            <a:off x="7198313" y="3484863"/>
            <a:ext cx="3644914" cy="2832009"/>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3" tIns="146274" rIns="182843" bIns="14627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ounded Rectangle 58"/>
          <p:cNvSpPr/>
          <p:nvPr/>
        </p:nvSpPr>
        <p:spPr bwMode="auto">
          <a:xfrm>
            <a:off x="6507162" y="3964986"/>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ounded Rectangle 59"/>
          <p:cNvSpPr/>
          <p:nvPr/>
        </p:nvSpPr>
        <p:spPr bwMode="auto">
          <a:xfrm>
            <a:off x="8081910" y="3130212"/>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ounded Rectangle 60"/>
          <p:cNvSpPr/>
          <p:nvPr/>
        </p:nvSpPr>
        <p:spPr bwMode="auto">
          <a:xfrm>
            <a:off x="6507162" y="5013701"/>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ounded Rectangle 61"/>
          <p:cNvSpPr/>
          <p:nvPr/>
        </p:nvSpPr>
        <p:spPr bwMode="auto">
          <a:xfrm>
            <a:off x="9664227" y="3960625"/>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ounded Rectangle 62"/>
          <p:cNvSpPr/>
          <p:nvPr/>
        </p:nvSpPr>
        <p:spPr bwMode="auto">
          <a:xfrm>
            <a:off x="9653526" y="4979363"/>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63"/>
          <p:cNvSpPr/>
          <p:nvPr/>
        </p:nvSpPr>
        <p:spPr bwMode="auto">
          <a:xfrm>
            <a:off x="8081910" y="5832728"/>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a:xfrm>
            <a:off x="584200" y="470392"/>
            <a:ext cx="5513607" cy="461665"/>
          </a:xfrm>
          <a:prstGeom prst="rect">
            <a:avLst/>
          </a:prstGeom>
        </p:spPr>
        <p:txBody>
          <a:bodyPr wrap="square">
            <a:spAutoFit/>
          </a:bodyPr>
          <a:lstStyle/>
          <a:p>
            <a:pPr defTabSz="914049">
              <a:defRPr/>
            </a:pPr>
            <a:r>
              <a:rPr lang="en-US" sz="2400" dirty="0">
                <a:gradFill>
                  <a:gsLst>
                    <a:gs pos="1250">
                      <a:schemeClr val="tx1"/>
                    </a:gs>
                    <a:gs pos="100000">
                      <a:schemeClr val="tx1"/>
                    </a:gs>
                  </a:gsLst>
                  <a:lin ang="5400000" scaled="0"/>
                </a:gradFill>
              </a:rPr>
              <a:t>Traditional application approach</a:t>
            </a:r>
          </a:p>
        </p:txBody>
      </p:sp>
      <p:sp>
        <p:nvSpPr>
          <p:cNvPr id="9" name="Rectangle 8"/>
          <p:cNvSpPr/>
          <p:nvPr/>
        </p:nvSpPr>
        <p:spPr>
          <a:xfrm>
            <a:off x="6259293" y="470392"/>
            <a:ext cx="5848340" cy="461665"/>
          </a:xfrm>
          <a:prstGeom prst="rect">
            <a:avLst/>
          </a:prstGeom>
        </p:spPr>
        <p:txBody>
          <a:bodyPr wrap="square">
            <a:spAutoFit/>
          </a:bodyPr>
          <a:lstStyle/>
          <a:p>
            <a:pPr defTabSz="914049">
              <a:defRPr/>
            </a:pPr>
            <a:r>
              <a:rPr lang="en-US" sz="2400" dirty="0">
                <a:gradFill>
                  <a:gsLst>
                    <a:gs pos="1250">
                      <a:schemeClr val="tx1"/>
                    </a:gs>
                    <a:gs pos="100000">
                      <a:schemeClr val="tx1"/>
                    </a:gs>
                  </a:gsLst>
                  <a:lin ang="5400000" scaled="0"/>
                </a:gradFill>
              </a:rPr>
              <a:t>Microservices application approach</a:t>
            </a:r>
          </a:p>
        </p:txBody>
      </p:sp>
      <p:sp>
        <p:nvSpPr>
          <p:cNvPr id="10" name="Rectangle 9"/>
          <p:cNvSpPr/>
          <p:nvPr/>
        </p:nvSpPr>
        <p:spPr>
          <a:xfrm>
            <a:off x="6259293" y="950570"/>
            <a:ext cx="3397595" cy="1866280"/>
          </a:xfrm>
          <a:prstGeom prst="rect">
            <a:avLst/>
          </a:prstGeom>
        </p:spPr>
        <p:txBody>
          <a:bodyPr wrap="square">
            <a:spAutoFit/>
          </a:bodyPr>
          <a:lstStyle/>
          <a:p>
            <a:pPr marL="231775" indent="-231775" defTabSz="914049">
              <a:buFont typeface="Arial" panose="020B0604020202020204" pitchFamily="34" charset="0"/>
              <a:buChar char="•"/>
              <a:defRPr/>
            </a:pPr>
            <a:r>
              <a:rPr lang="en-US" sz="1599" dirty="0">
                <a:gradFill>
                  <a:gsLst>
                    <a:gs pos="1250">
                      <a:schemeClr val="tx1"/>
                    </a:gs>
                    <a:gs pos="100000">
                      <a:schemeClr val="tx1"/>
                    </a:gs>
                  </a:gsLst>
                  <a:lin ang="5400000" scaled="0"/>
                </a:gradFill>
                <a:latin typeface="Segoe UI"/>
              </a:rPr>
              <a:t>A microservice application segregates functionality into separate smaller services</a:t>
            </a:r>
            <a:endParaRPr lang="en-US" sz="1599" dirty="0">
              <a:gradFill>
                <a:gsLst>
                  <a:gs pos="1250">
                    <a:schemeClr val="tx1"/>
                  </a:gs>
                  <a:gs pos="100000">
                    <a:schemeClr val="tx1"/>
                  </a:gs>
                </a:gsLst>
                <a:lin ang="5400000" scaled="0"/>
              </a:gradFill>
              <a:latin typeface="Segoe UI Light"/>
            </a:endParaRPr>
          </a:p>
          <a:p>
            <a:pPr marL="231775" indent="-231775" defTabSz="914049">
              <a:spcBef>
                <a:spcPts val="392"/>
              </a:spcBef>
              <a:buFont typeface="Arial" panose="020B0604020202020204" pitchFamily="34" charset="0"/>
              <a:buChar char="•"/>
              <a:defRPr/>
            </a:pPr>
            <a:r>
              <a:rPr lang="en-US" sz="1599" dirty="0">
                <a:gradFill>
                  <a:gsLst>
                    <a:gs pos="1250">
                      <a:schemeClr val="tx1"/>
                    </a:gs>
                    <a:gs pos="100000">
                      <a:schemeClr val="tx1"/>
                    </a:gs>
                  </a:gsLst>
                  <a:lin ang="5400000" scaled="0"/>
                </a:gradFill>
                <a:latin typeface="Segoe UI"/>
              </a:rPr>
              <a:t>Scales out by </a:t>
            </a:r>
            <a:r>
              <a:rPr lang="en-US" sz="1599" b="1" dirty="0">
                <a:gradFill>
                  <a:gsLst>
                    <a:gs pos="1250">
                      <a:schemeClr val="tx1"/>
                    </a:gs>
                    <a:gs pos="100000">
                      <a:schemeClr val="tx1"/>
                    </a:gs>
                  </a:gsLst>
                  <a:lin ang="5400000" scaled="0"/>
                </a:gradFill>
                <a:latin typeface="Segoe UI"/>
              </a:rPr>
              <a:t>deploying each service independently </a:t>
            </a:r>
            <a:r>
              <a:rPr lang="en-US" sz="1599" dirty="0">
                <a:gradFill>
                  <a:gsLst>
                    <a:gs pos="1250">
                      <a:schemeClr val="tx1"/>
                    </a:gs>
                    <a:gs pos="100000">
                      <a:schemeClr val="tx1"/>
                    </a:gs>
                  </a:gsLst>
                  <a:lin ang="5400000" scaled="0"/>
                </a:gradFill>
                <a:latin typeface="Segoe UI"/>
              </a:rPr>
              <a:t>with multiple instances across servers/VMs</a:t>
            </a:r>
          </a:p>
        </p:txBody>
      </p:sp>
      <p:sp>
        <p:nvSpPr>
          <p:cNvPr id="12" name="Hexagon 11"/>
          <p:cNvSpPr/>
          <p:nvPr/>
        </p:nvSpPr>
        <p:spPr bwMode="auto">
          <a:xfrm>
            <a:off x="9709412" y="1409362"/>
            <a:ext cx="272756" cy="244016"/>
          </a:xfrm>
          <a:prstGeom prst="hexagon">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3" name="Hexagon 12"/>
          <p:cNvSpPr/>
          <p:nvPr/>
        </p:nvSpPr>
        <p:spPr bwMode="auto">
          <a:xfrm>
            <a:off x="10889014" y="1937180"/>
            <a:ext cx="272756" cy="24401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4" name="Hexagon 13"/>
          <p:cNvSpPr/>
          <p:nvPr/>
        </p:nvSpPr>
        <p:spPr bwMode="auto">
          <a:xfrm>
            <a:off x="11321804" y="1694901"/>
            <a:ext cx="272756" cy="244016"/>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5" name="Hexagon 14"/>
          <p:cNvSpPr/>
          <p:nvPr/>
        </p:nvSpPr>
        <p:spPr bwMode="auto">
          <a:xfrm>
            <a:off x="9688434" y="1431633"/>
            <a:ext cx="272756" cy="244016"/>
          </a:xfrm>
          <a:prstGeom prst="hexagon">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6" name="Hexagon 15"/>
          <p:cNvSpPr/>
          <p:nvPr/>
        </p:nvSpPr>
        <p:spPr bwMode="auto">
          <a:xfrm>
            <a:off x="9713470" y="1384720"/>
            <a:ext cx="272756" cy="244016"/>
          </a:xfrm>
          <a:prstGeom prst="hexagon">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7" name="Hexagon 16"/>
          <p:cNvSpPr/>
          <p:nvPr/>
        </p:nvSpPr>
        <p:spPr bwMode="auto">
          <a:xfrm>
            <a:off x="9708999" y="1965140"/>
            <a:ext cx="272756" cy="24401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8" name="Hexagon 17"/>
          <p:cNvSpPr/>
          <p:nvPr/>
        </p:nvSpPr>
        <p:spPr bwMode="auto">
          <a:xfrm>
            <a:off x="9678418" y="1937180"/>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9" name="Hexagon 18"/>
          <p:cNvSpPr/>
          <p:nvPr/>
        </p:nvSpPr>
        <p:spPr bwMode="auto">
          <a:xfrm>
            <a:off x="9695638" y="1983497"/>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0" name="Hexagon 19"/>
          <p:cNvSpPr/>
          <p:nvPr/>
        </p:nvSpPr>
        <p:spPr bwMode="auto">
          <a:xfrm>
            <a:off x="10125105" y="1715010"/>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1" name="Hexagon 20"/>
          <p:cNvSpPr/>
          <p:nvPr/>
        </p:nvSpPr>
        <p:spPr bwMode="auto">
          <a:xfrm>
            <a:off x="10149781" y="1678926"/>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2" name="Hexagon 21"/>
          <p:cNvSpPr/>
          <p:nvPr/>
        </p:nvSpPr>
        <p:spPr bwMode="auto">
          <a:xfrm>
            <a:off x="10106601" y="1693519"/>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7" name="Rectangle 26"/>
          <p:cNvSpPr/>
          <p:nvPr/>
        </p:nvSpPr>
        <p:spPr>
          <a:xfrm>
            <a:off x="579153" y="976489"/>
            <a:ext cx="3374104" cy="1620187"/>
          </a:xfrm>
          <a:prstGeom prst="rect">
            <a:avLst/>
          </a:prstGeom>
        </p:spPr>
        <p:txBody>
          <a:bodyPr wrap="square">
            <a:spAutoFit/>
          </a:bodyPr>
          <a:lstStyle/>
          <a:p>
            <a:pPr marL="231775" indent="-231775" defTabSz="914049">
              <a:buFont typeface="Arial" panose="020B0604020202020204" pitchFamily="34" charset="0"/>
              <a:buChar char="•"/>
              <a:defRPr/>
            </a:pPr>
            <a:r>
              <a:rPr lang="en-US" sz="1599" dirty="0">
                <a:gradFill>
                  <a:gsLst>
                    <a:gs pos="1250">
                      <a:schemeClr val="tx1"/>
                    </a:gs>
                    <a:gs pos="100000">
                      <a:schemeClr val="tx1"/>
                    </a:gs>
                  </a:gsLst>
                  <a:lin ang="5400000" scaled="0"/>
                </a:gradFill>
                <a:latin typeface="Segoe UI"/>
              </a:rPr>
              <a:t>A traditional application has its functionality within a few processes componentized with layers and libraries</a:t>
            </a:r>
            <a:endParaRPr lang="en-US" sz="1599" dirty="0">
              <a:gradFill>
                <a:gsLst>
                  <a:gs pos="1250">
                    <a:schemeClr val="tx1"/>
                  </a:gs>
                  <a:gs pos="100000">
                    <a:schemeClr val="tx1"/>
                  </a:gs>
                </a:gsLst>
                <a:lin ang="5400000" scaled="0"/>
              </a:gradFill>
              <a:latin typeface="Segoe UI Light"/>
            </a:endParaRPr>
          </a:p>
          <a:p>
            <a:pPr marL="231775" indent="-231775" defTabSz="914049">
              <a:spcBef>
                <a:spcPts val="392"/>
              </a:spcBef>
              <a:buFont typeface="Arial" panose="020B0604020202020204" pitchFamily="34" charset="0"/>
              <a:buChar char="•"/>
              <a:defRPr/>
            </a:pPr>
            <a:r>
              <a:rPr lang="en-US" sz="1599" dirty="0">
                <a:gradFill>
                  <a:gsLst>
                    <a:gs pos="1250">
                      <a:schemeClr val="tx1"/>
                    </a:gs>
                    <a:gs pos="100000">
                      <a:schemeClr val="tx1"/>
                    </a:gs>
                  </a:gsLst>
                  <a:lin ang="5400000" scaled="0"/>
                </a:gradFill>
                <a:latin typeface="Segoe UI"/>
              </a:rPr>
              <a:t>Scales by cloning the app on multiple servers/VMs</a:t>
            </a: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84374" y="1368147"/>
            <a:ext cx="605825" cy="602262"/>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2290" y="1423948"/>
            <a:ext cx="605825" cy="602262"/>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11750" y="1658674"/>
            <a:ext cx="605825" cy="602262"/>
          </a:xfrm>
          <a:prstGeom prst="rect">
            <a:avLst/>
          </a:prstGeom>
        </p:spPr>
      </p:pic>
      <p:sp>
        <p:nvSpPr>
          <p:cNvPr id="36" name="Rectangle 35"/>
          <p:cNvSpPr/>
          <p:nvPr/>
        </p:nvSpPr>
        <p:spPr>
          <a:xfrm>
            <a:off x="9603030" y="946224"/>
            <a:ext cx="734496" cy="369332"/>
          </a:xfrm>
          <a:prstGeom prst="rect">
            <a:avLst/>
          </a:prstGeom>
          <a:ln>
            <a:noFill/>
          </a:ln>
        </p:spPr>
        <p:txBody>
          <a:bodyPr wrap="none">
            <a:spAutoFit/>
          </a:bodyPr>
          <a:lstStyle/>
          <a:p>
            <a:pPr defTabSz="914049">
              <a:defRPr/>
            </a:pPr>
            <a:r>
              <a:rPr lang="en-US" sz="1800" dirty="0">
                <a:gradFill>
                  <a:gsLst>
                    <a:gs pos="1250">
                      <a:schemeClr val="tx1"/>
                    </a:gs>
                    <a:gs pos="100000">
                      <a:schemeClr val="tx1"/>
                    </a:gs>
                  </a:gsLst>
                  <a:lin ang="5400000" scaled="0"/>
                </a:gradFill>
                <a:latin typeface="Segoe UI Light"/>
              </a:rPr>
              <a:t>App 1</a:t>
            </a:r>
          </a:p>
        </p:txBody>
      </p:sp>
      <p:sp>
        <p:nvSpPr>
          <p:cNvPr id="37" name="Rectangle 36"/>
          <p:cNvSpPr/>
          <p:nvPr/>
        </p:nvSpPr>
        <p:spPr>
          <a:xfrm>
            <a:off x="10822806" y="933030"/>
            <a:ext cx="771365" cy="369332"/>
          </a:xfrm>
          <a:prstGeom prst="rect">
            <a:avLst/>
          </a:prstGeom>
        </p:spPr>
        <p:txBody>
          <a:bodyPr wrap="none">
            <a:spAutoFit/>
          </a:bodyPr>
          <a:lstStyle/>
          <a:p>
            <a:pPr defTabSz="914049">
              <a:defRPr/>
            </a:pPr>
            <a:r>
              <a:rPr lang="en-US" sz="1800" dirty="0">
                <a:gradFill>
                  <a:gsLst>
                    <a:gs pos="1250">
                      <a:schemeClr val="tx1"/>
                    </a:gs>
                    <a:gs pos="100000">
                      <a:schemeClr val="tx1"/>
                    </a:gs>
                  </a:gsLst>
                  <a:lin ang="5400000" scaled="0"/>
                </a:gradFill>
                <a:latin typeface="Segoe UI Light"/>
              </a:rPr>
              <a:t>App 2</a:t>
            </a:r>
          </a:p>
        </p:txBody>
      </p:sp>
      <p:sp>
        <p:nvSpPr>
          <p:cNvPr id="38" name="Hexagon 37"/>
          <p:cNvSpPr/>
          <p:nvPr/>
        </p:nvSpPr>
        <p:spPr bwMode="auto">
          <a:xfrm>
            <a:off x="10882490" y="1418551"/>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39" name="Hexagon 38"/>
          <p:cNvSpPr/>
          <p:nvPr/>
        </p:nvSpPr>
        <p:spPr bwMode="auto">
          <a:xfrm>
            <a:off x="10882490" y="1409362"/>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0" name="Hexagon 39"/>
          <p:cNvSpPr/>
          <p:nvPr/>
        </p:nvSpPr>
        <p:spPr bwMode="auto">
          <a:xfrm>
            <a:off x="10897475" y="1366213"/>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1" name="Hexagon 40"/>
          <p:cNvSpPr/>
          <p:nvPr/>
        </p:nvSpPr>
        <p:spPr bwMode="auto">
          <a:xfrm>
            <a:off x="10885447" y="1950143"/>
            <a:ext cx="272756" cy="24401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2" name="Hexagon 41"/>
          <p:cNvSpPr/>
          <p:nvPr/>
        </p:nvSpPr>
        <p:spPr bwMode="auto">
          <a:xfrm>
            <a:off x="11335041" y="1672241"/>
            <a:ext cx="272756" cy="244016"/>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3" name="Hexagon 42"/>
          <p:cNvSpPr/>
          <p:nvPr/>
        </p:nvSpPr>
        <p:spPr bwMode="auto">
          <a:xfrm>
            <a:off x="11297411" y="1669277"/>
            <a:ext cx="272756" cy="244016"/>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4" name="Hexagon 43"/>
          <p:cNvSpPr/>
          <p:nvPr/>
        </p:nvSpPr>
        <p:spPr bwMode="auto">
          <a:xfrm>
            <a:off x="10926022" y="1946567"/>
            <a:ext cx="272756" cy="24401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cxnSp>
        <p:nvCxnSpPr>
          <p:cNvPr id="45" name="Straight Connector 44"/>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50510" y="945171"/>
            <a:ext cx="1023204" cy="1362964"/>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1250">
                      <a:schemeClr val="tx1"/>
                    </a:gs>
                    <a:gs pos="100000">
                      <a:schemeClr val="tx1"/>
                    </a:gs>
                  </a:gsLst>
                  <a:lin ang="5400000" scaled="0"/>
                </a:gradFill>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1250">
                      <a:schemeClr val="tx1"/>
                    </a:gs>
                    <a:gs pos="100000">
                      <a:schemeClr val="tx1"/>
                    </a:gs>
                  </a:gsLst>
                  <a:lin ang="5400000" scaled="0"/>
                </a:gradFill>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1250">
                      <a:schemeClr val="tx1"/>
                    </a:gs>
                    <a:gs pos="100000">
                      <a:schemeClr val="tx1"/>
                    </a:gs>
                  </a:gsLst>
                  <a:lin ang="5400000" scaled="0"/>
                </a:gradFill>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1250">
                      <a:schemeClr val="tx1"/>
                    </a:gs>
                    <a:gs pos="100000">
                      <a:schemeClr val="tx1"/>
                    </a:gs>
                  </a:gsLst>
                  <a:lin ang="5400000" scaled="0"/>
                </a:gradFill>
                <a:latin typeface="Segoe UI Light"/>
                <a:ea typeface="Segoe UI" pitchFamily="34" charset="0"/>
                <a:cs typeface="Segoe UI" pitchFamily="34" charset="0"/>
              </a:endParaRPr>
            </a:p>
          </p:txBody>
        </p:sp>
        <p:sp>
          <p:nvSpPr>
            <p:cNvPr id="51" name="Rectangle 50"/>
            <p:cNvSpPr/>
            <p:nvPr/>
          </p:nvSpPr>
          <p:spPr>
            <a:xfrm>
              <a:off x="4160986" y="946510"/>
              <a:ext cx="734752" cy="369461"/>
            </a:xfrm>
            <a:prstGeom prst="rect">
              <a:avLst/>
            </a:prstGeom>
          </p:spPr>
          <p:txBody>
            <a:bodyPr wrap="none">
              <a:spAutoFit/>
            </a:bodyPr>
            <a:lstStyle/>
            <a:p>
              <a:pPr defTabSz="914049">
                <a:defRPr/>
              </a:pPr>
              <a:r>
                <a:rPr lang="en-US" sz="1800" dirty="0">
                  <a:gradFill>
                    <a:gsLst>
                      <a:gs pos="1250">
                        <a:schemeClr val="tx1"/>
                      </a:gs>
                      <a:gs pos="100000">
                        <a:schemeClr val="tx1"/>
                      </a:gs>
                    </a:gsLst>
                    <a:lin ang="5400000" scaled="0"/>
                  </a:gradFill>
                  <a:latin typeface="Segoe UI Light"/>
                </a:rPr>
                <a:t>App 1</a:t>
              </a:r>
            </a:p>
          </p:txBody>
        </p:sp>
      </p:grpSp>
      <p:sp>
        <p:nvSpPr>
          <p:cNvPr id="52" name="Hexagon 51"/>
          <p:cNvSpPr/>
          <p:nvPr/>
        </p:nvSpPr>
        <p:spPr bwMode="auto">
          <a:xfrm>
            <a:off x="9677835" y="1974527"/>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3" name="Hexagon 52"/>
          <p:cNvSpPr/>
          <p:nvPr/>
        </p:nvSpPr>
        <p:spPr bwMode="auto">
          <a:xfrm>
            <a:off x="9661199" y="1962711"/>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4" name="Hexagon 53"/>
          <p:cNvSpPr/>
          <p:nvPr/>
        </p:nvSpPr>
        <p:spPr bwMode="auto">
          <a:xfrm>
            <a:off x="10876784" y="1401859"/>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5" name="Hexagon 54"/>
          <p:cNvSpPr/>
          <p:nvPr/>
        </p:nvSpPr>
        <p:spPr bwMode="auto">
          <a:xfrm>
            <a:off x="10882537" y="1414691"/>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6" name="Hexagon 55"/>
          <p:cNvSpPr/>
          <p:nvPr/>
        </p:nvSpPr>
        <p:spPr bwMode="auto">
          <a:xfrm>
            <a:off x="10888638" y="1382812"/>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7" name="Hexagon 56"/>
          <p:cNvSpPr/>
          <p:nvPr/>
        </p:nvSpPr>
        <p:spPr bwMode="auto">
          <a:xfrm>
            <a:off x="10103854" y="1713748"/>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8" name="Hexagon 57"/>
          <p:cNvSpPr/>
          <p:nvPr/>
        </p:nvSpPr>
        <p:spPr bwMode="auto">
          <a:xfrm>
            <a:off x="10138475" y="1710965"/>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grpSp>
        <p:nvGrpSpPr>
          <p:cNvPr id="2" name="Group 1"/>
          <p:cNvGrpSpPr/>
          <p:nvPr/>
        </p:nvGrpSpPr>
        <p:grpSpPr>
          <a:xfrm>
            <a:off x="9460780" y="1289051"/>
            <a:ext cx="1023204" cy="1019084"/>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grpSp>
      <p:grpSp>
        <p:nvGrpSpPr>
          <p:cNvPr id="3" name="Group 2"/>
          <p:cNvGrpSpPr/>
          <p:nvPr/>
        </p:nvGrpSpPr>
        <p:grpSpPr>
          <a:xfrm>
            <a:off x="10687176" y="1294452"/>
            <a:ext cx="1023204" cy="1019084"/>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grpSp>
      <p:grpSp>
        <p:nvGrpSpPr>
          <p:cNvPr id="66" name="Group 65"/>
          <p:cNvGrpSpPr/>
          <p:nvPr/>
        </p:nvGrpSpPr>
        <p:grpSpPr>
          <a:xfrm>
            <a:off x="8194731" y="4245587"/>
            <a:ext cx="1261534" cy="817298"/>
            <a:chOff x="8625119" y="4346288"/>
            <a:chExt cx="1286914" cy="833741"/>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8625119" y="4420487"/>
              <a:ext cx="1286914" cy="759542"/>
            </a:xfrm>
            <a:prstGeom prst="rect">
              <a:avLst/>
            </a:prstGeom>
          </p:spPr>
          <p:txBody>
            <a:bodyPr wrap="square">
              <a:spAutoFit/>
            </a:bodyPr>
            <a:lstStyle/>
            <a:p>
              <a:pPr algn="ctr" defTabSz="914103"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Fine-grained density of services</a:t>
              </a:r>
            </a:p>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 name="Group 71"/>
          <p:cNvGrpSpPr/>
          <p:nvPr/>
        </p:nvGrpSpPr>
        <p:grpSpPr>
          <a:xfrm>
            <a:off x="4169399" y="3754119"/>
            <a:ext cx="1314217" cy="815465"/>
            <a:chOff x="4217417" y="4008951"/>
            <a:chExt cx="1340657" cy="831871"/>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a:xfrm>
              <a:off x="4226478" y="4081279"/>
              <a:ext cx="1331596" cy="759543"/>
            </a:xfrm>
            <a:prstGeom prst="rect">
              <a:avLst/>
            </a:prstGeom>
          </p:spPr>
          <p:txBody>
            <a:bodyPr wrap="square">
              <a:spAutoFit/>
            </a:bodyPr>
            <a:lstStyle/>
            <a:p>
              <a:pPr algn="ctr" defTabSz="914103"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Coarse-grained density of apps/services</a:t>
              </a:r>
            </a:p>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5" name="Group 74"/>
          <p:cNvGrpSpPr/>
          <p:nvPr/>
        </p:nvGrpSpPr>
        <p:grpSpPr>
          <a:xfrm>
            <a:off x="4154785" y="5297037"/>
            <a:ext cx="1305335" cy="788948"/>
            <a:chOff x="4237967" y="5402884"/>
            <a:chExt cx="1331596" cy="804821"/>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a:xfrm>
              <a:off x="4237967" y="5448162"/>
              <a:ext cx="1331596" cy="759543"/>
            </a:xfrm>
            <a:prstGeom prst="rect">
              <a:avLst/>
            </a:prstGeom>
          </p:spPr>
          <p:txBody>
            <a:bodyPr wrap="square">
              <a:spAutoFit/>
            </a:bodyPr>
            <a:lstStyle/>
            <a:p>
              <a:pPr algn="ctr" defTabSz="914103"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Need to deploy the full application</a:t>
              </a:r>
            </a:p>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8" name="Group 77"/>
          <p:cNvGrpSpPr/>
          <p:nvPr/>
        </p:nvGrpSpPr>
        <p:grpSpPr>
          <a:xfrm>
            <a:off x="10171825" y="2992934"/>
            <a:ext cx="1305335" cy="788948"/>
            <a:chOff x="10622216" y="3052425"/>
            <a:chExt cx="1331596" cy="804821"/>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10622216" y="3097703"/>
              <a:ext cx="1331596" cy="759543"/>
            </a:xfrm>
            <a:prstGeom prst="rect">
              <a:avLst/>
            </a:prstGeom>
          </p:spPr>
          <p:txBody>
            <a:bodyPr wrap="square">
              <a:spAutoFit/>
            </a:bodyPr>
            <a:lstStyle/>
            <a:p>
              <a:pPr algn="ctr" defTabSz="914103"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Independent deployment of microservice</a:t>
              </a:r>
            </a:p>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p:cNvGrpSpPr/>
          <p:nvPr/>
        </p:nvGrpSpPr>
        <p:grpSpPr>
          <a:xfrm>
            <a:off x="1351686" y="3452689"/>
            <a:ext cx="421918" cy="421918"/>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62246" y="4315275"/>
            <a:ext cx="421918" cy="421918"/>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62246" y="5130466"/>
            <a:ext cx="421918" cy="421918"/>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317496" y="3796648"/>
            <a:ext cx="421918" cy="421918"/>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313522" y="4834881"/>
            <a:ext cx="421918" cy="421918"/>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b="1" dirty="0">
                <a:gradFill>
                  <a:gsLst>
                    <a:gs pos="5439">
                      <a:srgbClr val="F8F8F8"/>
                    </a:gs>
                    <a:gs pos="10000">
                      <a:srgbClr val="F8F8F8"/>
                    </a:gs>
                  </a:gsLst>
                  <a:lin ang="5400000" scaled="0"/>
                </a:gradFill>
                <a:latin typeface="Segoe UI"/>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8758360" y="2810701"/>
            <a:ext cx="421918" cy="421918"/>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8789212" y="5512043"/>
            <a:ext cx="421918" cy="421918"/>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216085" y="4833234"/>
            <a:ext cx="421918" cy="421918"/>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222829" y="3796648"/>
            <a:ext cx="421918" cy="421918"/>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238386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17638" y="506588"/>
            <a:ext cx="15131327" cy="738664"/>
          </a:xfrm>
        </p:spPr>
        <p:txBody>
          <a:bodyPr/>
          <a:lstStyle/>
          <a:p>
            <a:r>
              <a:rPr lang="en-US" sz="4800" dirty="0"/>
              <a:t>Microservices are hard to develop locally</a:t>
            </a:r>
          </a:p>
        </p:txBody>
      </p:sp>
      <p:sp>
        <p:nvSpPr>
          <p:cNvPr id="4" name="Rectangle 3"/>
          <p:cNvSpPr/>
          <p:nvPr/>
        </p:nvSpPr>
        <p:spPr>
          <a:xfrm>
            <a:off x="717639" y="4372134"/>
            <a:ext cx="10607483" cy="1583920"/>
          </a:xfrm>
          <a:prstGeom prst="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b"/>
          <a:lstStyle/>
          <a:p>
            <a:pPr algn="ctr" defTabSz="914322">
              <a:defRPr/>
            </a:pPr>
            <a:r>
              <a:rPr lang="en-US" sz="1800">
                <a:solidFill>
                  <a:srgbClr val="FFFFFF">
                    <a:lumMod val="50000"/>
                  </a:srgbClr>
                </a:solidFill>
              </a:rPr>
              <a:t>Local Development Machine</a:t>
            </a:r>
          </a:p>
        </p:txBody>
      </p:sp>
      <p:sp>
        <p:nvSpPr>
          <p:cNvPr id="5" name="Rectangle 4"/>
          <p:cNvSpPr/>
          <p:nvPr/>
        </p:nvSpPr>
        <p:spPr>
          <a:xfrm>
            <a:off x="717639" y="1391804"/>
            <a:ext cx="10607483" cy="286167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defTabSz="914322">
              <a:defRPr/>
            </a:pPr>
            <a:r>
              <a:rPr lang="en-US" sz="1800">
                <a:solidFill>
                  <a:srgbClr val="FFFFFF">
                    <a:lumMod val="50000"/>
                  </a:srgbClr>
                </a:solidFill>
              </a:rPr>
              <a:t>Azure</a:t>
            </a:r>
          </a:p>
        </p:txBody>
      </p:sp>
      <p:sp>
        <p:nvSpPr>
          <p:cNvPr id="6" name="Rectangle 5"/>
          <p:cNvSpPr/>
          <p:nvPr/>
        </p:nvSpPr>
        <p:spPr>
          <a:xfrm>
            <a:off x="1323886" y="2180083"/>
            <a:ext cx="1828681" cy="914341"/>
          </a:xfrm>
          <a:prstGeom prst="rect">
            <a:avLst/>
          </a:prstGeom>
          <a:solidFill>
            <a:srgbClr val="0078D4"/>
          </a:solidFill>
          <a:ln>
            <a:solidFill>
              <a:srgbClr val="002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Frontend</a:t>
            </a:r>
          </a:p>
        </p:txBody>
      </p:sp>
      <p:sp>
        <p:nvSpPr>
          <p:cNvPr id="7" name="Rectangle 6"/>
          <p:cNvSpPr/>
          <p:nvPr/>
        </p:nvSpPr>
        <p:spPr>
          <a:xfrm>
            <a:off x="3813476" y="2180083"/>
            <a:ext cx="1828681" cy="914341"/>
          </a:xfrm>
          <a:prstGeom prst="rect">
            <a:avLst/>
          </a:prstGeom>
          <a:solidFill>
            <a:srgbClr val="0078D4"/>
          </a:solidFill>
          <a:ln>
            <a:solidFill>
              <a:srgbClr val="002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Hotels</a:t>
            </a:r>
          </a:p>
        </p:txBody>
      </p:sp>
      <p:sp>
        <p:nvSpPr>
          <p:cNvPr id="8" name="Rectangle 7"/>
          <p:cNvSpPr/>
          <p:nvPr/>
        </p:nvSpPr>
        <p:spPr>
          <a:xfrm>
            <a:off x="6303066" y="2180083"/>
            <a:ext cx="1828681" cy="914341"/>
          </a:xfrm>
          <a:prstGeom prst="rect">
            <a:avLst/>
          </a:prstGeom>
          <a:solidFill>
            <a:srgbClr val="0078D4"/>
          </a:solidFill>
          <a:ln>
            <a:solidFill>
              <a:srgbClr val="002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Promotions</a:t>
            </a:r>
          </a:p>
        </p:txBody>
      </p:sp>
      <p:sp>
        <p:nvSpPr>
          <p:cNvPr id="10" name="Flowchart: Magnetic Disk 9"/>
          <p:cNvSpPr/>
          <p:nvPr/>
        </p:nvSpPr>
        <p:spPr>
          <a:xfrm>
            <a:off x="8792657" y="2182604"/>
            <a:ext cx="1828681" cy="911822"/>
          </a:xfrm>
          <a:prstGeom prst="flowChartMagneticDisk">
            <a:avLst/>
          </a:prstGeom>
          <a:solidFill>
            <a:srgbClr val="0078D4"/>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Promotions DB</a:t>
            </a:r>
          </a:p>
        </p:txBody>
      </p:sp>
      <p:cxnSp>
        <p:nvCxnSpPr>
          <p:cNvPr id="12" name="Straight Arrow Connector 11"/>
          <p:cNvCxnSpPr>
            <a:stCxn id="6" idx="3"/>
            <a:endCxn id="7" idx="1"/>
          </p:cNvCxnSpPr>
          <p:nvPr/>
        </p:nvCxnSpPr>
        <p:spPr>
          <a:xfrm>
            <a:off x="3152567" y="2637253"/>
            <a:ext cx="660909"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p:cNvCxnSpPr>
            <a:stCxn id="7" idx="3"/>
            <a:endCxn id="8" idx="1"/>
          </p:cNvCxnSpPr>
          <p:nvPr/>
        </p:nvCxnSpPr>
        <p:spPr>
          <a:xfrm>
            <a:off x="5642157" y="2637253"/>
            <a:ext cx="660909"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p:cNvCxnSpPr>
            <a:stCxn id="8" idx="3"/>
            <a:endCxn id="10" idx="2"/>
          </p:cNvCxnSpPr>
          <p:nvPr/>
        </p:nvCxnSpPr>
        <p:spPr>
          <a:xfrm>
            <a:off x="8131749" y="2637254"/>
            <a:ext cx="660910" cy="126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7" name="Rectangle 16"/>
          <p:cNvSpPr/>
          <p:nvPr/>
        </p:nvSpPr>
        <p:spPr>
          <a:xfrm>
            <a:off x="3813476" y="4572002"/>
            <a:ext cx="1828681" cy="914341"/>
          </a:xfrm>
          <a:prstGeom prst="rect">
            <a:avLst/>
          </a:prstGeom>
          <a:solidFill>
            <a:srgbClr val="127C0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Hotels</a:t>
            </a:r>
          </a:p>
        </p:txBody>
      </p:sp>
      <p:sp>
        <p:nvSpPr>
          <p:cNvPr id="18" name="Rectangle 17"/>
          <p:cNvSpPr/>
          <p:nvPr/>
        </p:nvSpPr>
        <p:spPr>
          <a:xfrm>
            <a:off x="6303066" y="4572002"/>
            <a:ext cx="1828681" cy="914341"/>
          </a:xfrm>
          <a:prstGeom prst="rect">
            <a:avLst/>
          </a:prstGeom>
          <a:solidFill>
            <a:srgbClr val="127C0F"/>
          </a:solidFill>
          <a:ln>
            <a:solidFill>
              <a:srgbClr val="004B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22">
              <a:defRPr/>
            </a:pPr>
            <a:r>
              <a:rPr lang="en-US" sz="1800" dirty="0">
                <a:solidFill>
                  <a:srgbClr val="FFFFFF"/>
                </a:solidFill>
              </a:rPr>
              <a:t>Promotions</a:t>
            </a:r>
          </a:p>
        </p:txBody>
      </p:sp>
      <p:sp>
        <p:nvSpPr>
          <p:cNvPr id="19" name="Flowchart: Magnetic Disk 18"/>
          <p:cNvSpPr/>
          <p:nvPr/>
        </p:nvSpPr>
        <p:spPr>
          <a:xfrm>
            <a:off x="8792657" y="4574522"/>
            <a:ext cx="1828681" cy="911822"/>
          </a:xfrm>
          <a:prstGeom prst="flowChartMagneticDisk">
            <a:avLst/>
          </a:prstGeom>
          <a:solidFill>
            <a:srgbClr val="127C0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r>
              <a:rPr lang="en-US" sz="1800" dirty="0">
                <a:solidFill>
                  <a:srgbClr val="FFFFFF"/>
                </a:solidFill>
              </a:rPr>
              <a:t>Promotions DB</a:t>
            </a:r>
          </a:p>
        </p:txBody>
      </p:sp>
      <p:cxnSp>
        <p:nvCxnSpPr>
          <p:cNvPr id="20" name="Straight Arrow Connector 19"/>
          <p:cNvCxnSpPr>
            <a:stCxn id="17" idx="3"/>
            <a:endCxn id="18" idx="1"/>
          </p:cNvCxnSpPr>
          <p:nvPr/>
        </p:nvCxnSpPr>
        <p:spPr>
          <a:xfrm>
            <a:off x="5642157" y="5029172"/>
            <a:ext cx="660909" cy="0"/>
          </a:xfrm>
          <a:prstGeom prst="straightConnector1">
            <a:avLst/>
          </a:prstGeom>
          <a:ln w="28575">
            <a:solidFill>
              <a:srgbClr val="127C0F"/>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stCxn id="18" idx="3"/>
            <a:endCxn id="19" idx="2"/>
          </p:cNvCxnSpPr>
          <p:nvPr/>
        </p:nvCxnSpPr>
        <p:spPr>
          <a:xfrm>
            <a:off x="8131749" y="5029173"/>
            <a:ext cx="660910" cy="1260"/>
          </a:xfrm>
          <a:prstGeom prst="straightConnector1">
            <a:avLst/>
          </a:prstGeom>
          <a:ln w="28575">
            <a:solidFill>
              <a:srgbClr val="127C0F"/>
            </a:solidFill>
            <a:tailEnd type="triangle"/>
          </a:ln>
        </p:spPr>
        <p:style>
          <a:lnRef idx="1">
            <a:schemeClr val="accent3"/>
          </a:lnRef>
          <a:fillRef idx="0">
            <a:schemeClr val="accent3"/>
          </a:fillRef>
          <a:effectRef idx="0">
            <a:schemeClr val="accent3"/>
          </a:effectRef>
          <a:fontRef idx="minor">
            <a:schemeClr val="tx1"/>
          </a:fontRef>
        </p:style>
      </p:cxnSp>
      <p:sp>
        <p:nvSpPr>
          <p:cNvPr id="26" name="Rectangle: Rounded Corners 25"/>
          <p:cNvSpPr/>
          <p:nvPr/>
        </p:nvSpPr>
        <p:spPr>
          <a:xfrm>
            <a:off x="3813476" y="3493377"/>
            <a:ext cx="1828681" cy="5788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22">
              <a:defRPr/>
            </a:pPr>
            <a:r>
              <a:rPr lang="en-US" sz="1800">
                <a:solidFill>
                  <a:srgbClr val="1A1A1A"/>
                </a:solidFill>
              </a:rPr>
              <a:t>SCC =&gt; CI/CD</a:t>
            </a:r>
          </a:p>
        </p:txBody>
      </p:sp>
      <p:sp>
        <p:nvSpPr>
          <p:cNvPr id="27" name="Rectangle 26"/>
          <p:cNvSpPr/>
          <p:nvPr/>
        </p:nvSpPr>
        <p:spPr>
          <a:xfrm>
            <a:off x="865959" y="1789648"/>
            <a:ext cx="7580716" cy="15211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defTabSz="914322">
              <a:defRPr/>
            </a:pPr>
            <a:r>
              <a:rPr lang="en-US" sz="1800">
                <a:solidFill>
                  <a:srgbClr val="505050"/>
                </a:solidFill>
              </a:rPr>
              <a:t>Traditional Integration Environment</a:t>
            </a:r>
          </a:p>
        </p:txBody>
      </p:sp>
      <p:sp>
        <p:nvSpPr>
          <p:cNvPr id="28" name="TextBox 27"/>
          <p:cNvSpPr txBox="1"/>
          <p:nvPr/>
        </p:nvSpPr>
        <p:spPr>
          <a:xfrm>
            <a:off x="5273693" y="4600172"/>
            <a:ext cx="280846" cy="369332"/>
          </a:xfrm>
          <a:prstGeom prst="rect">
            <a:avLst/>
          </a:prstGeom>
          <a:solidFill>
            <a:srgbClr val="127C0F"/>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defTabSz="914322">
              <a:defRPr/>
            </a:pPr>
            <a:r>
              <a:rPr lang="en-US" sz="1800">
                <a:solidFill>
                  <a:srgbClr val="FFFFFF"/>
                </a:solidFill>
              </a:rPr>
              <a:t>*</a:t>
            </a:r>
          </a:p>
        </p:txBody>
      </p:sp>
      <p:cxnSp>
        <p:nvCxnSpPr>
          <p:cNvPr id="30" name="Straight Arrow Connector 29"/>
          <p:cNvCxnSpPr>
            <a:stCxn id="17" idx="0"/>
            <a:endCxn id="26" idx="2"/>
          </p:cNvCxnSpPr>
          <p:nvPr/>
        </p:nvCxnSpPr>
        <p:spPr>
          <a:xfrm flipV="1">
            <a:off x="4727816" y="4072221"/>
            <a:ext cx="0" cy="499783"/>
          </a:xfrm>
          <a:prstGeom prst="straightConnector1">
            <a:avLst/>
          </a:prstGeom>
          <a:ln w="28575">
            <a:solidFill>
              <a:srgbClr val="127C0F"/>
            </a:solidFill>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a:stCxn id="26" idx="0"/>
            <a:endCxn id="7" idx="2"/>
          </p:cNvCxnSpPr>
          <p:nvPr/>
        </p:nvCxnSpPr>
        <p:spPr>
          <a:xfrm flipV="1">
            <a:off x="4727816" y="3094424"/>
            <a:ext cx="0" cy="398953"/>
          </a:xfrm>
          <a:prstGeom prst="straightConnector1">
            <a:avLst/>
          </a:prstGeom>
          <a:ln w="28575">
            <a:solidFill>
              <a:srgbClr val="127C0F"/>
            </a:solidFill>
            <a:tailEnd type="triangle"/>
          </a:ln>
        </p:spPr>
        <p:style>
          <a:lnRef idx="1">
            <a:schemeClr val="accent3"/>
          </a:lnRef>
          <a:fillRef idx="0">
            <a:schemeClr val="accent3"/>
          </a:fillRef>
          <a:effectRef idx="0">
            <a:schemeClr val="accent3"/>
          </a:effectRef>
          <a:fontRef idx="minor">
            <a:schemeClr val="tx1"/>
          </a:fontRef>
        </p:style>
      </p:cxnSp>
      <p:sp>
        <p:nvSpPr>
          <p:cNvPr id="33" name="TextBox 32"/>
          <p:cNvSpPr txBox="1"/>
          <p:nvPr/>
        </p:nvSpPr>
        <p:spPr>
          <a:xfrm>
            <a:off x="5270877" y="2188510"/>
            <a:ext cx="280846" cy="369332"/>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defPPr>
              <a:defRPr lang="en-US"/>
            </a:defPPr>
            <a:lvl1pPr>
              <a:defRPr sz="1800"/>
            </a:lvl1pPr>
          </a:lstStyle>
          <a:p>
            <a:pPr defTabSz="914322">
              <a:defRPr/>
            </a:pPr>
            <a:r>
              <a:rPr lang="en-US" dirty="0">
                <a:solidFill>
                  <a:srgbClr val="FFFFFF"/>
                </a:solidFill>
              </a:rPr>
              <a:t>*</a:t>
            </a:r>
          </a:p>
        </p:txBody>
      </p:sp>
      <p:sp>
        <p:nvSpPr>
          <p:cNvPr id="11" name="Rectangle 10">
            <a:extLst>
              <a:ext uri="{FF2B5EF4-FFF2-40B4-BE49-F238E27FC236}">
                <a16:creationId xmlns:a16="http://schemas.microsoft.com/office/drawing/2014/main" id="{4F8CE13E-49AD-4C4F-82D0-6E4F0A5C4C4C}"/>
              </a:ext>
            </a:extLst>
          </p:cNvPr>
          <p:cNvSpPr/>
          <p:nvPr/>
        </p:nvSpPr>
        <p:spPr>
          <a:xfrm>
            <a:off x="6303066" y="3492678"/>
            <a:ext cx="1213737" cy="57884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914322">
              <a:defRPr/>
            </a:pPr>
            <a:r>
              <a:rPr lang="en-US" sz="1800">
                <a:solidFill>
                  <a:srgbClr val="505050"/>
                </a:solidFill>
              </a:rPr>
              <a:t>Test</a:t>
            </a:r>
          </a:p>
        </p:txBody>
      </p:sp>
      <p:sp>
        <p:nvSpPr>
          <p:cNvPr id="29" name="Rectangle 28">
            <a:extLst>
              <a:ext uri="{FF2B5EF4-FFF2-40B4-BE49-F238E27FC236}">
                <a16:creationId xmlns:a16="http://schemas.microsoft.com/office/drawing/2014/main" id="{FBE4013F-358A-44BC-9CD7-2042636F71BE}"/>
              </a:ext>
            </a:extLst>
          </p:cNvPr>
          <p:cNvSpPr/>
          <p:nvPr/>
        </p:nvSpPr>
        <p:spPr>
          <a:xfrm>
            <a:off x="8104933" y="3511491"/>
            <a:ext cx="1213737" cy="57884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914322">
              <a:defRPr/>
            </a:pPr>
            <a:r>
              <a:rPr lang="en-US" sz="1800">
                <a:solidFill>
                  <a:srgbClr val="505050"/>
                </a:solidFill>
              </a:rPr>
              <a:t>Staging</a:t>
            </a:r>
          </a:p>
        </p:txBody>
      </p:sp>
      <p:sp>
        <p:nvSpPr>
          <p:cNvPr id="31" name="Rectangle 30">
            <a:extLst>
              <a:ext uri="{FF2B5EF4-FFF2-40B4-BE49-F238E27FC236}">
                <a16:creationId xmlns:a16="http://schemas.microsoft.com/office/drawing/2014/main" id="{E88D3C29-9A56-491C-81FB-5BA795B31566}"/>
              </a:ext>
            </a:extLst>
          </p:cNvPr>
          <p:cNvSpPr/>
          <p:nvPr/>
        </p:nvSpPr>
        <p:spPr>
          <a:xfrm>
            <a:off x="9906802" y="3511491"/>
            <a:ext cx="1325753" cy="57884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914322">
              <a:defRPr/>
            </a:pPr>
            <a:r>
              <a:rPr lang="en-US" sz="1800">
                <a:solidFill>
                  <a:srgbClr val="505050"/>
                </a:solidFill>
              </a:rPr>
              <a:t>Production</a:t>
            </a:r>
          </a:p>
        </p:txBody>
      </p:sp>
      <p:sp>
        <p:nvSpPr>
          <p:cNvPr id="13" name="Arrow: Right 12">
            <a:extLst>
              <a:ext uri="{FF2B5EF4-FFF2-40B4-BE49-F238E27FC236}">
                <a16:creationId xmlns:a16="http://schemas.microsoft.com/office/drawing/2014/main" id="{9C29605A-20C6-49BC-8250-C7B24CC654CD}"/>
              </a:ext>
            </a:extLst>
          </p:cNvPr>
          <p:cNvSpPr/>
          <p:nvPr/>
        </p:nvSpPr>
        <p:spPr>
          <a:xfrm>
            <a:off x="5663174" y="3690777"/>
            <a:ext cx="621467" cy="1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endParaRPr lang="en-US" sz="1800">
              <a:solidFill>
                <a:srgbClr val="FFFFFF"/>
              </a:solidFill>
            </a:endParaRPr>
          </a:p>
        </p:txBody>
      </p:sp>
      <p:sp>
        <p:nvSpPr>
          <p:cNvPr id="34" name="Arrow: Right 33">
            <a:extLst>
              <a:ext uri="{FF2B5EF4-FFF2-40B4-BE49-F238E27FC236}">
                <a16:creationId xmlns:a16="http://schemas.microsoft.com/office/drawing/2014/main" id="{A60CC661-E0C3-4C1C-9146-47E965DEA214}"/>
              </a:ext>
            </a:extLst>
          </p:cNvPr>
          <p:cNvSpPr/>
          <p:nvPr/>
        </p:nvSpPr>
        <p:spPr>
          <a:xfrm>
            <a:off x="7535230" y="3690777"/>
            <a:ext cx="551899" cy="1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endParaRPr lang="en-US" sz="1800">
              <a:solidFill>
                <a:srgbClr val="FFFFFF"/>
              </a:solidFill>
            </a:endParaRPr>
          </a:p>
        </p:txBody>
      </p:sp>
      <p:sp>
        <p:nvSpPr>
          <p:cNvPr id="35" name="Arrow: Right 34">
            <a:extLst>
              <a:ext uri="{FF2B5EF4-FFF2-40B4-BE49-F238E27FC236}">
                <a16:creationId xmlns:a16="http://schemas.microsoft.com/office/drawing/2014/main" id="{990E5637-3535-4E07-B38F-9F4158F6E1F4}"/>
              </a:ext>
            </a:extLst>
          </p:cNvPr>
          <p:cNvSpPr/>
          <p:nvPr/>
        </p:nvSpPr>
        <p:spPr>
          <a:xfrm>
            <a:off x="9336476" y="3690457"/>
            <a:ext cx="553140" cy="1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endParaRPr lang="en-US" sz="1800">
              <a:solidFill>
                <a:srgbClr val="FFFFFF"/>
              </a:solidFill>
            </a:endParaRPr>
          </a:p>
        </p:txBody>
      </p:sp>
      <p:sp>
        <p:nvSpPr>
          <p:cNvPr id="36" name="Rectangle 35">
            <a:extLst>
              <a:ext uri="{FF2B5EF4-FFF2-40B4-BE49-F238E27FC236}">
                <a16:creationId xmlns:a16="http://schemas.microsoft.com/office/drawing/2014/main" id="{41706386-BC5C-44D8-958C-D9A337AE442D}"/>
              </a:ext>
            </a:extLst>
          </p:cNvPr>
          <p:cNvSpPr/>
          <p:nvPr/>
        </p:nvSpPr>
        <p:spPr>
          <a:xfrm>
            <a:off x="5064344" y="5155151"/>
            <a:ext cx="1828681" cy="4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r>
              <a:rPr lang="en-US" sz="1600">
                <a:solidFill>
                  <a:srgbClr val="FFFFFF"/>
                </a:solidFill>
              </a:rPr>
              <a:t>VS / VSCode / CLI</a:t>
            </a:r>
          </a:p>
        </p:txBody>
      </p:sp>
    </p:spTree>
    <p:extLst>
      <p:ext uri="{BB962C8B-B14F-4D97-AF65-F5344CB8AC3E}">
        <p14:creationId xmlns:p14="http://schemas.microsoft.com/office/powerpoint/2010/main" val="33043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10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5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5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nodeType="withEffect">
                                  <p:stCondLst>
                                    <p:cond delay="50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10" presetClass="entr" presetSubtype="0" fill="hold" grpId="0" nodeType="withEffect">
                                  <p:stCondLst>
                                    <p:cond delay="50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grpId="0" nodeType="withEffect">
                                  <p:stCondLst>
                                    <p:cond delay="100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100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7" grpId="0" animBg="1"/>
      <p:bldP spid="18" grpId="0" animBg="1"/>
      <p:bldP spid="19" grpId="0" animBg="1"/>
      <p:bldP spid="26" grpId="0" animBg="1"/>
      <p:bldP spid="27" grpId="0" animBg="1"/>
      <p:bldP spid="28" grpId="0" animBg="1"/>
      <p:bldP spid="33" grpId="0" animBg="1"/>
      <p:bldP spid="11" grpId="0" animBg="1"/>
      <p:bldP spid="29" grpId="0" animBg="1"/>
      <p:bldP spid="31" grpId="0" animBg="1"/>
      <p:bldP spid="13" grpId="0" animBg="1"/>
      <p:bldP spid="34" grpId="0" animBg="1"/>
      <p:bldP spid="35" grpId="0" animBg="1"/>
      <p:bldP spid="36"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17638" y="506588"/>
            <a:ext cx="15131327" cy="738664"/>
          </a:xfrm>
        </p:spPr>
        <p:txBody>
          <a:bodyPr/>
          <a:lstStyle/>
          <a:p>
            <a:r>
              <a:rPr lang="en-US" sz="4800" dirty="0"/>
              <a:t>Microservices are hard to develop locally</a:t>
            </a:r>
          </a:p>
        </p:txBody>
      </p:sp>
      <p:sp>
        <p:nvSpPr>
          <p:cNvPr id="4" name="Rectangle 3"/>
          <p:cNvSpPr/>
          <p:nvPr/>
        </p:nvSpPr>
        <p:spPr>
          <a:xfrm>
            <a:off x="717639" y="4372134"/>
            <a:ext cx="10607483" cy="1583920"/>
          </a:xfrm>
          <a:prstGeom prst="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b"/>
          <a:lstStyle/>
          <a:p>
            <a:pPr algn="ctr" defTabSz="914322">
              <a:defRPr/>
            </a:pPr>
            <a:r>
              <a:rPr lang="en-US" sz="1800">
                <a:solidFill>
                  <a:srgbClr val="FFFFFF">
                    <a:lumMod val="50000"/>
                  </a:srgbClr>
                </a:solidFill>
              </a:rPr>
              <a:t>Local Development Machine</a:t>
            </a:r>
          </a:p>
        </p:txBody>
      </p:sp>
      <p:sp>
        <p:nvSpPr>
          <p:cNvPr id="5" name="Rectangle 4"/>
          <p:cNvSpPr/>
          <p:nvPr/>
        </p:nvSpPr>
        <p:spPr>
          <a:xfrm>
            <a:off x="717639" y="1391804"/>
            <a:ext cx="10607483" cy="286167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defTabSz="914322">
              <a:defRPr/>
            </a:pPr>
            <a:r>
              <a:rPr lang="en-US" sz="1800">
                <a:solidFill>
                  <a:srgbClr val="FFFFFF">
                    <a:lumMod val="50000"/>
                  </a:srgbClr>
                </a:solidFill>
              </a:rPr>
              <a:t>Azure</a:t>
            </a:r>
          </a:p>
        </p:txBody>
      </p:sp>
      <p:sp>
        <p:nvSpPr>
          <p:cNvPr id="6" name="Rectangle 5"/>
          <p:cNvSpPr/>
          <p:nvPr/>
        </p:nvSpPr>
        <p:spPr>
          <a:xfrm>
            <a:off x="1323886" y="2180083"/>
            <a:ext cx="1828681" cy="914341"/>
          </a:xfrm>
          <a:prstGeom prst="rect">
            <a:avLst/>
          </a:prstGeom>
          <a:solidFill>
            <a:srgbClr val="0078D4"/>
          </a:solidFill>
          <a:ln>
            <a:solidFill>
              <a:srgbClr val="002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Frontend</a:t>
            </a:r>
          </a:p>
        </p:txBody>
      </p:sp>
      <p:sp>
        <p:nvSpPr>
          <p:cNvPr id="7" name="Rectangle 6"/>
          <p:cNvSpPr/>
          <p:nvPr/>
        </p:nvSpPr>
        <p:spPr>
          <a:xfrm>
            <a:off x="3813476" y="2180083"/>
            <a:ext cx="1828681" cy="914341"/>
          </a:xfrm>
          <a:prstGeom prst="rect">
            <a:avLst/>
          </a:prstGeom>
          <a:solidFill>
            <a:srgbClr val="0078D4"/>
          </a:solidFill>
          <a:ln>
            <a:solidFill>
              <a:srgbClr val="002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Hotels</a:t>
            </a:r>
          </a:p>
        </p:txBody>
      </p:sp>
      <p:sp>
        <p:nvSpPr>
          <p:cNvPr id="8" name="Rectangle 7"/>
          <p:cNvSpPr/>
          <p:nvPr/>
        </p:nvSpPr>
        <p:spPr>
          <a:xfrm>
            <a:off x="6303066" y="2180083"/>
            <a:ext cx="1828681" cy="914341"/>
          </a:xfrm>
          <a:prstGeom prst="rect">
            <a:avLst/>
          </a:prstGeom>
          <a:solidFill>
            <a:srgbClr val="0078D4"/>
          </a:solidFill>
          <a:ln>
            <a:solidFill>
              <a:srgbClr val="002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Promotions</a:t>
            </a:r>
          </a:p>
        </p:txBody>
      </p:sp>
      <p:sp>
        <p:nvSpPr>
          <p:cNvPr id="10" name="Flowchart: Magnetic Disk 9"/>
          <p:cNvSpPr/>
          <p:nvPr/>
        </p:nvSpPr>
        <p:spPr>
          <a:xfrm>
            <a:off x="8792657" y="2182604"/>
            <a:ext cx="1828681" cy="911822"/>
          </a:xfrm>
          <a:prstGeom prst="flowChartMagneticDisk">
            <a:avLst/>
          </a:prstGeom>
          <a:solidFill>
            <a:srgbClr val="0078D4"/>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Promotions DB</a:t>
            </a:r>
          </a:p>
        </p:txBody>
      </p:sp>
      <p:cxnSp>
        <p:nvCxnSpPr>
          <p:cNvPr id="12" name="Straight Arrow Connector 11"/>
          <p:cNvCxnSpPr>
            <a:stCxn id="6" idx="3"/>
            <a:endCxn id="7" idx="1"/>
          </p:cNvCxnSpPr>
          <p:nvPr/>
        </p:nvCxnSpPr>
        <p:spPr>
          <a:xfrm>
            <a:off x="3152567" y="2637253"/>
            <a:ext cx="660909"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p:cNvCxnSpPr>
            <a:stCxn id="7" idx="3"/>
            <a:endCxn id="8" idx="1"/>
          </p:cNvCxnSpPr>
          <p:nvPr/>
        </p:nvCxnSpPr>
        <p:spPr>
          <a:xfrm>
            <a:off x="5642157" y="2637253"/>
            <a:ext cx="660909"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p:cNvCxnSpPr>
            <a:stCxn id="8" idx="3"/>
            <a:endCxn id="10" idx="2"/>
          </p:cNvCxnSpPr>
          <p:nvPr/>
        </p:nvCxnSpPr>
        <p:spPr>
          <a:xfrm>
            <a:off x="8131749" y="2637254"/>
            <a:ext cx="660910" cy="126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7" name="Rectangle 16"/>
          <p:cNvSpPr/>
          <p:nvPr/>
        </p:nvSpPr>
        <p:spPr>
          <a:xfrm>
            <a:off x="3813476" y="4572002"/>
            <a:ext cx="1828681" cy="914341"/>
          </a:xfrm>
          <a:prstGeom prst="rect">
            <a:avLst/>
          </a:prstGeom>
          <a:solidFill>
            <a:srgbClr val="127C0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Hotels</a:t>
            </a:r>
          </a:p>
        </p:txBody>
      </p:sp>
      <p:sp>
        <p:nvSpPr>
          <p:cNvPr id="18" name="Rectangle 17"/>
          <p:cNvSpPr/>
          <p:nvPr/>
        </p:nvSpPr>
        <p:spPr>
          <a:xfrm>
            <a:off x="6303066" y="4572002"/>
            <a:ext cx="1828681" cy="914341"/>
          </a:xfrm>
          <a:prstGeom prst="rect">
            <a:avLst/>
          </a:prstGeom>
          <a:solidFill>
            <a:srgbClr val="127C0F"/>
          </a:solidFill>
          <a:ln>
            <a:solidFill>
              <a:srgbClr val="004B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22">
              <a:defRPr/>
            </a:pPr>
            <a:r>
              <a:rPr lang="en-US" sz="1800" dirty="0">
                <a:solidFill>
                  <a:srgbClr val="FFFFFF"/>
                </a:solidFill>
              </a:rPr>
              <a:t>Promotions</a:t>
            </a:r>
          </a:p>
        </p:txBody>
      </p:sp>
      <p:sp>
        <p:nvSpPr>
          <p:cNvPr id="19" name="Flowchart: Magnetic Disk 18"/>
          <p:cNvSpPr/>
          <p:nvPr/>
        </p:nvSpPr>
        <p:spPr>
          <a:xfrm>
            <a:off x="8792657" y="4574522"/>
            <a:ext cx="1828681" cy="911822"/>
          </a:xfrm>
          <a:prstGeom prst="flowChartMagneticDisk">
            <a:avLst/>
          </a:prstGeom>
          <a:solidFill>
            <a:srgbClr val="127C0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r>
              <a:rPr lang="en-US" sz="1800" dirty="0">
                <a:solidFill>
                  <a:srgbClr val="FFFFFF"/>
                </a:solidFill>
              </a:rPr>
              <a:t>Promotions DB</a:t>
            </a:r>
          </a:p>
        </p:txBody>
      </p:sp>
      <p:cxnSp>
        <p:nvCxnSpPr>
          <p:cNvPr id="20" name="Straight Arrow Connector 19"/>
          <p:cNvCxnSpPr>
            <a:stCxn id="17" idx="3"/>
            <a:endCxn id="18" idx="1"/>
          </p:cNvCxnSpPr>
          <p:nvPr/>
        </p:nvCxnSpPr>
        <p:spPr>
          <a:xfrm>
            <a:off x="5642157" y="5029172"/>
            <a:ext cx="660909" cy="0"/>
          </a:xfrm>
          <a:prstGeom prst="straightConnector1">
            <a:avLst/>
          </a:prstGeom>
          <a:ln w="28575">
            <a:solidFill>
              <a:srgbClr val="127C0F"/>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stCxn id="18" idx="3"/>
            <a:endCxn id="19" idx="2"/>
          </p:cNvCxnSpPr>
          <p:nvPr/>
        </p:nvCxnSpPr>
        <p:spPr>
          <a:xfrm>
            <a:off x="8131749" y="5029173"/>
            <a:ext cx="660910" cy="1260"/>
          </a:xfrm>
          <a:prstGeom prst="straightConnector1">
            <a:avLst/>
          </a:prstGeom>
          <a:ln w="28575">
            <a:solidFill>
              <a:srgbClr val="127C0F"/>
            </a:solidFill>
            <a:tailEnd type="triangle"/>
          </a:ln>
        </p:spPr>
        <p:style>
          <a:lnRef idx="1">
            <a:schemeClr val="accent3"/>
          </a:lnRef>
          <a:fillRef idx="0">
            <a:schemeClr val="accent3"/>
          </a:fillRef>
          <a:effectRef idx="0">
            <a:schemeClr val="accent3"/>
          </a:effectRef>
          <a:fontRef idx="minor">
            <a:schemeClr val="tx1"/>
          </a:fontRef>
        </p:style>
      </p:cxnSp>
      <p:sp>
        <p:nvSpPr>
          <p:cNvPr id="26" name="Rectangle: Rounded Corners 25"/>
          <p:cNvSpPr/>
          <p:nvPr/>
        </p:nvSpPr>
        <p:spPr>
          <a:xfrm>
            <a:off x="3813476" y="3493377"/>
            <a:ext cx="1828681" cy="5788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22">
              <a:defRPr/>
            </a:pPr>
            <a:r>
              <a:rPr lang="en-US" sz="1800">
                <a:solidFill>
                  <a:srgbClr val="1A1A1A"/>
                </a:solidFill>
              </a:rPr>
              <a:t>SCC =&gt; CI/CD</a:t>
            </a:r>
          </a:p>
        </p:txBody>
      </p:sp>
      <p:sp>
        <p:nvSpPr>
          <p:cNvPr id="27" name="Rectangle 26"/>
          <p:cNvSpPr/>
          <p:nvPr/>
        </p:nvSpPr>
        <p:spPr>
          <a:xfrm>
            <a:off x="865959" y="1789648"/>
            <a:ext cx="7580716" cy="15211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defTabSz="914322">
              <a:defRPr/>
            </a:pPr>
            <a:r>
              <a:rPr lang="en-US" sz="1800">
                <a:solidFill>
                  <a:srgbClr val="505050"/>
                </a:solidFill>
              </a:rPr>
              <a:t>Traditional Integration Environment</a:t>
            </a:r>
          </a:p>
        </p:txBody>
      </p:sp>
      <p:sp>
        <p:nvSpPr>
          <p:cNvPr id="28" name="TextBox 27"/>
          <p:cNvSpPr txBox="1"/>
          <p:nvPr/>
        </p:nvSpPr>
        <p:spPr>
          <a:xfrm>
            <a:off x="5273693" y="4600172"/>
            <a:ext cx="280846" cy="369332"/>
          </a:xfrm>
          <a:prstGeom prst="rect">
            <a:avLst/>
          </a:prstGeom>
          <a:solidFill>
            <a:srgbClr val="127C0F"/>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defTabSz="914322">
              <a:defRPr/>
            </a:pPr>
            <a:r>
              <a:rPr lang="en-US" sz="1800">
                <a:solidFill>
                  <a:srgbClr val="FFFFFF"/>
                </a:solidFill>
              </a:rPr>
              <a:t>*</a:t>
            </a:r>
          </a:p>
        </p:txBody>
      </p:sp>
      <p:cxnSp>
        <p:nvCxnSpPr>
          <p:cNvPr id="30" name="Straight Arrow Connector 29"/>
          <p:cNvCxnSpPr>
            <a:stCxn id="17" idx="0"/>
            <a:endCxn id="26" idx="2"/>
          </p:cNvCxnSpPr>
          <p:nvPr/>
        </p:nvCxnSpPr>
        <p:spPr>
          <a:xfrm flipV="1">
            <a:off x="4727816" y="4072221"/>
            <a:ext cx="0" cy="499783"/>
          </a:xfrm>
          <a:prstGeom prst="straightConnector1">
            <a:avLst/>
          </a:prstGeom>
          <a:ln w="28575">
            <a:solidFill>
              <a:srgbClr val="127C0F"/>
            </a:solidFill>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a:stCxn id="26" idx="0"/>
            <a:endCxn id="7" idx="2"/>
          </p:cNvCxnSpPr>
          <p:nvPr/>
        </p:nvCxnSpPr>
        <p:spPr>
          <a:xfrm flipV="1">
            <a:off x="4727816" y="3094424"/>
            <a:ext cx="0" cy="398953"/>
          </a:xfrm>
          <a:prstGeom prst="straightConnector1">
            <a:avLst/>
          </a:prstGeom>
          <a:ln w="28575">
            <a:solidFill>
              <a:srgbClr val="127C0F"/>
            </a:solidFill>
            <a:tailEnd type="triangle"/>
          </a:ln>
        </p:spPr>
        <p:style>
          <a:lnRef idx="1">
            <a:schemeClr val="accent3"/>
          </a:lnRef>
          <a:fillRef idx="0">
            <a:schemeClr val="accent3"/>
          </a:fillRef>
          <a:effectRef idx="0">
            <a:schemeClr val="accent3"/>
          </a:effectRef>
          <a:fontRef idx="minor">
            <a:schemeClr val="tx1"/>
          </a:fontRef>
        </p:style>
      </p:cxnSp>
      <p:sp>
        <p:nvSpPr>
          <p:cNvPr id="33" name="TextBox 32"/>
          <p:cNvSpPr txBox="1"/>
          <p:nvPr/>
        </p:nvSpPr>
        <p:spPr>
          <a:xfrm>
            <a:off x="5270877" y="2188510"/>
            <a:ext cx="280846" cy="369332"/>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defPPr>
              <a:defRPr lang="en-US"/>
            </a:defPPr>
            <a:lvl1pPr>
              <a:defRPr sz="1800"/>
            </a:lvl1pPr>
          </a:lstStyle>
          <a:p>
            <a:pPr defTabSz="914322">
              <a:defRPr/>
            </a:pPr>
            <a:r>
              <a:rPr lang="en-US" dirty="0">
                <a:solidFill>
                  <a:srgbClr val="FFFFFF"/>
                </a:solidFill>
              </a:rPr>
              <a:t>*</a:t>
            </a:r>
          </a:p>
        </p:txBody>
      </p:sp>
      <p:sp>
        <p:nvSpPr>
          <p:cNvPr id="11" name="Rectangle 10">
            <a:extLst>
              <a:ext uri="{FF2B5EF4-FFF2-40B4-BE49-F238E27FC236}">
                <a16:creationId xmlns:a16="http://schemas.microsoft.com/office/drawing/2014/main" id="{4F8CE13E-49AD-4C4F-82D0-6E4F0A5C4C4C}"/>
              </a:ext>
            </a:extLst>
          </p:cNvPr>
          <p:cNvSpPr/>
          <p:nvPr/>
        </p:nvSpPr>
        <p:spPr>
          <a:xfrm>
            <a:off x="6303066" y="3492678"/>
            <a:ext cx="1213737" cy="57884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914322">
              <a:defRPr/>
            </a:pPr>
            <a:r>
              <a:rPr lang="en-US" sz="1800">
                <a:solidFill>
                  <a:srgbClr val="505050"/>
                </a:solidFill>
              </a:rPr>
              <a:t>Test</a:t>
            </a:r>
          </a:p>
        </p:txBody>
      </p:sp>
      <p:sp>
        <p:nvSpPr>
          <p:cNvPr id="29" name="Rectangle 28">
            <a:extLst>
              <a:ext uri="{FF2B5EF4-FFF2-40B4-BE49-F238E27FC236}">
                <a16:creationId xmlns:a16="http://schemas.microsoft.com/office/drawing/2014/main" id="{FBE4013F-358A-44BC-9CD7-2042636F71BE}"/>
              </a:ext>
            </a:extLst>
          </p:cNvPr>
          <p:cNvSpPr/>
          <p:nvPr/>
        </p:nvSpPr>
        <p:spPr>
          <a:xfrm>
            <a:off x="8104933" y="3511491"/>
            <a:ext cx="1213737" cy="57884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914322">
              <a:defRPr/>
            </a:pPr>
            <a:r>
              <a:rPr lang="en-US" sz="1800">
                <a:solidFill>
                  <a:srgbClr val="505050"/>
                </a:solidFill>
              </a:rPr>
              <a:t>Staging</a:t>
            </a:r>
          </a:p>
        </p:txBody>
      </p:sp>
      <p:sp>
        <p:nvSpPr>
          <p:cNvPr id="31" name="Rectangle 30">
            <a:extLst>
              <a:ext uri="{FF2B5EF4-FFF2-40B4-BE49-F238E27FC236}">
                <a16:creationId xmlns:a16="http://schemas.microsoft.com/office/drawing/2014/main" id="{E88D3C29-9A56-491C-81FB-5BA795B31566}"/>
              </a:ext>
            </a:extLst>
          </p:cNvPr>
          <p:cNvSpPr/>
          <p:nvPr/>
        </p:nvSpPr>
        <p:spPr>
          <a:xfrm>
            <a:off x="9906802" y="3511491"/>
            <a:ext cx="1325753" cy="57884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914322">
              <a:defRPr/>
            </a:pPr>
            <a:r>
              <a:rPr lang="en-US" sz="1800">
                <a:solidFill>
                  <a:srgbClr val="505050"/>
                </a:solidFill>
              </a:rPr>
              <a:t>Production</a:t>
            </a:r>
          </a:p>
        </p:txBody>
      </p:sp>
      <p:sp>
        <p:nvSpPr>
          <p:cNvPr id="13" name="Arrow: Right 12">
            <a:extLst>
              <a:ext uri="{FF2B5EF4-FFF2-40B4-BE49-F238E27FC236}">
                <a16:creationId xmlns:a16="http://schemas.microsoft.com/office/drawing/2014/main" id="{9C29605A-20C6-49BC-8250-C7B24CC654CD}"/>
              </a:ext>
            </a:extLst>
          </p:cNvPr>
          <p:cNvSpPr/>
          <p:nvPr/>
        </p:nvSpPr>
        <p:spPr>
          <a:xfrm>
            <a:off x="5663174" y="3690777"/>
            <a:ext cx="621467" cy="1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endParaRPr lang="en-US" sz="1800">
              <a:solidFill>
                <a:srgbClr val="FFFFFF"/>
              </a:solidFill>
            </a:endParaRPr>
          </a:p>
        </p:txBody>
      </p:sp>
      <p:sp>
        <p:nvSpPr>
          <p:cNvPr id="34" name="Arrow: Right 33">
            <a:extLst>
              <a:ext uri="{FF2B5EF4-FFF2-40B4-BE49-F238E27FC236}">
                <a16:creationId xmlns:a16="http://schemas.microsoft.com/office/drawing/2014/main" id="{A60CC661-E0C3-4C1C-9146-47E965DEA214}"/>
              </a:ext>
            </a:extLst>
          </p:cNvPr>
          <p:cNvSpPr/>
          <p:nvPr/>
        </p:nvSpPr>
        <p:spPr>
          <a:xfrm>
            <a:off x="7535230" y="3690777"/>
            <a:ext cx="551899" cy="1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endParaRPr lang="en-US" sz="1800">
              <a:solidFill>
                <a:srgbClr val="FFFFFF"/>
              </a:solidFill>
            </a:endParaRPr>
          </a:p>
        </p:txBody>
      </p:sp>
      <p:sp>
        <p:nvSpPr>
          <p:cNvPr id="35" name="Arrow: Right 34">
            <a:extLst>
              <a:ext uri="{FF2B5EF4-FFF2-40B4-BE49-F238E27FC236}">
                <a16:creationId xmlns:a16="http://schemas.microsoft.com/office/drawing/2014/main" id="{990E5637-3535-4E07-B38F-9F4158F6E1F4}"/>
              </a:ext>
            </a:extLst>
          </p:cNvPr>
          <p:cNvSpPr/>
          <p:nvPr/>
        </p:nvSpPr>
        <p:spPr>
          <a:xfrm>
            <a:off x="9336476" y="3690457"/>
            <a:ext cx="553140" cy="1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endParaRPr lang="en-US" sz="1800">
              <a:solidFill>
                <a:srgbClr val="FFFFFF"/>
              </a:solidFill>
            </a:endParaRPr>
          </a:p>
        </p:txBody>
      </p:sp>
      <p:sp>
        <p:nvSpPr>
          <p:cNvPr id="36" name="Rectangle 35">
            <a:extLst>
              <a:ext uri="{FF2B5EF4-FFF2-40B4-BE49-F238E27FC236}">
                <a16:creationId xmlns:a16="http://schemas.microsoft.com/office/drawing/2014/main" id="{41706386-BC5C-44D8-958C-D9A337AE442D}"/>
              </a:ext>
            </a:extLst>
          </p:cNvPr>
          <p:cNvSpPr/>
          <p:nvPr/>
        </p:nvSpPr>
        <p:spPr>
          <a:xfrm>
            <a:off x="5064344" y="5155151"/>
            <a:ext cx="1828681" cy="4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r>
              <a:rPr lang="en-US" sz="1600">
                <a:solidFill>
                  <a:srgbClr val="FFFFFF"/>
                </a:solidFill>
              </a:rPr>
              <a:t>VS / VSCode / CLI</a:t>
            </a:r>
          </a:p>
        </p:txBody>
      </p:sp>
      <p:sp>
        <p:nvSpPr>
          <p:cNvPr id="37" name="Rectangle 36">
            <a:extLst>
              <a:ext uri="{FF2B5EF4-FFF2-40B4-BE49-F238E27FC236}">
                <a16:creationId xmlns:a16="http://schemas.microsoft.com/office/drawing/2014/main" id="{FAA53FDC-31A9-0D49-9F20-63E503B00D91}"/>
              </a:ext>
            </a:extLst>
          </p:cNvPr>
          <p:cNvSpPr/>
          <p:nvPr/>
        </p:nvSpPr>
        <p:spPr>
          <a:xfrm>
            <a:off x="8904601" y="224"/>
            <a:ext cx="3287002" cy="685755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274302" rIns="182868" rtlCol="0" anchor="t"/>
          <a:lstStyle/>
          <a:p>
            <a:pPr defTabSz="914322">
              <a:defRPr/>
            </a:pPr>
            <a:endParaRPr lang="en-US" sz="1800" dirty="0">
              <a:solidFill>
                <a:srgbClr val="1A1A1A"/>
              </a:solidFill>
            </a:endParaRPr>
          </a:p>
          <a:p>
            <a:pPr defTabSz="914322">
              <a:defRPr/>
            </a:pPr>
            <a:endParaRPr lang="en-US" sz="1800" dirty="0">
              <a:solidFill>
                <a:srgbClr val="1A1A1A"/>
              </a:solidFill>
            </a:endParaRPr>
          </a:p>
          <a:p>
            <a:pPr defTabSz="914322">
              <a:defRPr/>
            </a:pPr>
            <a:endParaRPr lang="en-US" sz="1800" dirty="0">
              <a:solidFill>
                <a:srgbClr val="1A1A1A"/>
              </a:solidFill>
            </a:endParaRPr>
          </a:p>
          <a:p>
            <a:pPr defTabSz="914322">
              <a:defRPr/>
            </a:pPr>
            <a:endParaRPr lang="en-US" sz="1800" dirty="0">
              <a:solidFill>
                <a:srgbClr val="1A1A1A"/>
              </a:solidFill>
            </a:endParaRPr>
          </a:p>
          <a:p>
            <a:pPr defTabSz="914322">
              <a:defRPr/>
            </a:pPr>
            <a:endParaRPr lang="en-US" sz="1800" dirty="0">
              <a:solidFill>
                <a:srgbClr val="1A1A1A"/>
              </a:solidFill>
            </a:endParaRPr>
          </a:p>
          <a:p>
            <a:pPr defTabSz="914322">
              <a:defRPr/>
            </a:pPr>
            <a:r>
              <a:rPr lang="en-US" sz="2800" dirty="0">
                <a:solidFill>
                  <a:srgbClr val="1A1A1A"/>
                </a:solidFill>
              </a:rPr>
              <a:t>Assumptions</a:t>
            </a:r>
            <a:endParaRPr lang="en-US" sz="1800" dirty="0">
              <a:solidFill>
                <a:srgbClr val="1A1A1A"/>
              </a:solidFill>
            </a:endParaRPr>
          </a:p>
          <a:p>
            <a:pPr defTabSz="914322">
              <a:defRPr/>
            </a:pPr>
            <a:endParaRPr lang="en-US" sz="1800" dirty="0">
              <a:solidFill>
                <a:srgbClr val="1A1A1A"/>
              </a:solidFill>
            </a:endParaRPr>
          </a:p>
          <a:p>
            <a:pPr marL="342883" indent="-342883" defTabSz="914322">
              <a:buFont typeface="+mj-lt"/>
              <a:buAutoNum type="arabicPeriod"/>
              <a:defRPr/>
            </a:pPr>
            <a:r>
              <a:rPr lang="en-US" sz="1800" dirty="0">
                <a:solidFill>
                  <a:srgbClr val="1A1A1A"/>
                </a:solidFill>
              </a:rPr>
              <a:t>I know the full dependency graph </a:t>
            </a:r>
          </a:p>
          <a:p>
            <a:pPr marL="342883" indent="-342883" defTabSz="914322">
              <a:buFont typeface="+mj-lt"/>
              <a:buAutoNum type="arabicPeriod"/>
              <a:defRPr/>
            </a:pPr>
            <a:endParaRPr lang="en-US" sz="1800" dirty="0">
              <a:solidFill>
                <a:srgbClr val="1A1A1A"/>
              </a:solidFill>
            </a:endParaRPr>
          </a:p>
          <a:p>
            <a:pPr marL="342883" indent="-342883" defTabSz="914322">
              <a:buFont typeface="+mj-lt"/>
              <a:buAutoNum type="arabicPeriod"/>
              <a:defRPr/>
            </a:pPr>
            <a:r>
              <a:rPr lang="en-US" sz="1800" dirty="0">
                <a:solidFill>
                  <a:srgbClr val="1A1A1A"/>
                </a:solidFill>
              </a:rPr>
              <a:t>I know how to build and run dependencies</a:t>
            </a:r>
          </a:p>
          <a:p>
            <a:pPr marL="342883" indent="-342883" defTabSz="914322">
              <a:buFont typeface="+mj-lt"/>
              <a:buAutoNum type="arabicPeriod"/>
              <a:defRPr/>
            </a:pPr>
            <a:endParaRPr lang="en-US" sz="1800" dirty="0">
              <a:solidFill>
                <a:srgbClr val="1A1A1A"/>
              </a:solidFill>
            </a:endParaRPr>
          </a:p>
          <a:p>
            <a:pPr marL="342883" indent="-342883" defTabSz="914322">
              <a:buFont typeface="+mj-lt"/>
              <a:buAutoNum type="arabicPeriod"/>
              <a:defRPr/>
            </a:pPr>
            <a:r>
              <a:rPr lang="en-US" sz="1800" dirty="0">
                <a:solidFill>
                  <a:srgbClr val="1A1A1A"/>
                </a:solidFill>
              </a:rPr>
              <a:t>I can run it all on my laptop</a:t>
            </a:r>
          </a:p>
          <a:p>
            <a:pPr defTabSz="914322">
              <a:defRPr/>
            </a:pPr>
            <a:endParaRPr lang="en-US" sz="1800" dirty="0">
              <a:solidFill>
                <a:srgbClr val="1A1A1A"/>
              </a:solidFill>
            </a:endParaRPr>
          </a:p>
          <a:p>
            <a:pPr defTabSz="914322">
              <a:defRPr/>
            </a:pPr>
            <a:endParaRPr lang="en-US" sz="1800" dirty="0">
              <a:solidFill>
                <a:srgbClr val="1A1A1A"/>
              </a:solidFill>
            </a:endParaRPr>
          </a:p>
          <a:p>
            <a:pPr defTabSz="914322">
              <a:defRPr/>
            </a:pPr>
            <a:r>
              <a:rPr lang="en-US" sz="2400" dirty="0">
                <a:solidFill>
                  <a:srgbClr val="1A1A1A"/>
                </a:solidFill>
              </a:rPr>
              <a:t>Or, create mocks?</a:t>
            </a:r>
          </a:p>
        </p:txBody>
      </p:sp>
    </p:spTree>
    <p:extLst>
      <p:ext uri="{BB962C8B-B14F-4D97-AF65-F5344CB8AC3E}">
        <p14:creationId xmlns:p14="http://schemas.microsoft.com/office/powerpoint/2010/main" val="169957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7">
                                            <p:bg/>
                                          </p:spTgt>
                                        </p:tgtEl>
                                        <p:attrNameLst>
                                          <p:attrName>style.visibility</p:attrName>
                                        </p:attrNameLst>
                                      </p:cBhvr>
                                      <p:to>
                                        <p:strVal val="visible"/>
                                      </p:to>
                                    </p:set>
                                    <p:anim calcmode="lin" valueType="num">
                                      <p:cBhvr additive="base">
                                        <p:cTn id="7" dur="500" fill="hold"/>
                                        <p:tgtEl>
                                          <p:spTgt spid="37">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37">
                                            <p:bg/>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
                                            <p:txEl>
                                              <p:pRg st="5" end="5"/>
                                            </p:txEl>
                                          </p:spTgt>
                                        </p:tgtEl>
                                        <p:attrNameLst>
                                          <p:attrName>style.visibility</p:attrName>
                                        </p:attrNameLst>
                                      </p:cBhvr>
                                      <p:to>
                                        <p:strVal val="visible"/>
                                      </p:to>
                                    </p:set>
                                    <p:anim calcmode="lin" valueType="num">
                                      <p:cBhvr additive="base">
                                        <p:cTn id="11" dur="500" fill="hold"/>
                                        <p:tgtEl>
                                          <p:spTgt spid="37">
                                            <p:txEl>
                                              <p:pRg st="5" end="5"/>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7">
                                            <p:txEl>
                                              <p:pRg st="5" end="5"/>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7">
                                            <p:txEl>
                                              <p:pRg st="7" end="7"/>
                                            </p:txEl>
                                          </p:spTgt>
                                        </p:tgtEl>
                                        <p:attrNameLst>
                                          <p:attrName>style.visibility</p:attrName>
                                        </p:attrNameLst>
                                      </p:cBhvr>
                                      <p:to>
                                        <p:strVal val="visible"/>
                                      </p:to>
                                    </p:set>
                                    <p:anim calcmode="lin" valueType="num">
                                      <p:cBhvr additive="base">
                                        <p:cTn id="15" dur="500" fill="hold"/>
                                        <p:tgtEl>
                                          <p:spTgt spid="37">
                                            <p:txEl>
                                              <p:pRg st="7" end="7"/>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7">
                                            <p:txEl>
                                              <p:pRg st="7" end="7"/>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7">
                                            <p:txEl>
                                              <p:pRg st="9" end="9"/>
                                            </p:txEl>
                                          </p:spTgt>
                                        </p:tgtEl>
                                        <p:attrNameLst>
                                          <p:attrName>style.visibility</p:attrName>
                                        </p:attrNameLst>
                                      </p:cBhvr>
                                      <p:to>
                                        <p:strVal val="visible"/>
                                      </p:to>
                                    </p:set>
                                    <p:anim calcmode="lin" valueType="num">
                                      <p:cBhvr additive="base">
                                        <p:cTn id="19" dur="500" fill="hold"/>
                                        <p:tgtEl>
                                          <p:spTgt spid="37">
                                            <p:txEl>
                                              <p:pRg st="9" end="9"/>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
                                            <p:txEl>
                                              <p:pRg st="9" end="9"/>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7">
                                            <p:txEl>
                                              <p:pRg st="11" end="11"/>
                                            </p:txEl>
                                          </p:spTgt>
                                        </p:tgtEl>
                                        <p:attrNameLst>
                                          <p:attrName>style.visibility</p:attrName>
                                        </p:attrNameLst>
                                      </p:cBhvr>
                                      <p:to>
                                        <p:strVal val="visible"/>
                                      </p:to>
                                    </p:set>
                                    <p:anim calcmode="lin" valueType="num">
                                      <p:cBhvr additive="base">
                                        <p:cTn id="23" dur="500" fill="hold"/>
                                        <p:tgtEl>
                                          <p:spTgt spid="37">
                                            <p:txEl>
                                              <p:pRg st="11" end="1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7">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7">
                                            <p:txEl>
                                              <p:pRg st="14" end="14"/>
                                            </p:txEl>
                                          </p:spTgt>
                                        </p:tgtEl>
                                        <p:attrNameLst>
                                          <p:attrName>style.visibility</p:attrName>
                                        </p:attrNameLst>
                                      </p:cBhvr>
                                      <p:to>
                                        <p:strVal val="visible"/>
                                      </p:to>
                                    </p:set>
                                    <p:animEffect transition="in" filter="fade">
                                      <p:cBhvr>
                                        <p:cTn id="29" dur="500"/>
                                        <p:tgtEl>
                                          <p:spTgt spid="3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allAtOnce"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0200" y="547592"/>
            <a:ext cx="14788765" cy="656655"/>
          </a:xfrm>
        </p:spPr>
        <p:txBody>
          <a:bodyPr/>
          <a:lstStyle/>
          <a:p>
            <a:r>
              <a:rPr lang="en-US" sz="4267" dirty="0"/>
              <a:t>Collaborate in a team’s AKS cluster</a:t>
            </a:r>
          </a:p>
        </p:txBody>
      </p:sp>
      <p:sp>
        <p:nvSpPr>
          <p:cNvPr id="4" name="Rectangle 3"/>
          <p:cNvSpPr/>
          <p:nvPr/>
        </p:nvSpPr>
        <p:spPr>
          <a:xfrm>
            <a:off x="1060200" y="5074839"/>
            <a:ext cx="5211741" cy="920847"/>
          </a:xfrm>
          <a:prstGeom prst="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b"/>
          <a:lstStyle/>
          <a:p>
            <a:pPr algn="ctr" defTabSz="914322">
              <a:defRPr/>
            </a:pPr>
            <a:r>
              <a:rPr lang="en-US" sz="1800" dirty="0">
                <a:solidFill>
                  <a:srgbClr val="FFFFFF">
                    <a:lumMod val="50000"/>
                  </a:srgbClr>
                </a:solidFill>
              </a:rPr>
              <a:t>Lisa's Development Machine</a:t>
            </a:r>
          </a:p>
        </p:txBody>
      </p:sp>
      <p:sp>
        <p:nvSpPr>
          <p:cNvPr id="5" name="Rectangle 4"/>
          <p:cNvSpPr/>
          <p:nvPr/>
        </p:nvSpPr>
        <p:spPr>
          <a:xfrm>
            <a:off x="1060200" y="1431436"/>
            <a:ext cx="10514916" cy="350998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defTabSz="914322">
              <a:defRPr/>
            </a:pPr>
            <a:r>
              <a:rPr lang="en-US" sz="1800">
                <a:solidFill>
                  <a:srgbClr val="FFFFFF">
                    <a:lumMod val="50000"/>
                  </a:srgbClr>
                </a:solidFill>
              </a:rPr>
              <a:t>Azure</a:t>
            </a:r>
          </a:p>
        </p:txBody>
      </p:sp>
      <p:sp>
        <p:nvSpPr>
          <p:cNvPr id="6" name="Rectangle 5"/>
          <p:cNvSpPr/>
          <p:nvPr/>
        </p:nvSpPr>
        <p:spPr>
          <a:xfrm>
            <a:off x="1666448" y="2219714"/>
            <a:ext cx="1828681" cy="548605"/>
          </a:xfrm>
          <a:prstGeom prst="rect">
            <a:avLst/>
          </a:prstGeom>
          <a:solidFill>
            <a:srgbClr val="0078D4"/>
          </a:solidFill>
          <a:ln>
            <a:solidFill>
              <a:srgbClr val="002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Frontend</a:t>
            </a:r>
          </a:p>
        </p:txBody>
      </p:sp>
      <p:sp>
        <p:nvSpPr>
          <p:cNvPr id="7" name="Rectangle 6"/>
          <p:cNvSpPr/>
          <p:nvPr/>
        </p:nvSpPr>
        <p:spPr>
          <a:xfrm>
            <a:off x="4156038" y="2219714"/>
            <a:ext cx="1828681" cy="548605"/>
          </a:xfrm>
          <a:prstGeom prst="rect">
            <a:avLst/>
          </a:prstGeom>
          <a:solidFill>
            <a:srgbClr val="0078D4"/>
          </a:solidFill>
          <a:ln>
            <a:solidFill>
              <a:srgbClr val="002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Hotel</a:t>
            </a:r>
          </a:p>
        </p:txBody>
      </p:sp>
      <p:sp>
        <p:nvSpPr>
          <p:cNvPr id="8" name="Rectangle 7"/>
          <p:cNvSpPr/>
          <p:nvPr/>
        </p:nvSpPr>
        <p:spPr>
          <a:xfrm>
            <a:off x="6645627" y="2219714"/>
            <a:ext cx="1828681" cy="548605"/>
          </a:xfrm>
          <a:prstGeom prst="rect">
            <a:avLst/>
          </a:prstGeom>
          <a:solidFill>
            <a:srgbClr val="0078D4"/>
          </a:solidFill>
          <a:ln>
            <a:solidFill>
              <a:srgbClr val="002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Promotions</a:t>
            </a:r>
          </a:p>
        </p:txBody>
      </p:sp>
      <p:sp>
        <p:nvSpPr>
          <p:cNvPr id="10" name="Flowchart: Magnetic Disk 9"/>
          <p:cNvSpPr/>
          <p:nvPr/>
        </p:nvSpPr>
        <p:spPr>
          <a:xfrm>
            <a:off x="9135218" y="2222234"/>
            <a:ext cx="1828681" cy="548605"/>
          </a:xfrm>
          <a:prstGeom prst="flowChartMagneticDisk">
            <a:avLst/>
          </a:prstGeom>
          <a:solidFill>
            <a:srgbClr val="0078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r>
              <a:rPr lang="en-US" sz="1800" dirty="0">
                <a:solidFill>
                  <a:srgbClr val="FFFFFF"/>
                </a:solidFill>
              </a:rPr>
              <a:t>Promotions DB</a:t>
            </a:r>
          </a:p>
        </p:txBody>
      </p:sp>
      <p:cxnSp>
        <p:nvCxnSpPr>
          <p:cNvPr id="12" name="Straight Arrow Connector 11"/>
          <p:cNvCxnSpPr>
            <a:stCxn id="6" idx="3"/>
            <a:endCxn id="7" idx="1"/>
          </p:cNvCxnSpPr>
          <p:nvPr/>
        </p:nvCxnSpPr>
        <p:spPr>
          <a:xfrm>
            <a:off x="3495129" y="2494016"/>
            <a:ext cx="6609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7" idx="3"/>
            <a:endCxn id="8" idx="1"/>
          </p:cNvCxnSpPr>
          <p:nvPr/>
        </p:nvCxnSpPr>
        <p:spPr>
          <a:xfrm>
            <a:off x="5984718" y="2494016"/>
            <a:ext cx="6609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8" idx="3"/>
            <a:endCxn id="10" idx="2"/>
          </p:cNvCxnSpPr>
          <p:nvPr/>
        </p:nvCxnSpPr>
        <p:spPr>
          <a:xfrm>
            <a:off x="8474311" y="2494019"/>
            <a:ext cx="660910" cy="25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17"/>
          <p:cNvSpPr/>
          <p:nvPr/>
        </p:nvSpPr>
        <p:spPr>
          <a:xfrm>
            <a:off x="1666448" y="5194782"/>
            <a:ext cx="1828681" cy="4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r>
              <a:rPr lang="en-US" sz="1600">
                <a:solidFill>
                  <a:srgbClr val="FFFFFF"/>
                </a:solidFill>
              </a:rPr>
              <a:t>VS / VSCode / CLI</a:t>
            </a:r>
          </a:p>
        </p:txBody>
      </p:sp>
      <p:sp>
        <p:nvSpPr>
          <p:cNvPr id="26" name="Rectangle: Rounded Corners 25"/>
          <p:cNvSpPr/>
          <p:nvPr/>
        </p:nvSpPr>
        <p:spPr>
          <a:xfrm>
            <a:off x="2911243" y="4199451"/>
            <a:ext cx="1828681" cy="4571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22">
              <a:defRPr/>
            </a:pPr>
            <a:r>
              <a:rPr lang="en-US" sz="1800" dirty="0">
                <a:solidFill>
                  <a:srgbClr val="1A1A1A"/>
                </a:solidFill>
              </a:rPr>
              <a:t>SCC =&gt; CI/CD</a:t>
            </a:r>
          </a:p>
        </p:txBody>
      </p:sp>
      <p:sp>
        <p:nvSpPr>
          <p:cNvPr id="27" name="Rectangle 26"/>
          <p:cNvSpPr/>
          <p:nvPr/>
        </p:nvSpPr>
        <p:spPr>
          <a:xfrm>
            <a:off x="1208519" y="1829279"/>
            <a:ext cx="7579883" cy="2316042"/>
          </a:xfrm>
          <a:prstGeom prst="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defTabSz="914322">
              <a:defRPr/>
            </a:pPr>
            <a:r>
              <a:rPr lang="en-US" sz="1800" dirty="0">
                <a:solidFill>
                  <a:srgbClr val="7030A0"/>
                </a:solidFill>
              </a:rPr>
              <a:t>Team's AKS cluster</a:t>
            </a:r>
          </a:p>
        </p:txBody>
      </p:sp>
      <p:sp>
        <p:nvSpPr>
          <p:cNvPr id="33" name="TextBox 32"/>
          <p:cNvSpPr txBox="1"/>
          <p:nvPr/>
        </p:nvSpPr>
        <p:spPr>
          <a:xfrm>
            <a:off x="3118690" y="2228142"/>
            <a:ext cx="280846" cy="369332"/>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defTabSz="914322">
              <a:defRPr/>
            </a:pPr>
            <a:r>
              <a:rPr lang="en-US" sz="1800" dirty="0">
                <a:solidFill>
                  <a:srgbClr val="FFFFFF"/>
                </a:solidFill>
              </a:rPr>
              <a:t>*</a:t>
            </a:r>
          </a:p>
        </p:txBody>
      </p:sp>
      <p:sp>
        <p:nvSpPr>
          <p:cNvPr id="31" name="Rectangle 30"/>
          <p:cNvSpPr/>
          <p:nvPr/>
        </p:nvSpPr>
        <p:spPr>
          <a:xfrm>
            <a:off x="1661668" y="3235799"/>
            <a:ext cx="1828681" cy="548605"/>
          </a:xfrm>
          <a:prstGeom prst="rect">
            <a:avLst/>
          </a:prstGeom>
          <a:solidFill>
            <a:srgbClr val="127C0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Frontend</a:t>
            </a:r>
          </a:p>
        </p:txBody>
      </p:sp>
      <p:sp>
        <p:nvSpPr>
          <p:cNvPr id="40" name="TextBox 39"/>
          <p:cNvSpPr txBox="1"/>
          <p:nvPr/>
        </p:nvSpPr>
        <p:spPr>
          <a:xfrm>
            <a:off x="3113130" y="3243600"/>
            <a:ext cx="280846" cy="369332"/>
          </a:xfrm>
          <a:prstGeom prst="rect">
            <a:avLst/>
          </a:prstGeom>
          <a:solidFill>
            <a:srgbClr val="127C0F"/>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defPPr>
              <a:defRPr lang="en-US"/>
            </a:defPPr>
            <a:lvl1pPr>
              <a:defRPr sz="1800"/>
            </a:lvl1pPr>
          </a:lstStyle>
          <a:p>
            <a:pPr defTabSz="914322">
              <a:defRPr/>
            </a:pPr>
            <a:r>
              <a:rPr lang="en-US" dirty="0">
                <a:solidFill>
                  <a:srgbClr val="FFFFFF"/>
                </a:solidFill>
              </a:rPr>
              <a:t>*</a:t>
            </a:r>
          </a:p>
        </p:txBody>
      </p:sp>
      <p:cxnSp>
        <p:nvCxnSpPr>
          <p:cNvPr id="41" name="Straight Arrow Connector 40"/>
          <p:cNvCxnSpPr>
            <a:stCxn id="18" idx="0"/>
            <a:endCxn id="31" idx="2"/>
          </p:cNvCxnSpPr>
          <p:nvPr/>
        </p:nvCxnSpPr>
        <p:spPr>
          <a:xfrm flipH="1" flipV="1">
            <a:off x="2576009" y="3784405"/>
            <a:ext cx="4781" cy="1410379"/>
          </a:xfrm>
          <a:prstGeom prst="straightConnector1">
            <a:avLst/>
          </a:prstGeom>
          <a:ln>
            <a:prstDash val="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4" name="Connector: Elbow 43"/>
          <p:cNvCxnSpPr>
            <a:cxnSpLocks/>
            <a:stCxn id="18" idx="3"/>
            <a:endCxn id="26" idx="2"/>
          </p:cNvCxnSpPr>
          <p:nvPr/>
        </p:nvCxnSpPr>
        <p:spPr>
          <a:xfrm flipV="1">
            <a:off x="3495129" y="4656621"/>
            <a:ext cx="330455" cy="766746"/>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Connector: Elbow 34"/>
          <p:cNvCxnSpPr>
            <a:cxnSpLocks/>
            <a:stCxn id="26" idx="0"/>
            <a:endCxn id="6" idx="2"/>
          </p:cNvCxnSpPr>
          <p:nvPr/>
        </p:nvCxnSpPr>
        <p:spPr>
          <a:xfrm rot="16200000" flipV="1">
            <a:off x="2487622" y="2861489"/>
            <a:ext cx="1431132" cy="1244795"/>
          </a:xfrm>
          <a:prstGeom prst="bentConnector3">
            <a:avLst>
              <a:gd name="adj1" fmla="val 8722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2" name="Connector: Elbow 41"/>
          <p:cNvCxnSpPr>
            <a:cxnSpLocks/>
            <a:stCxn id="31" idx="3"/>
            <a:endCxn id="7" idx="2"/>
          </p:cNvCxnSpPr>
          <p:nvPr/>
        </p:nvCxnSpPr>
        <p:spPr>
          <a:xfrm flipV="1">
            <a:off x="3490349" y="2768320"/>
            <a:ext cx="1580030" cy="741783"/>
          </a:xfrm>
          <a:prstGeom prst="bentConnector2">
            <a:avLst/>
          </a:prstGeom>
          <a:ln>
            <a:solidFill>
              <a:srgbClr val="127C0F"/>
            </a:solidFill>
            <a:tailEnd type="triangle"/>
          </a:ln>
        </p:spPr>
        <p:style>
          <a:lnRef idx="3">
            <a:schemeClr val="accent6"/>
          </a:lnRef>
          <a:fillRef idx="0">
            <a:schemeClr val="accent6"/>
          </a:fillRef>
          <a:effectRef idx="2">
            <a:schemeClr val="accent6"/>
          </a:effectRef>
          <a:fontRef idx="minor">
            <a:schemeClr val="tx1"/>
          </a:fontRef>
        </p:style>
      </p:cxnSp>
      <p:sp>
        <p:nvSpPr>
          <p:cNvPr id="48" name="Rectangle 47"/>
          <p:cNvSpPr/>
          <p:nvPr/>
        </p:nvSpPr>
        <p:spPr>
          <a:xfrm>
            <a:off x="6363375" y="5074839"/>
            <a:ext cx="5211741" cy="920847"/>
          </a:xfrm>
          <a:prstGeom prst="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b"/>
          <a:lstStyle/>
          <a:p>
            <a:pPr algn="ctr" defTabSz="914322">
              <a:defRPr/>
            </a:pPr>
            <a:r>
              <a:rPr lang="en-US" sz="1800" dirty="0">
                <a:solidFill>
                  <a:srgbClr val="FFFFFF">
                    <a:lumMod val="50000"/>
                  </a:srgbClr>
                </a:solidFill>
              </a:rPr>
              <a:t>John's Development Machine</a:t>
            </a:r>
          </a:p>
        </p:txBody>
      </p:sp>
      <p:sp>
        <p:nvSpPr>
          <p:cNvPr id="49" name="Rectangle 48"/>
          <p:cNvSpPr/>
          <p:nvPr/>
        </p:nvSpPr>
        <p:spPr>
          <a:xfrm>
            <a:off x="6642879" y="5194782"/>
            <a:ext cx="1831432" cy="4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r>
              <a:rPr lang="en-US" sz="1600">
                <a:solidFill>
                  <a:srgbClr val="FFFFFF"/>
                </a:solidFill>
              </a:rPr>
              <a:t>VS / VSCode / CLI</a:t>
            </a:r>
          </a:p>
        </p:txBody>
      </p:sp>
      <p:sp>
        <p:nvSpPr>
          <p:cNvPr id="50" name="Rectangle: Rounded Corners 49"/>
          <p:cNvSpPr/>
          <p:nvPr/>
        </p:nvSpPr>
        <p:spPr>
          <a:xfrm>
            <a:off x="8174422" y="4216552"/>
            <a:ext cx="1983931" cy="4571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22">
              <a:defRPr/>
            </a:pPr>
            <a:r>
              <a:rPr lang="en-US" sz="1800" dirty="0">
                <a:solidFill>
                  <a:srgbClr val="1A1A1A"/>
                </a:solidFill>
              </a:rPr>
              <a:t>SCC =&gt; CI/CD</a:t>
            </a:r>
          </a:p>
        </p:txBody>
      </p:sp>
      <p:cxnSp>
        <p:nvCxnSpPr>
          <p:cNvPr id="61" name="Straight Arrow Connector 60"/>
          <p:cNvCxnSpPr>
            <a:stCxn id="49" idx="0"/>
            <a:endCxn id="57" idx="2"/>
          </p:cNvCxnSpPr>
          <p:nvPr/>
        </p:nvCxnSpPr>
        <p:spPr>
          <a:xfrm flipH="1" flipV="1">
            <a:off x="7557220" y="3784402"/>
            <a:ext cx="1375" cy="1410380"/>
          </a:xfrm>
          <a:prstGeom prst="straightConnector1">
            <a:avLst/>
          </a:prstGeom>
          <a:ln>
            <a:prstDash val="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EB6F6249-8DDE-4C22-90C7-AFDFE03C120F}"/>
              </a:ext>
            </a:extLst>
          </p:cNvPr>
          <p:cNvCxnSpPr>
            <a:cxnSpLocks/>
            <a:stCxn id="57" idx="3"/>
            <a:endCxn id="10" idx="3"/>
          </p:cNvCxnSpPr>
          <p:nvPr/>
        </p:nvCxnSpPr>
        <p:spPr>
          <a:xfrm flipV="1">
            <a:off x="8471560" y="2770839"/>
            <a:ext cx="1578001" cy="739263"/>
          </a:xfrm>
          <a:prstGeom prst="bentConnector2">
            <a:avLst/>
          </a:prstGeom>
          <a:ln>
            <a:solidFill>
              <a:srgbClr val="127C0F"/>
            </a:solidFill>
            <a:tailEnd type="triangle"/>
          </a:ln>
        </p:spPr>
        <p:style>
          <a:lnRef idx="3">
            <a:schemeClr val="accent2"/>
          </a:lnRef>
          <a:fillRef idx="0">
            <a:schemeClr val="accent2"/>
          </a:fillRef>
          <a:effectRef idx="2">
            <a:schemeClr val="accent2"/>
          </a:effectRef>
          <a:fontRef idx="minor">
            <a:schemeClr val="tx1"/>
          </a:fontRef>
        </p:style>
      </p:cxnSp>
      <p:sp>
        <p:nvSpPr>
          <p:cNvPr id="36" name="TextBox 35">
            <a:extLst>
              <a:ext uri="{FF2B5EF4-FFF2-40B4-BE49-F238E27FC236}">
                <a16:creationId xmlns:a16="http://schemas.microsoft.com/office/drawing/2014/main" id="{97DF041A-8697-4F37-B6CA-DA85EF420A78}"/>
              </a:ext>
            </a:extLst>
          </p:cNvPr>
          <p:cNvSpPr txBox="1"/>
          <p:nvPr/>
        </p:nvSpPr>
        <p:spPr>
          <a:xfrm>
            <a:off x="8159851" y="3245982"/>
            <a:ext cx="280846" cy="369332"/>
          </a:xfrm>
          <a:prstGeom prst="rect">
            <a:avLst/>
          </a:prstGeom>
          <a:solidFill>
            <a:srgbClr val="127C0F"/>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defPPr>
              <a:defRPr lang="en-US"/>
            </a:defPPr>
            <a:lvl1pPr>
              <a:defRPr sz="1800"/>
            </a:lvl1pPr>
          </a:lstStyle>
          <a:p>
            <a:pPr defTabSz="914322">
              <a:defRPr/>
            </a:pPr>
            <a:r>
              <a:rPr lang="en-US">
                <a:solidFill>
                  <a:srgbClr val="FFFFFF"/>
                </a:solidFill>
              </a:rPr>
              <a:t>*</a:t>
            </a:r>
          </a:p>
        </p:txBody>
      </p:sp>
      <p:sp>
        <p:nvSpPr>
          <p:cNvPr id="37" name="TextBox 36">
            <a:extLst>
              <a:ext uri="{FF2B5EF4-FFF2-40B4-BE49-F238E27FC236}">
                <a16:creationId xmlns:a16="http://schemas.microsoft.com/office/drawing/2014/main" id="{E7C0E827-A1D8-4E80-BB0C-A19436B592F6}"/>
              </a:ext>
            </a:extLst>
          </p:cNvPr>
          <p:cNvSpPr txBox="1"/>
          <p:nvPr/>
        </p:nvSpPr>
        <p:spPr>
          <a:xfrm>
            <a:off x="8160674" y="2228142"/>
            <a:ext cx="280846" cy="369332"/>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defPPr>
              <a:defRPr lang="en-US"/>
            </a:defPPr>
            <a:lvl1pPr>
              <a:defRPr sz="1800"/>
            </a:lvl1pPr>
          </a:lstStyle>
          <a:p>
            <a:pPr defTabSz="914322">
              <a:defRPr/>
            </a:pPr>
            <a:r>
              <a:rPr lang="en-US">
                <a:solidFill>
                  <a:srgbClr val="FFFFFF"/>
                </a:solidFill>
              </a:rPr>
              <a:t>*</a:t>
            </a:r>
          </a:p>
        </p:txBody>
      </p:sp>
      <p:cxnSp>
        <p:nvCxnSpPr>
          <p:cNvPr id="38" name="Connector: Elbow 37">
            <a:extLst>
              <a:ext uri="{FF2B5EF4-FFF2-40B4-BE49-F238E27FC236}">
                <a16:creationId xmlns:a16="http://schemas.microsoft.com/office/drawing/2014/main" id="{0D3815FA-0A1C-450C-8A74-9552C87E6761}"/>
              </a:ext>
            </a:extLst>
          </p:cNvPr>
          <p:cNvCxnSpPr>
            <a:cxnSpLocks/>
            <a:stCxn id="49" idx="3"/>
            <a:endCxn id="50" idx="2"/>
          </p:cNvCxnSpPr>
          <p:nvPr/>
        </p:nvCxnSpPr>
        <p:spPr>
          <a:xfrm flipV="1">
            <a:off x="8474310" y="4673722"/>
            <a:ext cx="692077" cy="749645"/>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Connector: Elbow 42">
            <a:extLst>
              <a:ext uri="{FF2B5EF4-FFF2-40B4-BE49-F238E27FC236}">
                <a16:creationId xmlns:a16="http://schemas.microsoft.com/office/drawing/2014/main" id="{01655443-52C5-4801-B017-838E91BC4EE8}"/>
              </a:ext>
            </a:extLst>
          </p:cNvPr>
          <p:cNvCxnSpPr>
            <a:cxnSpLocks/>
            <a:stCxn id="50" idx="0"/>
            <a:endCxn id="8" idx="2"/>
          </p:cNvCxnSpPr>
          <p:nvPr/>
        </p:nvCxnSpPr>
        <p:spPr>
          <a:xfrm rot="16200000" flipV="1">
            <a:off x="7639061" y="2689225"/>
            <a:ext cx="1448234" cy="1606420"/>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779D18E0-3743-4626-8016-22DEE327ADBF}"/>
              </a:ext>
            </a:extLst>
          </p:cNvPr>
          <p:cNvCxnSpPr>
            <a:cxnSpLocks/>
            <a:endCxn id="31" idx="1"/>
          </p:cNvCxnSpPr>
          <p:nvPr/>
        </p:nvCxnSpPr>
        <p:spPr>
          <a:xfrm>
            <a:off x="892457" y="3510101"/>
            <a:ext cx="769213" cy="1"/>
          </a:xfrm>
          <a:prstGeom prst="straightConnector1">
            <a:avLst/>
          </a:prstGeom>
          <a:ln>
            <a:solidFill>
              <a:srgbClr val="127C0F"/>
            </a:solidFill>
            <a:tailEnd type="triangle"/>
          </a:ln>
        </p:spPr>
        <p:style>
          <a:lnRef idx="3">
            <a:schemeClr val="accent6"/>
          </a:lnRef>
          <a:fillRef idx="0">
            <a:schemeClr val="accent6"/>
          </a:fillRef>
          <a:effectRef idx="2">
            <a:schemeClr val="accent6"/>
          </a:effectRef>
          <a:fontRef idx="minor">
            <a:schemeClr val="tx1"/>
          </a:fontRef>
        </p:style>
      </p:cxnSp>
      <p:pic>
        <p:nvPicPr>
          <p:cNvPr id="58" name="Graphic 57" descr="Smart Phone">
            <a:extLst>
              <a:ext uri="{FF2B5EF4-FFF2-40B4-BE49-F238E27FC236}">
                <a16:creationId xmlns:a16="http://schemas.microsoft.com/office/drawing/2014/main" id="{661FA257-A715-41F3-A954-AB88860C72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805" y="3052930"/>
            <a:ext cx="914341" cy="914341"/>
          </a:xfrm>
          <a:prstGeom prst="rect">
            <a:avLst/>
          </a:prstGeom>
        </p:spPr>
      </p:pic>
      <p:sp>
        <p:nvSpPr>
          <p:cNvPr id="65" name="Rectangle 64">
            <a:extLst>
              <a:ext uri="{FF2B5EF4-FFF2-40B4-BE49-F238E27FC236}">
                <a16:creationId xmlns:a16="http://schemas.microsoft.com/office/drawing/2014/main" id="{A10F2CA8-06EE-421A-BCBC-146CDCA541A0}"/>
              </a:ext>
            </a:extLst>
          </p:cNvPr>
          <p:cNvSpPr/>
          <p:nvPr/>
        </p:nvSpPr>
        <p:spPr>
          <a:xfrm>
            <a:off x="4156038" y="3234472"/>
            <a:ext cx="1828681" cy="548605"/>
          </a:xfrm>
          <a:prstGeom prst="rect">
            <a:avLst/>
          </a:prstGeom>
          <a:solidFill>
            <a:srgbClr val="127C0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Hotel</a:t>
            </a:r>
          </a:p>
        </p:txBody>
      </p:sp>
      <p:sp>
        <p:nvSpPr>
          <p:cNvPr id="66" name="TextBox 65">
            <a:extLst>
              <a:ext uri="{FF2B5EF4-FFF2-40B4-BE49-F238E27FC236}">
                <a16:creationId xmlns:a16="http://schemas.microsoft.com/office/drawing/2014/main" id="{D4FC6635-817A-4876-B790-7124650A84E1}"/>
              </a:ext>
            </a:extLst>
          </p:cNvPr>
          <p:cNvSpPr txBox="1"/>
          <p:nvPr/>
        </p:nvSpPr>
        <p:spPr>
          <a:xfrm>
            <a:off x="5607167" y="3242199"/>
            <a:ext cx="280846" cy="369332"/>
          </a:xfrm>
          <a:prstGeom prst="rect">
            <a:avLst/>
          </a:prstGeom>
          <a:solidFill>
            <a:srgbClr val="127C0F"/>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defPPr>
              <a:defRPr lang="en-US"/>
            </a:defPPr>
            <a:lvl1pPr>
              <a:defRPr sz="1800"/>
            </a:lvl1pPr>
          </a:lstStyle>
          <a:p>
            <a:pPr defTabSz="914322">
              <a:defRPr/>
            </a:pPr>
            <a:r>
              <a:rPr lang="en-US" dirty="0">
                <a:solidFill>
                  <a:srgbClr val="FFFFFF"/>
                </a:solidFill>
              </a:rPr>
              <a:t>*</a:t>
            </a:r>
          </a:p>
        </p:txBody>
      </p:sp>
      <p:cxnSp>
        <p:nvCxnSpPr>
          <p:cNvPr id="67" name="Connector: Elbow 66">
            <a:extLst>
              <a:ext uri="{FF2B5EF4-FFF2-40B4-BE49-F238E27FC236}">
                <a16:creationId xmlns:a16="http://schemas.microsoft.com/office/drawing/2014/main" id="{C76C4B26-6AFA-4E6C-91ED-B952C6D7AFA7}"/>
              </a:ext>
            </a:extLst>
          </p:cNvPr>
          <p:cNvCxnSpPr>
            <a:cxnSpLocks/>
            <a:stCxn id="65" idx="3"/>
            <a:endCxn id="8" idx="2"/>
          </p:cNvCxnSpPr>
          <p:nvPr/>
        </p:nvCxnSpPr>
        <p:spPr>
          <a:xfrm flipV="1">
            <a:off x="5984718" y="2768321"/>
            <a:ext cx="1575250" cy="740455"/>
          </a:xfrm>
          <a:prstGeom prst="bentConnector2">
            <a:avLst/>
          </a:prstGeom>
          <a:ln>
            <a:solidFill>
              <a:srgbClr val="127C0F"/>
            </a:solidFill>
            <a:tailEnd type="triangle"/>
          </a:ln>
        </p:spPr>
        <p:style>
          <a:lnRef idx="3">
            <a:schemeClr val="accent6"/>
          </a:lnRef>
          <a:fillRef idx="0">
            <a:schemeClr val="accent6"/>
          </a:fillRef>
          <a:effectRef idx="2">
            <a:schemeClr val="accent6"/>
          </a:effectRef>
          <a:fontRef idx="minor">
            <a:schemeClr val="tx1"/>
          </a:fontRef>
        </p:style>
      </p:cxnSp>
      <p:cxnSp>
        <p:nvCxnSpPr>
          <p:cNvPr id="71" name="Straight Arrow Connector 70">
            <a:extLst>
              <a:ext uri="{FF2B5EF4-FFF2-40B4-BE49-F238E27FC236}">
                <a16:creationId xmlns:a16="http://schemas.microsoft.com/office/drawing/2014/main" id="{9DD90650-F0C7-4315-845A-97735D20E8AC}"/>
              </a:ext>
            </a:extLst>
          </p:cNvPr>
          <p:cNvCxnSpPr>
            <a:stCxn id="31" idx="3"/>
            <a:endCxn id="65" idx="1"/>
          </p:cNvCxnSpPr>
          <p:nvPr/>
        </p:nvCxnSpPr>
        <p:spPr>
          <a:xfrm flipV="1">
            <a:off x="3490349" y="3508776"/>
            <a:ext cx="665690" cy="1327"/>
          </a:xfrm>
          <a:prstGeom prst="straightConnector1">
            <a:avLst/>
          </a:prstGeom>
          <a:ln>
            <a:solidFill>
              <a:srgbClr val="127C0F"/>
            </a:solidFill>
            <a:tailEnd type="triangle"/>
          </a:ln>
        </p:spPr>
        <p:style>
          <a:lnRef idx="3">
            <a:schemeClr val="accent6"/>
          </a:lnRef>
          <a:fillRef idx="0">
            <a:schemeClr val="accent6"/>
          </a:fillRef>
          <a:effectRef idx="2">
            <a:schemeClr val="accent6"/>
          </a:effectRef>
          <a:fontRef idx="minor">
            <a:schemeClr val="tx1"/>
          </a:fontRef>
        </p:style>
      </p:cxnSp>
      <p:cxnSp>
        <p:nvCxnSpPr>
          <p:cNvPr id="77" name="Connector: Elbow 76">
            <a:extLst>
              <a:ext uri="{FF2B5EF4-FFF2-40B4-BE49-F238E27FC236}">
                <a16:creationId xmlns:a16="http://schemas.microsoft.com/office/drawing/2014/main" id="{022DFFC8-AE96-413D-B1A8-37E3767386FB}"/>
              </a:ext>
            </a:extLst>
          </p:cNvPr>
          <p:cNvCxnSpPr>
            <a:stCxn id="18" idx="3"/>
            <a:endCxn id="65" idx="2"/>
          </p:cNvCxnSpPr>
          <p:nvPr/>
        </p:nvCxnSpPr>
        <p:spPr>
          <a:xfrm flipV="1">
            <a:off x="3495129" y="3783077"/>
            <a:ext cx="1575250" cy="1640292"/>
          </a:xfrm>
          <a:prstGeom prst="bentConnector2">
            <a:avLst/>
          </a:prstGeom>
          <a:ln>
            <a:prstDash val="dash"/>
          </a:ln>
        </p:spPr>
        <p:style>
          <a:lnRef idx="3">
            <a:schemeClr val="dk1"/>
          </a:lnRef>
          <a:fillRef idx="0">
            <a:schemeClr val="dk1"/>
          </a:fillRef>
          <a:effectRef idx="2">
            <a:schemeClr val="dk1"/>
          </a:effectRef>
          <a:fontRef idx="minor">
            <a:schemeClr val="tx1"/>
          </a:fontRef>
        </p:style>
      </p:cxnSp>
      <p:pic>
        <p:nvPicPr>
          <p:cNvPr id="78" name="Graphic 77" descr="Smart Phone">
            <a:extLst>
              <a:ext uri="{FF2B5EF4-FFF2-40B4-BE49-F238E27FC236}">
                <a16:creationId xmlns:a16="http://schemas.microsoft.com/office/drawing/2014/main" id="{B3B8E4A9-5A41-497D-90C4-0D17D621C2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805" y="2036662"/>
            <a:ext cx="914341" cy="914341"/>
          </a:xfrm>
          <a:prstGeom prst="rect">
            <a:avLst/>
          </a:prstGeom>
        </p:spPr>
      </p:pic>
      <p:cxnSp>
        <p:nvCxnSpPr>
          <p:cNvPr id="79" name="Straight Arrow Connector 78">
            <a:extLst>
              <a:ext uri="{FF2B5EF4-FFF2-40B4-BE49-F238E27FC236}">
                <a16:creationId xmlns:a16="http://schemas.microsoft.com/office/drawing/2014/main" id="{72503368-135C-40CE-B703-E7D92A15DB03}"/>
              </a:ext>
            </a:extLst>
          </p:cNvPr>
          <p:cNvCxnSpPr>
            <a:cxnSpLocks/>
            <a:endCxn id="6" idx="1"/>
          </p:cNvCxnSpPr>
          <p:nvPr/>
        </p:nvCxnSpPr>
        <p:spPr>
          <a:xfrm>
            <a:off x="892454" y="2493834"/>
            <a:ext cx="773994" cy="185"/>
          </a:xfrm>
          <a:prstGeom prst="straightConnector1">
            <a:avLst/>
          </a:prstGeom>
          <a:ln>
            <a:solidFill>
              <a:srgbClr val="0078D4"/>
            </a:solidFill>
            <a:tailEnd type="triangle"/>
          </a:ln>
        </p:spPr>
        <p:style>
          <a:lnRef idx="3">
            <a:schemeClr val="accent2"/>
          </a:lnRef>
          <a:fillRef idx="0">
            <a:schemeClr val="accent2"/>
          </a:fillRef>
          <a:effectRef idx="2">
            <a:schemeClr val="accent2"/>
          </a:effectRef>
          <a:fontRef idx="minor">
            <a:schemeClr val="tx1"/>
          </a:fontRef>
        </p:style>
      </p:cxnSp>
      <p:cxnSp>
        <p:nvCxnSpPr>
          <p:cNvPr id="9" name="Connector: Elbow 8">
            <a:extLst>
              <a:ext uri="{FF2B5EF4-FFF2-40B4-BE49-F238E27FC236}">
                <a16:creationId xmlns:a16="http://schemas.microsoft.com/office/drawing/2014/main" id="{A1EBFA4B-4AD4-4D30-B4B3-AAEDB97E5E47}"/>
              </a:ext>
            </a:extLst>
          </p:cNvPr>
          <p:cNvCxnSpPr>
            <a:stCxn id="7" idx="3"/>
            <a:endCxn id="57" idx="1"/>
          </p:cNvCxnSpPr>
          <p:nvPr/>
        </p:nvCxnSpPr>
        <p:spPr>
          <a:xfrm>
            <a:off x="5984719" y="2494019"/>
            <a:ext cx="658160" cy="1016083"/>
          </a:xfrm>
          <a:prstGeom prst="bentConnector3">
            <a:avLst/>
          </a:prstGeom>
          <a:ln>
            <a:solidFill>
              <a:srgbClr val="0078D4"/>
            </a:solidFill>
            <a:tailEnd type="triangle"/>
          </a:ln>
        </p:spPr>
        <p:style>
          <a:lnRef idx="3">
            <a:schemeClr val="accent2"/>
          </a:lnRef>
          <a:fillRef idx="0">
            <a:schemeClr val="accent2"/>
          </a:fillRef>
          <a:effectRef idx="2">
            <a:schemeClr val="accent2"/>
          </a:effectRef>
          <a:fontRef idx="minor">
            <a:schemeClr val="tx1"/>
          </a:fontRef>
        </p:style>
      </p:cxnSp>
      <p:pic>
        <p:nvPicPr>
          <p:cNvPr id="21" name="Graphic 20" descr="Neutral Face with No Fill">
            <a:extLst>
              <a:ext uri="{FF2B5EF4-FFF2-40B4-BE49-F238E27FC236}">
                <a16:creationId xmlns:a16="http://schemas.microsoft.com/office/drawing/2014/main" id="{78B24977-358D-4EED-A82E-CFC6D31573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72984" y="4549513"/>
            <a:ext cx="310876" cy="310876"/>
          </a:xfrm>
          <a:prstGeom prst="rect">
            <a:avLst/>
          </a:prstGeom>
        </p:spPr>
      </p:pic>
      <p:pic>
        <p:nvPicPr>
          <p:cNvPr id="23" name="Graphic 22" descr="Checkmark">
            <a:extLst>
              <a:ext uri="{FF2B5EF4-FFF2-40B4-BE49-F238E27FC236}">
                <a16:creationId xmlns:a16="http://schemas.microsoft.com/office/drawing/2014/main" id="{1BBCCAB8-4F8A-48CE-9BCA-0051527260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2926" y="4590911"/>
            <a:ext cx="228585" cy="228585"/>
          </a:xfrm>
          <a:prstGeom prst="rect">
            <a:avLst/>
          </a:prstGeom>
        </p:spPr>
      </p:pic>
      <p:sp>
        <p:nvSpPr>
          <p:cNvPr id="59" name="Rectangle 58">
            <a:extLst>
              <a:ext uri="{FF2B5EF4-FFF2-40B4-BE49-F238E27FC236}">
                <a16:creationId xmlns:a16="http://schemas.microsoft.com/office/drawing/2014/main" id="{4459AABB-DE9B-4E55-BBFD-7D1274DE4A1B}"/>
              </a:ext>
            </a:extLst>
          </p:cNvPr>
          <p:cNvSpPr/>
          <p:nvPr/>
        </p:nvSpPr>
        <p:spPr>
          <a:xfrm>
            <a:off x="5621721" y="4158940"/>
            <a:ext cx="1404168" cy="57884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914322">
              <a:defRPr/>
            </a:pPr>
            <a:r>
              <a:rPr lang="en-US" sz="1600">
                <a:solidFill>
                  <a:srgbClr val="505050"/>
                </a:solidFill>
              </a:rPr>
              <a:t>Test, Staging, Production</a:t>
            </a:r>
          </a:p>
        </p:txBody>
      </p:sp>
      <p:sp>
        <p:nvSpPr>
          <p:cNvPr id="60" name="Arrow: Right 59">
            <a:extLst>
              <a:ext uri="{FF2B5EF4-FFF2-40B4-BE49-F238E27FC236}">
                <a16:creationId xmlns:a16="http://schemas.microsoft.com/office/drawing/2014/main" id="{165D2D40-03C4-4BB9-84A7-A8E4DB614CF9}"/>
              </a:ext>
            </a:extLst>
          </p:cNvPr>
          <p:cNvSpPr/>
          <p:nvPr/>
        </p:nvSpPr>
        <p:spPr>
          <a:xfrm>
            <a:off x="4772259" y="4341645"/>
            <a:ext cx="829450" cy="1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endParaRPr lang="en-US" sz="1800">
              <a:solidFill>
                <a:srgbClr val="FFFFFF"/>
              </a:solidFill>
            </a:endParaRPr>
          </a:p>
        </p:txBody>
      </p:sp>
      <p:sp>
        <p:nvSpPr>
          <p:cNvPr id="62" name="Arrow: Right 61">
            <a:extLst>
              <a:ext uri="{FF2B5EF4-FFF2-40B4-BE49-F238E27FC236}">
                <a16:creationId xmlns:a16="http://schemas.microsoft.com/office/drawing/2014/main" id="{AF1B6156-E505-486C-97D8-303E2490775F}"/>
              </a:ext>
            </a:extLst>
          </p:cNvPr>
          <p:cNvSpPr/>
          <p:nvPr/>
        </p:nvSpPr>
        <p:spPr>
          <a:xfrm rot="10800000">
            <a:off x="7045897" y="4353499"/>
            <a:ext cx="1113954" cy="1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endParaRPr lang="en-US" sz="1800">
              <a:solidFill>
                <a:srgbClr val="FFFFFF"/>
              </a:solidFill>
            </a:endParaRPr>
          </a:p>
        </p:txBody>
      </p:sp>
      <p:sp>
        <p:nvSpPr>
          <p:cNvPr id="51" name="Rectangle 50">
            <a:extLst>
              <a:ext uri="{FF2B5EF4-FFF2-40B4-BE49-F238E27FC236}">
                <a16:creationId xmlns:a16="http://schemas.microsoft.com/office/drawing/2014/main" id="{FEBD11B4-EF5B-4D59-B40C-E4B855CF44FC}"/>
              </a:ext>
            </a:extLst>
          </p:cNvPr>
          <p:cNvSpPr/>
          <p:nvPr/>
        </p:nvSpPr>
        <p:spPr>
          <a:xfrm>
            <a:off x="1409428" y="3060407"/>
            <a:ext cx="4784472" cy="1023899"/>
          </a:xfrm>
          <a:prstGeom prst="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b"/>
          <a:lstStyle/>
          <a:p>
            <a:pPr algn="ctr" defTabSz="914322">
              <a:defRPr/>
            </a:pPr>
            <a:r>
              <a:rPr lang="en-US" sz="1800" dirty="0">
                <a:solidFill>
                  <a:srgbClr val="7030A0"/>
                </a:solidFill>
              </a:rPr>
              <a:t>Lisa's “Space”</a:t>
            </a:r>
          </a:p>
        </p:txBody>
      </p:sp>
      <p:sp>
        <p:nvSpPr>
          <p:cNvPr id="52" name="Rectangle 51">
            <a:extLst>
              <a:ext uri="{FF2B5EF4-FFF2-40B4-BE49-F238E27FC236}">
                <a16:creationId xmlns:a16="http://schemas.microsoft.com/office/drawing/2014/main" id="{F8EFCF9F-E0F5-4706-A02C-81B6E92E698C}"/>
              </a:ext>
            </a:extLst>
          </p:cNvPr>
          <p:cNvSpPr/>
          <p:nvPr/>
        </p:nvSpPr>
        <p:spPr>
          <a:xfrm>
            <a:off x="6408685" y="3054538"/>
            <a:ext cx="2258320" cy="1029768"/>
          </a:xfrm>
          <a:prstGeom prst="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defTabSz="914322">
              <a:defRPr/>
            </a:pPr>
            <a:r>
              <a:rPr lang="en-US" sz="1800" dirty="0">
                <a:solidFill>
                  <a:srgbClr val="7030A0"/>
                </a:solidFill>
              </a:rPr>
              <a:t>John's “Space”</a:t>
            </a:r>
          </a:p>
        </p:txBody>
      </p:sp>
      <p:pic>
        <p:nvPicPr>
          <p:cNvPr id="53" name="Graphic 52" descr="Checkmark">
            <a:extLst>
              <a:ext uri="{FF2B5EF4-FFF2-40B4-BE49-F238E27FC236}">
                <a16:creationId xmlns:a16="http://schemas.microsoft.com/office/drawing/2014/main" id="{3C86AA9B-7B3E-49E6-8336-5D67A17625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60914" y="2744386"/>
            <a:ext cx="228585" cy="228585"/>
          </a:xfrm>
          <a:prstGeom prst="rect">
            <a:avLst/>
          </a:prstGeom>
        </p:spPr>
      </p:pic>
      <p:pic>
        <p:nvPicPr>
          <p:cNvPr id="54" name="Graphic 53" descr="Grinning Face with No Fill">
            <a:extLst>
              <a:ext uri="{FF2B5EF4-FFF2-40B4-BE49-F238E27FC236}">
                <a16:creationId xmlns:a16="http://schemas.microsoft.com/office/drawing/2014/main" id="{61C717A5-9048-4BC5-AB84-0642DF59A1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23804" y="2703240"/>
            <a:ext cx="310876" cy="310876"/>
          </a:xfrm>
          <a:prstGeom prst="rect">
            <a:avLst/>
          </a:prstGeom>
        </p:spPr>
      </p:pic>
      <p:sp>
        <p:nvSpPr>
          <p:cNvPr id="55" name="Rectangle 54">
            <a:extLst>
              <a:ext uri="{FF2B5EF4-FFF2-40B4-BE49-F238E27FC236}">
                <a16:creationId xmlns:a16="http://schemas.microsoft.com/office/drawing/2014/main" id="{099B12E5-2815-409B-B020-1FA216116A4C}"/>
              </a:ext>
            </a:extLst>
          </p:cNvPr>
          <p:cNvSpPr/>
          <p:nvPr/>
        </p:nvSpPr>
        <p:spPr>
          <a:xfrm>
            <a:off x="1676907" y="2603131"/>
            <a:ext cx="1813143" cy="156421"/>
          </a:xfrm>
          <a:prstGeom prst="rect">
            <a:avLst/>
          </a:prstGeom>
          <a:solidFill>
            <a:srgbClr val="03BCF2"/>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defTabSz="914322">
              <a:defRPr/>
            </a:pPr>
            <a:r>
              <a:rPr lang="en-US" sz="1200" dirty="0">
                <a:solidFill>
                  <a:srgbClr val="FFFFFF"/>
                </a:solidFill>
              </a:rPr>
              <a:t>Dev-Space: John</a:t>
            </a:r>
          </a:p>
        </p:txBody>
      </p:sp>
      <p:sp>
        <p:nvSpPr>
          <p:cNvPr id="56" name="Rectangle 55">
            <a:extLst>
              <a:ext uri="{FF2B5EF4-FFF2-40B4-BE49-F238E27FC236}">
                <a16:creationId xmlns:a16="http://schemas.microsoft.com/office/drawing/2014/main" id="{D63A12CE-0F40-4781-82A3-0BD1181CE937}"/>
              </a:ext>
            </a:extLst>
          </p:cNvPr>
          <p:cNvSpPr/>
          <p:nvPr/>
        </p:nvSpPr>
        <p:spPr>
          <a:xfrm>
            <a:off x="4163809" y="2603001"/>
            <a:ext cx="1813143" cy="156421"/>
          </a:xfrm>
          <a:prstGeom prst="rect">
            <a:avLst/>
          </a:prstGeom>
          <a:solidFill>
            <a:srgbClr val="03BCF2"/>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defTabSz="914322">
              <a:defRPr/>
            </a:pPr>
            <a:r>
              <a:rPr lang="en-US" sz="1200" dirty="0">
                <a:solidFill>
                  <a:srgbClr val="FFFFFF"/>
                </a:solidFill>
              </a:rPr>
              <a:t>Dev-Space: John</a:t>
            </a:r>
          </a:p>
        </p:txBody>
      </p:sp>
      <p:cxnSp>
        <p:nvCxnSpPr>
          <p:cNvPr id="63" name="Straight Arrow Connector 62">
            <a:extLst>
              <a:ext uri="{FF2B5EF4-FFF2-40B4-BE49-F238E27FC236}">
                <a16:creationId xmlns:a16="http://schemas.microsoft.com/office/drawing/2014/main" id="{9BA266B7-2F3B-4D33-B35B-DFCF23DBD0EA}"/>
              </a:ext>
            </a:extLst>
          </p:cNvPr>
          <p:cNvCxnSpPr>
            <a:cxnSpLocks/>
          </p:cNvCxnSpPr>
          <p:nvPr/>
        </p:nvCxnSpPr>
        <p:spPr>
          <a:xfrm>
            <a:off x="3490050" y="2496511"/>
            <a:ext cx="660909" cy="0"/>
          </a:xfrm>
          <a:prstGeom prst="straightConnector1">
            <a:avLst/>
          </a:prstGeom>
          <a:ln>
            <a:solidFill>
              <a:srgbClr val="0078D4"/>
            </a:solidFill>
            <a:tailEnd type="triangle"/>
          </a:ln>
        </p:spPr>
        <p:style>
          <a:lnRef idx="3">
            <a:schemeClr val="accent2"/>
          </a:lnRef>
          <a:fillRef idx="0">
            <a:schemeClr val="accent2"/>
          </a:fillRef>
          <a:effectRef idx="2">
            <a:schemeClr val="accent2"/>
          </a:effectRef>
          <a:fontRef idx="minor">
            <a:schemeClr val="tx1"/>
          </a:fontRef>
        </p:style>
      </p:cxnSp>
      <p:sp>
        <p:nvSpPr>
          <p:cNvPr id="57" name="Rectangle 56"/>
          <p:cNvSpPr/>
          <p:nvPr/>
        </p:nvSpPr>
        <p:spPr>
          <a:xfrm>
            <a:off x="6642878" y="3235798"/>
            <a:ext cx="1828681" cy="548605"/>
          </a:xfrm>
          <a:prstGeom prst="rect">
            <a:avLst/>
          </a:prstGeom>
          <a:solidFill>
            <a:srgbClr val="127C0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defRPr/>
            </a:pPr>
            <a:r>
              <a:rPr lang="en-US" sz="1800" dirty="0">
                <a:solidFill>
                  <a:srgbClr val="FFFFFF"/>
                </a:solidFill>
              </a:rPr>
              <a:t>Promotions</a:t>
            </a:r>
          </a:p>
        </p:txBody>
      </p:sp>
    </p:spTree>
    <p:extLst>
      <p:ext uri="{BB962C8B-B14F-4D97-AF65-F5344CB8AC3E}">
        <p14:creationId xmlns:p14="http://schemas.microsoft.com/office/powerpoint/2010/main" val="25963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2"/>
                                        </p:tgtEl>
                                      </p:cBhvr>
                                    </p:animEffect>
                                    <p:set>
                                      <p:cBhvr>
                                        <p:cTn id="39" dur="1" fill="hold">
                                          <p:stCondLst>
                                            <p:cond delay="499"/>
                                          </p:stCondLst>
                                        </p:cTn>
                                        <p:tgtEl>
                                          <p:spTgt spid="4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par>
                                <p:cTn id="49" presetID="10"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10" presetClass="entr" presetSubtype="0" fill="hold"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71"/>
                                        </p:tgtEl>
                                      </p:cBhvr>
                                    </p:animEffect>
                                    <p:set>
                                      <p:cBhvr>
                                        <p:cTn id="59" dur="1" fill="hold">
                                          <p:stCondLst>
                                            <p:cond delay="499"/>
                                          </p:stCondLst>
                                        </p:cTn>
                                        <p:tgtEl>
                                          <p:spTgt spid="71"/>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65"/>
                                        </p:tgtEl>
                                      </p:cBhvr>
                                    </p:animEffect>
                                    <p:set>
                                      <p:cBhvr>
                                        <p:cTn id="62" dur="1" fill="hold">
                                          <p:stCondLst>
                                            <p:cond delay="499"/>
                                          </p:stCondLst>
                                        </p:cTn>
                                        <p:tgtEl>
                                          <p:spTgt spid="6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66"/>
                                        </p:tgtEl>
                                      </p:cBhvr>
                                    </p:animEffect>
                                    <p:set>
                                      <p:cBhvr>
                                        <p:cTn id="65" dur="1" fill="hold">
                                          <p:stCondLst>
                                            <p:cond delay="499"/>
                                          </p:stCondLst>
                                        </p:cTn>
                                        <p:tgtEl>
                                          <p:spTgt spid="6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7"/>
                                        </p:tgtEl>
                                      </p:cBhvr>
                                    </p:animEffect>
                                    <p:set>
                                      <p:cBhvr>
                                        <p:cTn id="68" dur="1" fill="hold">
                                          <p:stCondLst>
                                            <p:cond delay="499"/>
                                          </p:stCondLst>
                                        </p:cTn>
                                        <p:tgtEl>
                                          <p:spTgt spid="6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77"/>
                                        </p:tgtEl>
                                      </p:cBhvr>
                                    </p:animEffect>
                                    <p:set>
                                      <p:cBhvr>
                                        <p:cTn id="71" dur="1" fill="hold">
                                          <p:stCondLst>
                                            <p:cond delay="499"/>
                                          </p:stCondLst>
                                        </p:cTn>
                                        <p:tgtEl>
                                          <p:spTgt spid="77"/>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500"/>
                                        <p:tgtEl>
                                          <p:spTgt spid="4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par>
                                <p:cTn id="96" presetID="10" presetClass="entr" presetSubtype="0" fill="hold" nodeType="withEffect">
                                  <p:stCondLst>
                                    <p:cond delay="50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par>
                                <p:cTn id="99" presetID="10" presetClass="exit" presetSubtype="0" fill="hold" nodeType="withEffect">
                                  <p:stCondLst>
                                    <p:cond delay="0"/>
                                  </p:stCondLst>
                                  <p:childTnLst>
                                    <p:animEffect transition="out" filter="fade">
                                      <p:cBhvr>
                                        <p:cTn id="100" dur="500"/>
                                        <p:tgtEl>
                                          <p:spTgt spid="34"/>
                                        </p:tgtEl>
                                      </p:cBhvr>
                                    </p:animEffect>
                                    <p:set>
                                      <p:cBhvr>
                                        <p:cTn id="101" dur="1" fill="hold">
                                          <p:stCondLst>
                                            <p:cond delay="499"/>
                                          </p:stCondLst>
                                        </p:cTn>
                                        <p:tgtEl>
                                          <p:spTgt spid="34"/>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500"/>
                                        <p:tgtEl>
                                          <p:spTgt spid="23"/>
                                        </p:tgtEl>
                                      </p:cBhvr>
                                    </p:animEffect>
                                  </p:childTnLst>
                                </p:cTn>
                              </p:par>
                              <p:par>
                                <p:cTn id="107" presetID="10" presetClass="entr" presetSubtype="0" fill="hold" nodeType="with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500"/>
                                        <p:tgtEl>
                                          <p:spTgt spid="2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78"/>
                                        </p:tgtEl>
                                        <p:attrNameLst>
                                          <p:attrName>style.visibility</p:attrName>
                                        </p:attrNameLst>
                                      </p:cBhvr>
                                      <p:to>
                                        <p:strVal val="visible"/>
                                      </p:to>
                                    </p:set>
                                    <p:animEffect transition="in" filter="fade">
                                      <p:cBhvr>
                                        <p:cTn id="114" dur="500"/>
                                        <p:tgtEl>
                                          <p:spTgt spid="78"/>
                                        </p:tgtEl>
                                      </p:cBhvr>
                                    </p:animEffect>
                                  </p:childTnLst>
                                </p:cTn>
                              </p:par>
                              <p:par>
                                <p:cTn id="115" presetID="10" presetClass="entr" presetSubtype="0" fill="hold" nodeType="withEffect">
                                  <p:stCondLst>
                                    <p:cond delay="0"/>
                                  </p:stCondLst>
                                  <p:childTnLst>
                                    <p:set>
                                      <p:cBhvr>
                                        <p:cTn id="116" dur="1" fill="hold">
                                          <p:stCondLst>
                                            <p:cond delay="0"/>
                                          </p:stCondLst>
                                        </p:cTn>
                                        <p:tgtEl>
                                          <p:spTgt spid="79"/>
                                        </p:tgtEl>
                                        <p:attrNameLst>
                                          <p:attrName>style.visibility</p:attrName>
                                        </p:attrNameLst>
                                      </p:cBhvr>
                                      <p:to>
                                        <p:strVal val="visible"/>
                                      </p:to>
                                    </p:set>
                                    <p:animEffect transition="in" filter="fade">
                                      <p:cBhvr>
                                        <p:cTn id="117" dur="500"/>
                                        <p:tgtEl>
                                          <p:spTgt spid="79"/>
                                        </p:tgtEl>
                                      </p:cBhvr>
                                    </p:animEffect>
                                  </p:childTnLst>
                                </p:cTn>
                              </p:par>
                              <p:par>
                                <p:cTn id="118" presetID="10" presetClass="entr" presetSubtype="0" fill="hold" grpId="0" nodeType="withEffect">
                                  <p:stCondLst>
                                    <p:cond delay="500"/>
                                  </p:stCondLst>
                                  <p:childTnLst>
                                    <p:set>
                                      <p:cBhvr>
                                        <p:cTn id="119" dur="1" fill="hold">
                                          <p:stCondLst>
                                            <p:cond delay="0"/>
                                          </p:stCondLst>
                                        </p:cTn>
                                        <p:tgtEl>
                                          <p:spTgt spid="55"/>
                                        </p:tgtEl>
                                        <p:attrNameLst>
                                          <p:attrName>style.visibility</p:attrName>
                                        </p:attrNameLst>
                                      </p:cBhvr>
                                      <p:to>
                                        <p:strVal val="visible"/>
                                      </p:to>
                                    </p:set>
                                    <p:animEffect transition="in" filter="fade">
                                      <p:cBhvr>
                                        <p:cTn id="120" dur="500"/>
                                        <p:tgtEl>
                                          <p:spTgt spid="55"/>
                                        </p:tgtEl>
                                      </p:cBhvr>
                                    </p:animEffect>
                                  </p:childTnLst>
                                </p:cTn>
                              </p:par>
                              <p:par>
                                <p:cTn id="121" presetID="10" presetClass="entr" presetSubtype="0" fill="hold" nodeType="withEffect">
                                  <p:stCondLst>
                                    <p:cond delay="1000"/>
                                  </p:stCondLst>
                                  <p:childTnLst>
                                    <p:set>
                                      <p:cBhvr>
                                        <p:cTn id="122" dur="1" fill="hold">
                                          <p:stCondLst>
                                            <p:cond delay="0"/>
                                          </p:stCondLst>
                                        </p:cTn>
                                        <p:tgtEl>
                                          <p:spTgt spid="63"/>
                                        </p:tgtEl>
                                        <p:attrNameLst>
                                          <p:attrName>style.visibility</p:attrName>
                                        </p:attrNameLst>
                                      </p:cBhvr>
                                      <p:to>
                                        <p:strVal val="visible"/>
                                      </p:to>
                                    </p:set>
                                    <p:animEffect transition="in" filter="fade">
                                      <p:cBhvr>
                                        <p:cTn id="123" dur="500"/>
                                        <p:tgtEl>
                                          <p:spTgt spid="63"/>
                                        </p:tgtEl>
                                      </p:cBhvr>
                                    </p:animEffect>
                                  </p:childTnLst>
                                </p:cTn>
                              </p:par>
                              <p:par>
                                <p:cTn id="124" presetID="10" presetClass="entr" presetSubtype="0" fill="hold" grpId="0" nodeType="withEffect">
                                  <p:stCondLst>
                                    <p:cond delay="150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500"/>
                                        <p:tgtEl>
                                          <p:spTgt spid="56"/>
                                        </p:tgtEl>
                                      </p:cBhvr>
                                    </p:animEffect>
                                  </p:childTnLst>
                                </p:cTn>
                              </p:par>
                              <p:par>
                                <p:cTn id="127" presetID="10" presetClass="entr" presetSubtype="0" fill="hold" nodeType="withEffect">
                                  <p:stCondLst>
                                    <p:cond delay="2000"/>
                                  </p:stCondLst>
                                  <p:childTnLst>
                                    <p:set>
                                      <p:cBhvr>
                                        <p:cTn id="128" dur="1" fill="hold">
                                          <p:stCondLst>
                                            <p:cond delay="0"/>
                                          </p:stCondLst>
                                        </p:cTn>
                                        <p:tgtEl>
                                          <p:spTgt spid="9"/>
                                        </p:tgtEl>
                                        <p:attrNameLst>
                                          <p:attrName>style.visibility</p:attrName>
                                        </p:attrNameLst>
                                      </p:cBhvr>
                                      <p:to>
                                        <p:strVal val="visible"/>
                                      </p:to>
                                    </p:set>
                                    <p:animEffect transition="in" filter="fade">
                                      <p:cBhvr>
                                        <p:cTn id="129" dur="500"/>
                                        <p:tgtEl>
                                          <p:spTgt spid="9"/>
                                        </p:tgtEl>
                                      </p:cBhvr>
                                    </p:animEffect>
                                  </p:childTnLst>
                                </p:cTn>
                              </p:par>
                              <p:par>
                                <p:cTn id="130" presetID="10" presetClass="entr" presetSubtype="0" fill="hold" nodeType="withEffect">
                                  <p:stCondLst>
                                    <p:cond delay="2000"/>
                                  </p:stCondLst>
                                  <p:childTnLst>
                                    <p:set>
                                      <p:cBhvr>
                                        <p:cTn id="131" dur="1" fill="hold">
                                          <p:stCondLst>
                                            <p:cond delay="0"/>
                                          </p:stCondLst>
                                        </p:cTn>
                                        <p:tgtEl>
                                          <p:spTgt spid="53"/>
                                        </p:tgtEl>
                                        <p:attrNameLst>
                                          <p:attrName>style.visibility</p:attrName>
                                        </p:attrNameLst>
                                      </p:cBhvr>
                                      <p:to>
                                        <p:strVal val="visible"/>
                                      </p:to>
                                    </p:set>
                                    <p:animEffect transition="in" filter="fade">
                                      <p:cBhvr>
                                        <p:cTn id="132" dur="500"/>
                                        <p:tgtEl>
                                          <p:spTgt spid="53"/>
                                        </p:tgtEl>
                                      </p:cBhvr>
                                    </p:animEffect>
                                  </p:childTnLst>
                                </p:cTn>
                              </p:par>
                              <p:par>
                                <p:cTn id="133" presetID="10" presetClass="entr" presetSubtype="0" fill="hold" nodeType="withEffect">
                                  <p:stCondLst>
                                    <p:cond delay="200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fade">
                                      <p:cBhvr>
                                        <p:cTn id="140" dur="500"/>
                                        <p:tgtEl>
                                          <p:spTgt spid="4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6"/>
                                        </p:tgtEl>
                                        <p:attrNameLst>
                                          <p:attrName>style.visibility</p:attrName>
                                        </p:attrNameLst>
                                      </p:cBhvr>
                                      <p:to>
                                        <p:strVal val="visible"/>
                                      </p:to>
                                    </p:set>
                                    <p:animEffect transition="in" filter="fade">
                                      <p:cBhvr>
                                        <p:cTn id="143" dur="500"/>
                                        <p:tgtEl>
                                          <p:spTgt spid="26"/>
                                        </p:tgtEl>
                                      </p:cBhvr>
                                    </p:animEffect>
                                  </p:childTnLst>
                                </p:cTn>
                              </p:par>
                              <p:par>
                                <p:cTn id="144" presetID="10" presetClass="entr" presetSubtype="0" fill="hold" nodeType="withEffect">
                                  <p:stCondLst>
                                    <p:cond delay="500"/>
                                  </p:stCondLst>
                                  <p:childTnLst>
                                    <p:set>
                                      <p:cBhvr>
                                        <p:cTn id="145" dur="1" fill="hold">
                                          <p:stCondLst>
                                            <p:cond delay="0"/>
                                          </p:stCondLst>
                                        </p:cTn>
                                        <p:tgtEl>
                                          <p:spTgt spid="35"/>
                                        </p:tgtEl>
                                        <p:attrNameLst>
                                          <p:attrName>style.visibility</p:attrName>
                                        </p:attrNameLst>
                                      </p:cBhvr>
                                      <p:to>
                                        <p:strVal val="visible"/>
                                      </p:to>
                                    </p:set>
                                    <p:animEffect transition="in" filter="fade">
                                      <p:cBhvr>
                                        <p:cTn id="146" dur="500"/>
                                        <p:tgtEl>
                                          <p:spTgt spid="35"/>
                                        </p:tgtEl>
                                      </p:cBhvr>
                                    </p:animEffect>
                                  </p:childTnLst>
                                </p:cTn>
                              </p:par>
                              <p:par>
                                <p:cTn id="147" presetID="10" presetClass="entr" presetSubtype="0" fill="hold" grpId="0" nodeType="withEffect">
                                  <p:stCondLst>
                                    <p:cond delay="50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500"/>
                                        <p:tgtEl>
                                          <p:spTgt spid="33"/>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8"/>
                                        </p:tgtEl>
                                        <p:attrNameLst>
                                          <p:attrName>style.visibility</p:attrName>
                                        </p:attrNameLst>
                                      </p:cBhvr>
                                      <p:to>
                                        <p:strVal val="visible"/>
                                      </p:to>
                                    </p:set>
                                    <p:animEffect transition="in" filter="fade">
                                      <p:cBhvr>
                                        <p:cTn id="154" dur="500"/>
                                        <p:tgtEl>
                                          <p:spTgt spid="38"/>
                                        </p:tgtEl>
                                      </p:cBhvr>
                                    </p:animEffect>
                                  </p:childTnLst>
                                </p:cTn>
                              </p:par>
                              <p:par>
                                <p:cTn id="155" presetID="10" presetClass="entr" presetSubtype="0" fill="hold" nodeType="withEffect">
                                  <p:stCondLst>
                                    <p:cond delay="500"/>
                                  </p:stCondLst>
                                  <p:childTnLst>
                                    <p:set>
                                      <p:cBhvr>
                                        <p:cTn id="156" dur="1" fill="hold">
                                          <p:stCondLst>
                                            <p:cond delay="0"/>
                                          </p:stCondLst>
                                        </p:cTn>
                                        <p:tgtEl>
                                          <p:spTgt spid="43"/>
                                        </p:tgtEl>
                                        <p:attrNameLst>
                                          <p:attrName>style.visibility</p:attrName>
                                        </p:attrNameLst>
                                      </p:cBhvr>
                                      <p:to>
                                        <p:strVal val="visible"/>
                                      </p:to>
                                    </p:set>
                                    <p:animEffect transition="in" filter="fade">
                                      <p:cBhvr>
                                        <p:cTn id="157" dur="500"/>
                                        <p:tgtEl>
                                          <p:spTgt spid="4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0"/>
                                        </p:tgtEl>
                                        <p:attrNameLst>
                                          <p:attrName>style.visibility</p:attrName>
                                        </p:attrNameLst>
                                      </p:cBhvr>
                                      <p:to>
                                        <p:strVal val="visible"/>
                                      </p:to>
                                    </p:set>
                                    <p:animEffect transition="in" filter="fade">
                                      <p:cBhvr>
                                        <p:cTn id="160" dur="500"/>
                                        <p:tgtEl>
                                          <p:spTgt spid="50"/>
                                        </p:tgtEl>
                                      </p:cBhvr>
                                    </p:animEffect>
                                  </p:childTnLst>
                                </p:cTn>
                              </p:par>
                              <p:par>
                                <p:cTn id="161" presetID="10" presetClass="entr" presetSubtype="0" fill="hold" grpId="0" nodeType="withEffect">
                                  <p:stCondLst>
                                    <p:cond delay="500"/>
                                  </p:stCondLst>
                                  <p:childTnLst>
                                    <p:set>
                                      <p:cBhvr>
                                        <p:cTn id="162" dur="1" fill="hold">
                                          <p:stCondLst>
                                            <p:cond delay="0"/>
                                          </p:stCondLst>
                                        </p:cTn>
                                        <p:tgtEl>
                                          <p:spTgt spid="37"/>
                                        </p:tgtEl>
                                        <p:attrNameLst>
                                          <p:attrName>style.visibility</p:attrName>
                                        </p:attrNameLst>
                                      </p:cBhvr>
                                      <p:to>
                                        <p:strVal val="visible"/>
                                      </p:to>
                                    </p:set>
                                    <p:animEffect transition="in" filter="fade">
                                      <p:cBhvr>
                                        <p:cTn id="163" dur="500"/>
                                        <p:tgtEl>
                                          <p:spTgt spid="37"/>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2"/>
                                        </p:tgtEl>
                                        <p:attrNameLst>
                                          <p:attrName>style.visibility</p:attrName>
                                        </p:attrNameLst>
                                      </p:cBhvr>
                                      <p:to>
                                        <p:strVal val="visible"/>
                                      </p:to>
                                    </p:set>
                                    <p:animEffect transition="in" filter="fade">
                                      <p:cBhvr>
                                        <p:cTn id="17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33" grpId="0" animBg="1"/>
      <p:bldP spid="31" grpId="0" animBg="1"/>
      <p:bldP spid="40" grpId="0" animBg="1"/>
      <p:bldP spid="49" grpId="0" animBg="1"/>
      <p:bldP spid="50" grpId="0" animBg="1"/>
      <p:bldP spid="36" grpId="0" animBg="1"/>
      <p:bldP spid="37" grpId="0" animBg="1"/>
      <p:bldP spid="65" grpId="0" animBg="1"/>
      <p:bldP spid="65" grpId="1" animBg="1"/>
      <p:bldP spid="66" grpId="0" animBg="1"/>
      <p:bldP spid="66" grpId="1" animBg="1"/>
      <p:bldP spid="59" grpId="0" animBg="1"/>
      <p:bldP spid="60" grpId="0" animBg="1"/>
      <p:bldP spid="62" grpId="0" animBg="1"/>
      <p:bldP spid="51" grpId="0" animBg="1"/>
      <p:bldP spid="52" grpId="0" animBg="1"/>
      <p:bldP spid="55" grpId="0" animBg="1"/>
      <p:bldP spid="56" grpId="0" animBg="1"/>
      <p:bldP spid="57"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F697-6EAD-7648-97FD-7354A303EE2A}"/>
              </a:ext>
            </a:extLst>
          </p:cNvPr>
          <p:cNvSpPr>
            <a:spLocks noGrp="1"/>
          </p:cNvSpPr>
          <p:nvPr>
            <p:ph type="title"/>
          </p:nvPr>
        </p:nvSpPr>
        <p:spPr/>
        <p:txBody>
          <a:bodyPr/>
          <a:lstStyle/>
          <a:p>
            <a:r>
              <a:rPr lang="en-US" dirty="0"/>
              <a:t>Space routing requires forwarding HTTP headers</a:t>
            </a:r>
          </a:p>
        </p:txBody>
      </p:sp>
      <p:sp>
        <p:nvSpPr>
          <p:cNvPr id="3" name="Text Placeholder 2">
            <a:extLst>
              <a:ext uri="{FF2B5EF4-FFF2-40B4-BE49-F238E27FC236}">
                <a16:creationId xmlns:a16="http://schemas.microsoft.com/office/drawing/2014/main" id="{D7637175-911C-154F-B450-C0D556D09C14}"/>
              </a:ext>
            </a:extLst>
          </p:cNvPr>
          <p:cNvSpPr>
            <a:spLocks noGrp="1"/>
          </p:cNvSpPr>
          <p:nvPr>
            <p:ph type="body" sz="quarter" idx="10"/>
          </p:nvPr>
        </p:nvSpPr>
        <p:spPr>
          <a:xfrm>
            <a:off x="586749" y="1434500"/>
            <a:ext cx="11017803" cy="1003352"/>
          </a:xfrm>
        </p:spPr>
        <p:txBody>
          <a:bodyPr/>
          <a:lstStyle/>
          <a:p>
            <a:r>
              <a:rPr lang="en-US" dirty="0"/>
              <a:t>Helper function generated by </a:t>
            </a:r>
            <a:r>
              <a:rPr lang="en-US" dirty="0">
                <a:solidFill>
                  <a:schemeClr val="accent3"/>
                </a:solidFill>
                <a:latin typeface="Consolas" panose="020B0609020204030204" pitchFamily="49" charset="0"/>
                <a:cs typeface="Consolas" panose="020B0609020204030204" pitchFamily="49" charset="0"/>
              </a:rPr>
              <a:t>az ads prep</a:t>
            </a:r>
            <a:r>
              <a:rPr lang="en-US" dirty="0"/>
              <a:t> command</a:t>
            </a:r>
          </a:p>
          <a:p>
            <a:endParaRPr lang="en-US" sz="300" dirty="0"/>
          </a:p>
          <a:p>
            <a:r>
              <a:rPr lang="en-US" dirty="0"/>
              <a:t>Sample usage:</a:t>
            </a:r>
          </a:p>
        </p:txBody>
      </p:sp>
      <p:sp>
        <p:nvSpPr>
          <p:cNvPr id="4" name="TextBox 3">
            <a:extLst>
              <a:ext uri="{FF2B5EF4-FFF2-40B4-BE49-F238E27FC236}">
                <a16:creationId xmlns:a16="http://schemas.microsoft.com/office/drawing/2014/main" id="{0B429BED-9883-244B-963E-8DB8365F9A53}"/>
              </a:ext>
            </a:extLst>
          </p:cNvPr>
          <p:cNvSpPr txBox="1"/>
          <p:nvPr/>
        </p:nvSpPr>
        <p:spPr>
          <a:xfrm>
            <a:off x="586748" y="2571666"/>
            <a:ext cx="733983" cy="307777"/>
          </a:xfrm>
          <a:prstGeom prst="rect">
            <a:avLst/>
          </a:prstGeom>
          <a:noFill/>
        </p:spPr>
        <p:txBody>
          <a:bodyPr wrap="none" lIns="0" tIns="0" rIns="0" bIns="0" rtlCol="0">
            <a:spAutoFit/>
          </a:bodyPr>
          <a:lstStyle/>
          <a:p>
            <a:pPr defTabSz="914322">
              <a:defRPr/>
            </a:pPr>
            <a:r>
              <a:rPr lang="en-US" sz="2000" dirty="0">
                <a:gradFill>
                  <a:gsLst>
                    <a:gs pos="2917">
                      <a:srgbClr val="1A1A1A"/>
                    </a:gs>
                    <a:gs pos="30000">
                      <a:srgbClr val="1A1A1A"/>
                    </a:gs>
                  </a:gsLst>
                  <a:lin ang="5400000" scaled="0"/>
                </a:gradFill>
              </a:rPr>
              <a:t>Before</a:t>
            </a:r>
          </a:p>
        </p:txBody>
      </p:sp>
      <p:sp>
        <p:nvSpPr>
          <p:cNvPr id="5" name="TextBox 4">
            <a:extLst>
              <a:ext uri="{FF2B5EF4-FFF2-40B4-BE49-F238E27FC236}">
                <a16:creationId xmlns:a16="http://schemas.microsoft.com/office/drawing/2014/main" id="{378E51BC-C8A2-3347-9D96-58AC75B649B0}"/>
              </a:ext>
            </a:extLst>
          </p:cNvPr>
          <p:cNvSpPr txBox="1"/>
          <p:nvPr/>
        </p:nvSpPr>
        <p:spPr>
          <a:xfrm>
            <a:off x="586748" y="4685672"/>
            <a:ext cx="558871" cy="307777"/>
          </a:xfrm>
          <a:prstGeom prst="rect">
            <a:avLst/>
          </a:prstGeom>
          <a:noFill/>
        </p:spPr>
        <p:txBody>
          <a:bodyPr wrap="none" lIns="0" tIns="0" rIns="0" bIns="0" rtlCol="0">
            <a:spAutoFit/>
          </a:bodyPr>
          <a:lstStyle/>
          <a:p>
            <a:pPr defTabSz="914322">
              <a:defRPr/>
            </a:pPr>
            <a:r>
              <a:rPr lang="en-US" sz="2000" dirty="0">
                <a:gradFill>
                  <a:gsLst>
                    <a:gs pos="2917">
                      <a:srgbClr val="1A1A1A"/>
                    </a:gs>
                    <a:gs pos="30000">
                      <a:srgbClr val="1A1A1A"/>
                    </a:gs>
                  </a:gsLst>
                  <a:lin ang="5400000" scaled="0"/>
                </a:gradFill>
              </a:rPr>
              <a:t>After</a:t>
            </a:r>
          </a:p>
        </p:txBody>
      </p:sp>
      <p:pic>
        <p:nvPicPr>
          <p:cNvPr id="12" name="Picture 11">
            <a:extLst>
              <a:ext uri="{FF2B5EF4-FFF2-40B4-BE49-F238E27FC236}">
                <a16:creationId xmlns:a16="http://schemas.microsoft.com/office/drawing/2014/main" id="{4D388B63-3874-F74C-A879-956393AC9DE5}"/>
              </a:ext>
            </a:extLst>
          </p:cNvPr>
          <p:cNvPicPr>
            <a:picLocks noChangeAspect="1"/>
          </p:cNvPicPr>
          <p:nvPr/>
        </p:nvPicPr>
        <p:blipFill rotWithShape="1">
          <a:blip r:embed="rId2"/>
          <a:srcRect b="57140"/>
          <a:stretch/>
        </p:blipFill>
        <p:spPr>
          <a:xfrm>
            <a:off x="586748" y="2928057"/>
            <a:ext cx="6260131" cy="1339088"/>
          </a:xfrm>
          <a:prstGeom prst="rect">
            <a:avLst/>
          </a:prstGeom>
        </p:spPr>
      </p:pic>
      <p:pic>
        <p:nvPicPr>
          <p:cNvPr id="15" name="Picture 14">
            <a:extLst>
              <a:ext uri="{FF2B5EF4-FFF2-40B4-BE49-F238E27FC236}">
                <a16:creationId xmlns:a16="http://schemas.microsoft.com/office/drawing/2014/main" id="{00F94346-260B-6049-B9D4-4E89A064A5E7}"/>
              </a:ext>
            </a:extLst>
          </p:cNvPr>
          <p:cNvPicPr>
            <a:picLocks noChangeAspect="1"/>
          </p:cNvPicPr>
          <p:nvPr/>
        </p:nvPicPr>
        <p:blipFill rotWithShape="1">
          <a:blip r:embed="rId2"/>
          <a:srcRect t="46544" b="10596"/>
          <a:stretch/>
        </p:blipFill>
        <p:spPr>
          <a:xfrm>
            <a:off x="586748" y="5051792"/>
            <a:ext cx="6260131" cy="1339088"/>
          </a:xfrm>
          <a:prstGeom prst="rect">
            <a:avLst/>
          </a:prstGeom>
        </p:spPr>
      </p:pic>
    </p:spTree>
    <p:extLst>
      <p:ext uri="{BB962C8B-B14F-4D97-AF65-F5344CB8AC3E}">
        <p14:creationId xmlns:p14="http://schemas.microsoft.com/office/powerpoint/2010/main" val="413997804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28B2DD-5C1D-1B42-9BAE-D4AFA34BFA87}"/>
              </a:ext>
            </a:extLst>
          </p:cNvPr>
          <p:cNvSpPr txBox="1"/>
          <p:nvPr/>
        </p:nvSpPr>
        <p:spPr>
          <a:xfrm>
            <a:off x="258909" y="1184322"/>
            <a:ext cx="5357108" cy="2492990"/>
          </a:xfrm>
          <a:prstGeom prst="rect">
            <a:avLst/>
          </a:prstGeom>
          <a:noFill/>
        </p:spPr>
        <p:txBody>
          <a:bodyPr wrap="none" rtlCol="0">
            <a:spAutoFit/>
          </a:bodyPr>
          <a:lstStyle/>
          <a:p>
            <a:pPr defTabSz="914322">
              <a:defRPr/>
            </a:pPr>
            <a:r>
              <a:rPr lang="en-US" sz="2000" dirty="0">
                <a:solidFill>
                  <a:srgbClr val="1A1A1A"/>
                </a:solidFill>
              </a:rPr>
              <a:t>Client synchronizes code to Azure Dev Spaces</a:t>
            </a:r>
          </a:p>
          <a:p>
            <a:pPr defTabSz="914322">
              <a:defRPr/>
            </a:pPr>
            <a:r>
              <a:rPr lang="en-US" sz="2000" dirty="0">
                <a:solidFill>
                  <a:srgbClr val="1A1A1A"/>
                </a:solidFill>
              </a:rPr>
              <a:t>Helm chart is installed with instrumentation</a:t>
            </a:r>
          </a:p>
          <a:p>
            <a:pPr defTabSz="914322">
              <a:defRPr/>
            </a:pPr>
            <a:r>
              <a:rPr lang="en-US" sz="2000" dirty="0">
                <a:solidFill>
                  <a:srgbClr val="1A1A1A"/>
                </a:solidFill>
              </a:rPr>
              <a:t>Suppose browser calls </a:t>
            </a:r>
            <a:r>
              <a:rPr lang="en-US" sz="2000" i="1" dirty="0">
                <a:solidFill>
                  <a:srgbClr val="1A1A1A"/>
                </a:solidFill>
              </a:rPr>
              <a:t>hotels</a:t>
            </a:r>
            <a:r>
              <a:rPr lang="en-US" sz="2000" dirty="0">
                <a:solidFill>
                  <a:srgbClr val="1A1A1A"/>
                </a:solidFill>
              </a:rPr>
              <a:t> calls </a:t>
            </a:r>
            <a:r>
              <a:rPr lang="en-US" sz="2000" i="1" dirty="0">
                <a:solidFill>
                  <a:srgbClr val="1A1A1A"/>
                </a:solidFill>
              </a:rPr>
              <a:t>promotions</a:t>
            </a:r>
            <a:r>
              <a:rPr lang="en-US" sz="2000" dirty="0">
                <a:solidFill>
                  <a:srgbClr val="1A1A1A"/>
                </a:solidFill>
              </a:rPr>
              <a:t>:</a:t>
            </a:r>
          </a:p>
          <a:p>
            <a:pPr marL="380971" indent="-380971" defTabSz="914322">
              <a:buFontTx/>
              <a:buChar char="-"/>
              <a:defRPr/>
            </a:pPr>
            <a:r>
              <a:rPr lang="en-US" sz="1600" dirty="0">
                <a:solidFill>
                  <a:srgbClr val="1A1A1A"/>
                </a:solidFill>
              </a:rPr>
              <a:t>GET http://</a:t>
            </a:r>
            <a:r>
              <a:rPr lang="en-US" sz="1600" dirty="0">
                <a:solidFill>
                  <a:srgbClr val="1A1A1A"/>
                </a:solidFill>
                <a:highlight>
                  <a:srgbClr val="FFFF00"/>
                </a:highlight>
              </a:rPr>
              <a:t>cesar.s.</a:t>
            </a:r>
            <a:r>
              <a:rPr lang="en-US" sz="1600" dirty="0">
                <a:solidFill>
                  <a:srgbClr val="1A1A1A"/>
                </a:solidFill>
              </a:rPr>
              <a:t>sh360.abcd.aksapp.io/hotels-api</a:t>
            </a:r>
          </a:p>
          <a:p>
            <a:pPr marL="380971" indent="-380971" defTabSz="914322">
              <a:buFontTx/>
              <a:buChar char="-"/>
              <a:defRPr/>
            </a:pPr>
            <a:r>
              <a:rPr lang="en-US" sz="1600" dirty="0">
                <a:solidFill>
                  <a:srgbClr val="1A1A1A"/>
                </a:solidFill>
              </a:rPr>
              <a:t>GET http://promotions/api/3</a:t>
            </a:r>
          </a:p>
          <a:p>
            <a:pPr marL="380971" indent="-380971" defTabSz="914322">
              <a:buFontTx/>
              <a:buChar char="-"/>
              <a:defRPr/>
            </a:pPr>
            <a:r>
              <a:rPr lang="en-US" sz="1600" dirty="0">
                <a:solidFill>
                  <a:srgbClr val="1A1A1A"/>
                </a:solidFill>
              </a:rPr>
              <a:t>DNS resolves to </a:t>
            </a:r>
            <a:r>
              <a:rPr lang="en-US" sz="1600" dirty="0" err="1">
                <a:solidFill>
                  <a:srgbClr val="1A1A1A"/>
                </a:solidFill>
              </a:rPr>
              <a:t>promotions.mainline</a:t>
            </a:r>
            <a:endParaRPr lang="en-US" sz="1600" dirty="0">
              <a:solidFill>
                <a:srgbClr val="1A1A1A"/>
              </a:solidFill>
            </a:endParaRPr>
          </a:p>
          <a:p>
            <a:pPr marL="380971" indent="-380971" defTabSz="914322">
              <a:buFontTx/>
              <a:buChar char="-"/>
              <a:defRPr/>
            </a:pPr>
            <a:r>
              <a:rPr lang="en-US" sz="1600" dirty="0">
                <a:solidFill>
                  <a:srgbClr val="1A1A1A"/>
                </a:solidFill>
              </a:rPr>
              <a:t>Proxy notices “dev-space: </a:t>
            </a:r>
            <a:r>
              <a:rPr lang="en-US" sz="1600" dirty="0" err="1">
                <a:solidFill>
                  <a:srgbClr val="1A1A1A"/>
                </a:solidFill>
              </a:rPr>
              <a:t>cesar</a:t>
            </a:r>
            <a:r>
              <a:rPr lang="en-US" sz="1600" dirty="0">
                <a:solidFill>
                  <a:srgbClr val="1A1A1A"/>
                </a:solidFill>
              </a:rPr>
              <a:t>” and</a:t>
            </a:r>
            <a:br>
              <a:rPr lang="en-US" sz="1600" dirty="0">
                <a:solidFill>
                  <a:srgbClr val="1A1A1A"/>
                </a:solidFill>
              </a:rPr>
            </a:br>
            <a:r>
              <a:rPr lang="en-US" sz="1600" dirty="0">
                <a:solidFill>
                  <a:srgbClr val="1A1A1A"/>
                </a:solidFill>
              </a:rPr>
              <a:t>retargets to IP of </a:t>
            </a:r>
            <a:r>
              <a:rPr lang="en-US" sz="1600" dirty="0" err="1">
                <a:solidFill>
                  <a:srgbClr val="1A1A1A"/>
                </a:solidFill>
              </a:rPr>
              <a:t>promotions</a:t>
            </a:r>
            <a:r>
              <a:rPr lang="en-US" sz="1600" b="1" dirty="0" err="1">
                <a:solidFill>
                  <a:srgbClr val="1A1A1A"/>
                </a:solidFill>
              </a:rPr>
              <a:t>.cesar</a:t>
            </a:r>
            <a:endParaRPr lang="en-US" sz="1600" dirty="0">
              <a:solidFill>
                <a:srgbClr val="1A1A1A"/>
              </a:solidFill>
            </a:endParaRPr>
          </a:p>
          <a:p>
            <a:pPr marL="380971" indent="-380971" defTabSz="914322">
              <a:buFontTx/>
              <a:buChar char="-"/>
              <a:defRPr/>
            </a:pPr>
            <a:r>
              <a:rPr lang="en-US" sz="1600" dirty="0">
                <a:solidFill>
                  <a:srgbClr val="1A1A1A"/>
                </a:solidFill>
              </a:rPr>
              <a:t>Proxy reports traces back to client</a:t>
            </a:r>
          </a:p>
        </p:txBody>
      </p:sp>
      <p:sp>
        <p:nvSpPr>
          <p:cNvPr id="28" name="Rectangle 27">
            <a:extLst>
              <a:ext uri="{FF2B5EF4-FFF2-40B4-BE49-F238E27FC236}">
                <a16:creationId xmlns:a16="http://schemas.microsoft.com/office/drawing/2014/main" id="{5421205F-A375-4D9E-9BD0-DC39454659D0}"/>
              </a:ext>
            </a:extLst>
          </p:cNvPr>
          <p:cNvSpPr/>
          <p:nvPr/>
        </p:nvSpPr>
        <p:spPr>
          <a:xfrm>
            <a:off x="4579591" y="2642808"/>
            <a:ext cx="7365427" cy="3957803"/>
          </a:xfrm>
          <a:prstGeom prst="rect">
            <a:avLst/>
          </a:prstGeom>
          <a:noFill/>
          <a:ln w="952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defTabSz="914322">
              <a:defRPr/>
            </a:pPr>
            <a:r>
              <a:rPr lang="en-US" sz="2400" dirty="0">
                <a:solidFill>
                  <a:srgbClr val="D2D2D2"/>
                </a:solidFill>
              </a:rPr>
              <a:t>Azure</a:t>
            </a:r>
            <a:r>
              <a:rPr lang="en-US" sz="2400" dirty="0">
                <a:solidFill>
                  <a:srgbClr val="FFFFFF"/>
                </a:solidFill>
              </a:rPr>
              <a:t> use this text to move Azure</a:t>
            </a:r>
          </a:p>
        </p:txBody>
      </p:sp>
      <p:sp>
        <p:nvSpPr>
          <p:cNvPr id="2" name="Title 1">
            <a:extLst>
              <a:ext uri="{FF2B5EF4-FFF2-40B4-BE49-F238E27FC236}">
                <a16:creationId xmlns:a16="http://schemas.microsoft.com/office/drawing/2014/main" id="{C4E96654-BA22-2141-82A4-7711A6271B56}"/>
              </a:ext>
            </a:extLst>
          </p:cNvPr>
          <p:cNvSpPr>
            <a:spLocks noGrp="1"/>
          </p:cNvSpPr>
          <p:nvPr>
            <p:ph type="title" idx="4294967295"/>
          </p:nvPr>
        </p:nvSpPr>
        <p:spPr>
          <a:xfrm>
            <a:off x="311345" y="358610"/>
            <a:ext cx="11581646" cy="553998"/>
          </a:xfrm>
          <a:prstGeom prst="rect">
            <a:avLst/>
          </a:prstGeom>
        </p:spPr>
        <p:txBody>
          <a:bodyPr/>
          <a:lstStyle/>
          <a:p>
            <a:r>
              <a:rPr lang="en-US" dirty="0"/>
              <a:t>Peek Under the Hood</a:t>
            </a:r>
          </a:p>
        </p:txBody>
      </p:sp>
      <p:sp>
        <p:nvSpPr>
          <p:cNvPr id="4" name="Rounded Rectangle 4">
            <a:extLst>
              <a:ext uri="{FF2B5EF4-FFF2-40B4-BE49-F238E27FC236}">
                <a16:creationId xmlns:a16="http://schemas.microsoft.com/office/drawing/2014/main" id="{FD00AB07-1E6A-4085-9E08-822D095012EF}"/>
              </a:ext>
            </a:extLst>
          </p:cNvPr>
          <p:cNvSpPr/>
          <p:nvPr/>
        </p:nvSpPr>
        <p:spPr>
          <a:xfrm>
            <a:off x="6739790" y="3351286"/>
            <a:ext cx="1780837" cy="1047239"/>
          </a:xfrm>
          <a:prstGeom prst="roundRect">
            <a:avLst/>
          </a:prstGeom>
          <a:solidFill>
            <a:srgbClr val="0078D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r>
              <a:rPr lang="en-US" dirty="0">
                <a:solidFill>
                  <a:srgbClr val="FFFFFF"/>
                </a:solidFill>
              </a:rPr>
              <a:t>hotels</a:t>
            </a:r>
          </a:p>
          <a:p>
            <a:pPr algn="ctr" defTabSz="914322">
              <a:defRPr/>
            </a:pPr>
            <a:r>
              <a:rPr lang="en-US" sz="1400" dirty="0">
                <a:solidFill>
                  <a:srgbClr val="FFFFFF"/>
                </a:solidFill>
              </a:rPr>
              <a:t>mainline</a:t>
            </a:r>
            <a:endParaRPr lang="en-US" dirty="0">
              <a:solidFill>
                <a:srgbClr val="FFFFFF"/>
              </a:solidFill>
            </a:endParaRPr>
          </a:p>
        </p:txBody>
      </p:sp>
      <p:sp>
        <p:nvSpPr>
          <p:cNvPr id="6" name="Rounded Rectangle 5">
            <a:extLst>
              <a:ext uri="{FF2B5EF4-FFF2-40B4-BE49-F238E27FC236}">
                <a16:creationId xmlns:a16="http://schemas.microsoft.com/office/drawing/2014/main" id="{6ABB781B-A6E3-4B7C-9C83-525685AD88F8}"/>
              </a:ext>
            </a:extLst>
          </p:cNvPr>
          <p:cNvSpPr/>
          <p:nvPr/>
        </p:nvSpPr>
        <p:spPr>
          <a:xfrm>
            <a:off x="9436071" y="3355395"/>
            <a:ext cx="1780837" cy="1047239"/>
          </a:xfrm>
          <a:prstGeom prst="roundRect">
            <a:avLst/>
          </a:prstGeom>
          <a:solidFill>
            <a:srgbClr val="0078D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defRPr/>
            </a:pPr>
            <a:r>
              <a:rPr lang="en-US" dirty="0">
                <a:solidFill>
                  <a:srgbClr val="FFFFFF"/>
                </a:solidFill>
              </a:rPr>
              <a:t>promotions</a:t>
            </a:r>
          </a:p>
          <a:p>
            <a:pPr algn="ctr" defTabSz="914322">
              <a:defRPr/>
            </a:pPr>
            <a:r>
              <a:rPr lang="en-US" sz="1400" dirty="0">
                <a:solidFill>
                  <a:srgbClr val="FFFFFF"/>
                </a:solidFill>
              </a:rPr>
              <a:t>mainline</a:t>
            </a:r>
          </a:p>
        </p:txBody>
      </p:sp>
      <p:sp>
        <p:nvSpPr>
          <p:cNvPr id="7" name="Rounded Rectangle 6">
            <a:extLst>
              <a:ext uri="{FF2B5EF4-FFF2-40B4-BE49-F238E27FC236}">
                <a16:creationId xmlns:a16="http://schemas.microsoft.com/office/drawing/2014/main" id="{67881572-9A24-43E4-ABCB-292B70093D4D}"/>
              </a:ext>
            </a:extLst>
          </p:cNvPr>
          <p:cNvSpPr/>
          <p:nvPr/>
        </p:nvSpPr>
        <p:spPr>
          <a:xfrm>
            <a:off x="9436071" y="5079879"/>
            <a:ext cx="1780837" cy="1047239"/>
          </a:xfrm>
          <a:prstGeom prst="roundRect">
            <a:avLst/>
          </a:prstGeom>
          <a:solidFill>
            <a:srgbClr val="127C0F">
              <a:alpha val="80000"/>
            </a:srgbClr>
          </a:solidFill>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22">
              <a:defRPr/>
            </a:pPr>
            <a:r>
              <a:rPr lang="en-US" dirty="0">
                <a:solidFill>
                  <a:srgbClr val="FFFFFF"/>
                </a:solidFill>
              </a:rPr>
              <a:t>promotions</a:t>
            </a:r>
          </a:p>
          <a:p>
            <a:pPr algn="ctr" defTabSz="914322">
              <a:defRPr/>
            </a:pPr>
            <a:r>
              <a:rPr lang="en-US" sz="1400" dirty="0" err="1">
                <a:solidFill>
                  <a:srgbClr val="FFFFFF"/>
                </a:solidFill>
              </a:rPr>
              <a:t>cesar</a:t>
            </a:r>
            <a:endParaRPr lang="en-US" sz="1400" dirty="0">
              <a:solidFill>
                <a:srgbClr val="FFFFFF"/>
              </a:solidFill>
            </a:endParaRPr>
          </a:p>
        </p:txBody>
      </p:sp>
      <p:cxnSp>
        <p:nvCxnSpPr>
          <p:cNvPr id="8" name="Straight Arrow Connector 7">
            <a:extLst>
              <a:ext uri="{FF2B5EF4-FFF2-40B4-BE49-F238E27FC236}">
                <a16:creationId xmlns:a16="http://schemas.microsoft.com/office/drawing/2014/main" id="{B65DD4AE-8059-46BA-9443-CE0542CCC0DD}"/>
              </a:ext>
            </a:extLst>
          </p:cNvPr>
          <p:cNvCxnSpPr>
            <a:cxnSpLocks/>
            <a:stCxn id="4" idx="3"/>
            <a:endCxn id="6" idx="1"/>
          </p:cNvCxnSpPr>
          <p:nvPr/>
        </p:nvCxnSpPr>
        <p:spPr>
          <a:xfrm>
            <a:off x="8520626" y="3874905"/>
            <a:ext cx="915445" cy="4110"/>
          </a:xfrm>
          <a:prstGeom prst="straightConnector1">
            <a:avLst/>
          </a:prstGeom>
          <a:ln w="57150">
            <a:solidFill>
              <a:srgbClr val="0084EA"/>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5D32BC-4159-40D2-938E-E640E8887DF4}"/>
              </a:ext>
            </a:extLst>
          </p:cNvPr>
          <p:cNvCxnSpPr>
            <a:cxnSpLocks/>
          </p:cNvCxnSpPr>
          <p:nvPr/>
        </p:nvCxnSpPr>
        <p:spPr>
          <a:xfrm>
            <a:off x="8485667" y="4341697"/>
            <a:ext cx="950064" cy="969325"/>
          </a:xfrm>
          <a:prstGeom prst="straightConnector1">
            <a:avLst/>
          </a:prstGeom>
          <a:ln w="57150">
            <a:solidFill>
              <a:srgbClr val="127C0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F9B1F6-E0FD-4100-B354-EB9B1C4ECE2B}"/>
              </a:ext>
            </a:extLst>
          </p:cNvPr>
          <p:cNvCxnSpPr>
            <a:cxnSpLocks/>
          </p:cNvCxnSpPr>
          <p:nvPr/>
        </p:nvCxnSpPr>
        <p:spPr>
          <a:xfrm flipH="1">
            <a:off x="4770498" y="4716912"/>
            <a:ext cx="697346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91617D9C-C727-4CB5-8494-E08A02BAB42B}"/>
              </a:ext>
            </a:extLst>
          </p:cNvPr>
          <p:cNvSpPr txBox="1"/>
          <p:nvPr/>
        </p:nvSpPr>
        <p:spPr>
          <a:xfrm rot="16200000">
            <a:off x="10933802" y="3582517"/>
            <a:ext cx="1198277" cy="584775"/>
          </a:xfrm>
          <a:prstGeom prst="rect">
            <a:avLst/>
          </a:prstGeom>
          <a:noFill/>
        </p:spPr>
        <p:txBody>
          <a:bodyPr wrap="none" rtlCol="0">
            <a:spAutoFit/>
          </a:bodyPr>
          <a:lstStyle/>
          <a:p>
            <a:pPr algn="ctr" defTabSz="914322">
              <a:defRPr/>
            </a:pPr>
            <a:r>
              <a:rPr lang="en-US" sz="1600" dirty="0">
                <a:solidFill>
                  <a:srgbClr val="1A1A1A"/>
                </a:solidFill>
              </a:rPr>
              <a:t>“mainline”</a:t>
            </a:r>
          </a:p>
          <a:p>
            <a:pPr defTabSz="914322">
              <a:defRPr/>
            </a:pPr>
            <a:r>
              <a:rPr lang="en-US" sz="1600" dirty="0">
                <a:solidFill>
                  <a:srgbClr val="1A1A1A"/>
                </a:solidFill>
              </a:rPr>
              <a:t>namespace</a:t>
            </a:r>
          </a:p>
        </p:txBody>
      </p:sp>
      <p:sp>
        <p:nvSpPr>
          <p:cNvPr id="12" name="TextBox 11">
            <a:extLst>
              <a:ext uri="{FF2B5EF4-FFF2-40B4-BE49-F238E27FC236}">
                <a16:creationId xmlns:a16="http://schemas.microsoft.com/office/drawing/2014/main" id="{3DFF166C-EF6D-45F8-A88E-14377BD96FFE}"/>
              </a:ext>
            </a:extLst>
          </p:cNvPr>
          <p:cNvSpPr txBox="1"/>
          <p:nvPr/>
        </p:nvSpPr>
        <p:spPr>
          <a:xfrm rot="16200000">
            <a:off x="10933803" y="5311111"/>
            <a:ext cx="1198278" cy="584775"/>
          </a:xfrm>
          <a:prstGeom prst="rect">
            <a:avLst/>
          </a:prstGeom>
          <a:noFill/>
        </p:spPr>
        <p:txBody>
          <a:bodyPr wrap="none" rtlCol="0">
            <a:spAutoFit/>
          </a:bodyPr>
          <a:lstStyle/>
          <a:p>
            <a:pPr algn="ctr" defTabSz="914322">
              <a:defRPr/>
            </a:pPr>
            <a:r>
              <a:rPr lang="en-US" sz="1600" dirty="0">
                <a:solidFill>
                  <a:srgbClr val="1A1A1A"/>
                </a:solidFill>
              </a:rPr>
              <a:t>“</a:t>
            </a:r>
            <a:r>
              <a:rPr lang="en-US" sz="1600" dirty="0" err="1">
                <a:solidFill>
                  <a:srgbClr val="1A1A1A"/>
                </a:solidFill>
              </a:rPr>
              <a:t>lisa</a:t>
            </a:r>
            <a:r>
              <a:rPr lang="en-US" sz="1600" dirty="0">
                <a:solidFill>
                  <a:srgbClr val="1A1A1A"/>
                </a:solidFill>
              </a:rPr>
              <a:t>”</a:t>
            </a:r>
          </a:p>
          <a:p>
            <a:pPr algn="ctr" defTabSz="914322">
              <a:defRPr/>
            </a:pPr>
            <a:r>
              <a:rPr lang="en-US" sz="1600" dirty="0">
                <a:solidFill>
                  <a:srgbClr val="1A1A1A"/>
                </a:solidFill>
              </a:rPr>
              <a:t>namespace</a:t>
            </a:r>
          </a:p>
        </p:txBody>
      </p:sp>
      <p:cxnSp>
        <p:nvCxnSpPr>
          <p:cNvPr id="14" name="Straight Connector 13">
            <a:extLst>
              <a:ext uri="{FF2B5EF4-FFF2-40B4-BE49-F238E27FC236}">
                <a16:creationId xmlns:a16="http://schemas.microsoft.com/office/drawing/2014/main" id="{660042DF-ADCA-4AED-82D7-D56C4D614531}"/>
              </a:ext>
            </a:extLst>
          </p:cNvPr>
          <p:cNvCxnSpPr>
            <a:cxnSpLocks/>
          </p:cNvCxnSpPr>
          <p:nvPr/>
        </p:nvCxnSpPr>
        <p:spPr>
          <a:xfrm flipH="1" flipV="1">
            <a:off x="6969293" y="3572490"/>
            <a:ext cx="8734" cy="822322"/>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4F97144C-B6A5-4542-B0BF-352A7D1D7D7C}"/>
              </a:ext>
            </a:extLst>
          </p:cNvPr>
          <p:cNvSpPr/>
          <p:nvPr/>
        </p:nvSpPr>
        <p:spPr>
          <a:xfrm>
            <a:off x="4676604" y="2760425"/>
            <a:ext cx="7164094" cy="3739659"/>
          </a:xfrm>
          <a:prstGeom prst="rect">
            <a:avLst/>
          </a:prstGeom>
          <a:noFill/>
          <a:ln w="952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r" defTabSz="914322">
              <a:defRPr/>
            </a:pPr>
            <a:r>
              <a:rPr lang="en-US" sz="2400" dirty="0">
                <a:solidFill>
                  <a:srgbClr val="D2D2D2"/>
                </a:solidFill>
              </a:rPr>
              <a:t>Azure Kubernetes Service (AKS)</a:t>
            </a:r>
            <a:r>
              <a:rPr lang="en-US" sz="2400" dirty="0">
                <a:solidFill>
                  <a:srgbClr val="FFFFFF"/>
                </a:solidFill>
              </a:rPr>
              <a:t> </a:t>
            </a:r>
            <a:r>
              <a:rPr lang="en-US" sz="2400" dirty="0" err="1">
                <a:solidFill>
                  <a:srgbClr val="FFFFFF"/>
                </a:solidFill>
              </a:rPr>
              <a:t>thisas</a:t>
            </a:r>
            <a:endParaRPr lang="en-US" sz="2400" dirty="0">
              <a:solidFill>
                <a:srgbClr val="FFFFFF"/>
              </a:solidFill>
            </a:endParaRPr>
          </a:p>
        </p:txBody>
      </p:sp>
      <p:cxnSp>
        <p:nvCxnSpPr>
          <p:cNvPr id="19" name="Straight Connector 18">
            <a:extLst>
              <a:ext uri="{FF2B5EF4-FFF2-40B4-BE49-F238E27FC236}">
                <a16:creationId xmlns:a16="http://schemas.microsoft.com/office/drawing/2014/main" id="{EA4F5AB1-A90F-484F-A57A-1FBF7E76DEB9}"/>
              </a:ext>
            </a:extLst>
          </p:cNvPr>
          <p:cNvCxnSpPr>
            <a:cxnSpLocks/>
          </p:cNvCxnSpPr>
          <p:nvPr/>
        </p:nvCxnSpPr>
        <p:spPr>
          <a:xfrm flipV="1">
            <a:off x="9137058" y="4716915"/>
            <a:ext cx="0" cy="169311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D813C240-CB45-45C6-9436-6DC73FF0CEF6}"/>
              </a:ext>
            </a:extLst>
          </p:cNvPr>
          <p:cNvSpPr/>
          <p:nvPr/>
        </p:nvSpPr>
        <p:spPr>
          <a:xfrm>
            <a:off x="9719369" y="5868175"/>
            <a:ext cx="396636" cy="224323"/>
          </a:xfrm>
          <a:prstGeom prst="rect">
            <a:avLst/>
          </a:prstGeom>
          <a:ln>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defTabSz="914322">
              <a:defRPr/>
            </a:pPr>
            <a:r>
              <a:rPr lang="en-US" sz="800" dirty="0" err="1">
                <a:solidFill>
                  <a:srgbClr val="FFFFFF"/>
                </a:solidFill>
              </a:rPr>
              <a:t>init</a:t>
            </a:r>
            <a:endParaRPr lang="en-US" sz="800" dirty="0">
              <a:solidFill>
                <a:srgbClr val="FFFFFF"/>
              </a:solidFill>
            </a:endParaRPr>
          </a:p>
        </p:txBody>
      </p:sp>
      <p:sp>
        <p:nvSpPr>
          <p:cNvPr id="27" name="Rounded Rectangle 4">
            <a:extLst>
              <a:ext uri="{FF2B5EF4-FFF2-40B4-BE49-F238E27FC236}">
                <a16:creationId xmlns:a16="http://schemas.microsoft.com/office/drawing/2014/main" id="{36B2D10B-65DE-4870-9130-C579AE567E83}"/>
              </a:ext>
            </a:extLst>
          </p:cNvPr>
          <p:cNvSpPr/>
          <p:nvPr/>
        </p:nvSpPr>
        <p:spPr>
          <a:xfrm>
            <a:off x="1448718" y="5075360"/>
            <a:ext cx="1780837" cy="1047239"/>
          </a:xfrm>
          <a:prstGeom prst="roundRect">
            <a:avLst/>
          </a:prstGeom>
          <a:solidFill>
            <a:srgbClr val="FFB9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defTabSz="914322">
              <a:defRPr/>
            </a:pPr>
            <a:r>
              <a:rPr lang="en-US" dirty="0">
                <a:solidFill>
                  <a:srgbClr val="1A1A1A"/>
                </a:solidFill>
              </a:rPr>
              <a:t>Development Client</a:t>
            </a:r>
          </a:p>
        </p:txBody>
      </p:sp>
      <p:cxnSp>
        <p:nvCxnSpPr>
          <p:cNvPr id="29" name="Straight Arrow Connector 28">
            <a:extLst>
              <a:ext uri="{FF2B5EF4-FFF2-40B4-BE49-F238E27FC236}">
                <a16:creationId xmlns:a16="http://schemas.microsoft.com/office/drawing/2014/main" id="{7E6F27BC-59A6-4E56-9EDD-A17CFFC62A2D}"/>
              </a:ext>
            </a:extLst>
          </p:cNvPr>
          <p:cNvCxnSpPr>
            <a:cxnSpLocks/>
            <a:endCxn id="25" idx="1"/>
          </p:cNvCxnSpPr>
          <p:nvPr/>
        </p:nvCxnSpPr>
        <p:spPr>
          <a:xfrm>
            <a:off x="7069356" y="5970950"/>
            <a:ext cx="2650014" cy="9387"/>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38" name="TextBox 37">
            <a:extLst>
              <a:ext uri="{FF2B5EF4-FFF2-40B4-BE49-F238E27FC236}">
                <a16:creationId xmlns:a16="http://schemas.microsoft.com/office/drawing/2014/main" id="{D929960A-52B4-40F3-9FC4-59BC724E5926}"/>
              </a:ext>
            </a:extLst>
          </p:cNvPr>
          <p:cNvSpPr txBox="1"/>
          <p:nvPr/>
        </p:nvSpPr>
        <p:spPr>
          <a:xfrm>
            <a:off x="3646897" y="5272578"/>
            <a:ext cx="764953" cy="297454"/>
          </a:xfrm>
          <a:prstGeom prst="rect">
            <a:avLst/>
          </a:prstGeom>
          <a:noFill/>
        </p:spPr>
        <p:txBody>
          <a:bodyPr wrap="none" rtlCol="0">
            <a:spAutoFit/>
          </a:bodyPr>
          <a:lstStyle/>
          <a:p>
            <a:pPr defTabSz="914322">
              <a:defRPr/>
            </a:pPr>
            <a:r>
              <a:rPr lang="en-US" sz="1333" dirty="0" err="1">
                <a:solidFill>
                  <a:srgbClr val="1A1A1A"/>
                </a:solidFill>
              </a:rPr>
              <a:t>azds</a:t>
            </a:r>
            <a:r>
              <a:rPr lang="en-US" sz="1333" dirty="0">
                <a:solidFill>
                  <a:srgbClr val="1A1A1A"/>
                </a:solidFill>
              </a:rPr>
              <a:t> up</a:t>
            </a:r>
          </a:p>
        </p:txBody>
      </p:sp>
      <p:cxnSp>
        <p:nvCxnSpPr>
          <p:cNvPr id="41" name="Straight Connector 40">
            <a:extLst>
              <a:ext uri="{FF2B5EF4-FFF2-40B4-BE49-F238E27FC236}">
                <a16:creationId xmlns:a16="http://schemas.microsoft.com/office/drawing/2014/main" id="{CB835D76-523F-4A0B-8E79-399107016E3E}"/>
              </a:ext>
            </a:extLst>
          </p:cNvPr>
          <p:cNvCxnSpPr>
            <a:cxnSpLocks/>
          </p:cNvCxnSpPr>
          <p:nvPr/>
        </p:nvCxnSpPr>
        <p:spPr>
          <a:xfrm>
            <a:off x="8950164" y="4822004"/>
            <a:ext cx="9427" cy="1681148"/>
          </a:xfrm>
          <a:prstGeom prst="line">
            <a:avLst/>
          </a:prstGeom>
          <a:ln w="9525">
            <a:solidFill>
              <a:schemeClr val="accent2"/>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2570D1-8EA3-468B-BED4-0A776CB8C5FB}"/>
              </a:ext>
            </a:extLst>
          </p:cNvPr>
          <p:cNvCxnSpPr>
            <a:cxnSpLocks/>
          </p:cNvCxnSpPr>
          <p:nvPr/>
        </p:nvCxnSpPr>
        <p:spPr>
          <a:xfrm flipV="1">
            <a:off x="4676603" y="4822003"/>
            <a:ext cx="4273561" cy="2122"/>
          </a:xfrm>
          <a:prstGeom prst="line">
            <a:avLst/>
          </a:prstGeom>
          <a:ln w="9525">
            <a:solidFill>
              <a:schemeClr val="accent2"/>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E0A788-E69B-418E-9AEE-803EACCA2CEB}"/>
              </a:ext>
            </a:extLst>
          </p:cNvPr>
          <p:cNvCxnSpPr>
            <a:cxnSpLocks/>
          </p:cNvCxnSpPr>
          <p:nvPr/>
        </p:nvCxnSpPr>
        <p:spPr>
          <a:xfrm>
            <a:off x="4670219" y="6500083"/>
            <a:ext cx="4289371"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F2E7B8-86C5-408A-83EC-B8994F266C91}"/>
              </a:ext>
            </a:extLst>
          </p:cNvPr>
          <p:cNvCxnSpPr>
            <a:cxnSpLocks/>
          </p:cNvCxnSpPr>
          <p:nvPr/>
        </p:nvCxnSpPr>
        <p:spPr>
          <a:xfrm flipV="1">
            <a:off x="7069356" y="5483733"/>
            <a:ext cx="2350025" cy="10235"/>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66" name="TextBox 65">
            <a:extLst>
              <a:ext uri="{FF2B5EF4-FFF2-40B4-BE49-F238E27FC236}">
                <a16:creationId xmlns:a16="http://schemas.microsoft.com/office/drawing/2014/main" id="{876B3E24-7FA9-4B69-AF86-E5ACD0E8715B}"/>
              </a:ext>
            </a:extLst>
          </p:cNvPr>
          <p:cNvSpPr txBox="1"/>
          <p:nvPr/>
        </p:nvSpPr>
        <p:spPr>
          <a:xfrm>
            <a:off x="7615558" y="5216369"/>
            <a:ext cx="1043876" cy="297454"/>
          </a:xfrm>
          <a:prstGeom prst="rect">
            <a:avLst/>
          </a:prstGeom>
          <a:noFill/>
        </p:spPr>
        <p:txBody>
          <a:bodyPr wrap="none" rtlCol="0">
            <a:spAutoFit/>
          </a:bodyPr>
          <a:lstStyle/>
          <a:p>
            <a:pPr defTabSz="914322">
              <a:defRPr/>
            </a:pPr>
            <a:r>
              <a:rPr lang="en-US" sz="1333" dirty="0">
                <a:solidFill>
                  <a:srgbClr val="1A1A1A"/>
                </a:solidFill>
              </a:rPr>
              <a:t>helm install</a:t>
            </a:r>
          </a:p>
        </p:txBody>
      </p:sp>
      <p:sp>
        <p:nvSpPr>
          <p:cNvPr id="67" name="TextBox 66">
            <a:extLst>
              <a:ext uri="{FF2B5EF4-FFF2-40B4-BE49-F238E27FC236}">
                <a16:creationId xmlns:a16="http://schemas.microsoft.com/office/drawing/2014/main" id="{74A2EA1B-7924-421A-A24B-2DC0083BC331}"/>
              </a:ext>
            </a:extLst>
          </p:cNvPr>
          <p:cNvSpPr txBox="1"/>
          <p:nvPr/>
        </p:nvSpPr>
        <p:spPr>
          <a:xfrm>
            <a:off x="7399203" y="5508268"/>
            <a:ext cx="1472711" cy="502573"/>
          </a:xfrm>
          <a:prstGeom prst="rect">
            <a:avLst/>
          </a:prstGeom>
          <a:noFill/>
        </p:spPr>
        <p:txBody>
          <a:bodyPr wrap="none" rtlCol="0">
            <a:spAutoFit/>
          </a:bodyPr>
          <a:lstStyle/>
          <a:p>
            <a:pPr algn="ctr" defTabSz="914322">
              <a:defRPr/>
            </a:pPr>
            <a:r>
              <a:rPr lang="en-US" sz="1333" dirty="0">
                <a:solidFill>
                  <a:srgbClr val="1A1A1A"/>
                </a:solidFill>
              </a:rPr>
              <a:t>source code is</a:t>
            </a:r>
          </a:p>
          <a:p>
            <a:pPr algn="ctr" defTabSz="914322">
              <a:defRPr/>
            </a:pPr>
            <a:r>
              <a:rPr lang="en-US" sz="1333" dirty="0">
                <a:solidFill>
                  <a:srgbClr val="1A1A1A"/>
                </a:solidFill>
              </a:rPr>
              <a:t>volume mounted</a:t>
            </a:r>
          </a:p>
        </p:txBody>
      </p:sp>
      <p:sp>
        <p:nvSpPr>
          <p:cNvPr id="68" name="Speech Bubble: Rectangle 67">
            <a:extLst>
              <a:ext uri="{FF2B5EF4-FFF2-40B4-BE49-F238E27FC236}">
                <a16:creationId xmlns:a16="http://schemas.microsoft.com/office/drawing/2014/main" id="{16543597-0EDA-45B0-86C3-EB7C0E5B5EDE}"/>
              </a:ext>
            </a:extLst>
          </p:cNvPr>
          <p:cNvSpPr/>
          <p:nvPr/>
        </p:nvSpPr>
        <p:spPr>
          <a:xfrm>
            <a:off x="8402159" y="1514223"/>
            <a:ext cx="1614677" cy="750902"/>
          </a:xfrm>
          <a:prstGeom prst="wedgeRectCallout">
            <a:avLst>
              <a:gd name="adj1" fmla="val -62252"/>
              <a:gd name="adj2" fmla="val 250024"/>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defTabSz="914322">
              <a:defRPr/>
            </a:pPr>
            <a:r>
              <a:rPr lang="en-US" sz="1333" dirty="0">
                <a:solidFill>
                  <a:srgbClr val="1A1A1A"/>
                </a:solidFill>
              </a:rPr>
              <a:t>GET /</a:t>
            </a:r>
            <a:r>
              <a:rPr lang="en-US" sz="1333" dirty="0" err="1">
                <a:solidFill>
                  <a:srgbClr val="1A1A1A"/>
                </a:solidFill>
              </a:rPr>
              <a:t>api</a:t>
            </a:r>
            <a:r>
              <a:rPr lang="en-US" sz="1333" dirty="0">
                <a:solidFill>
                  <a:srgbClr val="1A1A1A"/>
                </a:solidFill>
              </a:rPr>
              <a:t>/3 HTTP/1.1</a:t>
            </a:r>
          </a:p>
          <a:p>
            <a:pPr defTabSz="914322">
              <a:defRPr/>
            </a:pPr>
            <a:r>
              <a:rPr lang="en-US" sz="1333" dirty="0">
                <a:solidFill>
                  <a:srgbClr val="1A1A1A"/>
                </a:solidFill>
              </a:rPr>
              <a:t>Host: promotions</a:t>
            </a:r>
          </a:p>
          <a:p>
            <a:pPr defTabSz="914322">
              <a:defRPr/>
            </a:pPr>
            <a:r>
              <a:rPr lang="en-US" sz="1333" b="1" dirty="0">
                <a:solidFill>
                  <a:srgbClr val="1A1A1A"/>
                </a:solidFill>
              </a:rPr>
              <a:t>dev-space: </a:t>
            </a:r>
            <a:r>
              <a:rPr lang="en-US" sz="1333" b="1" dirty="0" err="1">
                <a:solidFill>
                  <a:srgbClr val="1A1A1A"/>
                </a:solidFill>
              </a:rPr>
              <a:t>cesar</a:t>
            </a:r>
            <a:endParaRPr lang="en-US" sz="1333" b="1" dirty="0">
              <a:solidFill>
                <a:srgbClr val="1A1A1A"/>
              </a:solidFill>
            </a:endParaRPr>
          </a:p>
        </p:txBody>
      </p:sp>
      <p:sp>
        <p:nvSpPr>
          <p:cNvPr id="69" name="TextBox 68">
            <a:extLst>
              <a:ext uri="{FF2B5EF4-FFF2-40B4-BE49-F238E27FC236}">
                <a16:creationId xmlns:a16="http://schemas.microsoft.com/office/drawing/2014/main" id="{12AC16B7-5C0D-4D41-9A24-23446CD00DBC}"/>
              </a:ext>
            </a:extLst>
          </p:cNvPr>
          <p:cNvSpPr txBox="1"/>
          <p:nvPr/>
        </p:nvSpPr>
        <p:spPr>
          <a:xfrm>
            <a:off x="9952853" y="3096032"/>
            <a:ext cx="752129" cy="297454"/>
          </a:xfrm>
          <a:prstGeom prst="rect">
            <a:avLst/>
          </a:prstGeom>
          <a:noFill/>
        </p:spPr>
        <p:txBody>
          <a:bodyPr wrap="none" rtlCol="0">
            <a:spAutoFit/>
          </a:bodyPr>
          <a:lstStyle/>
          <a:p>
            <a:pPr defTabSz="914322">
              <a:defRPr/>
            </a:pPr>
            <a:r>
              <a:rPr lang="en-US" sz="1333" dirty="0">
                <a:solidFill>
                  <a:srgbClr val="1A1A1A"/>
                </a:solidFill>
              </a:rPr>
              <a:t>10.2.3.4</a:t>
            </a:r>
          </a:p>
        </p:txBody>
      </p:sp>
      <p:sp>
        <p:nvSpPr>
          <p:cNvPr id="70" name="TextBox 69">
            <a:extLst>
              <a:ext uri="{FF2B5EF4-FFF2-40B4-BE49-F238E27FC236}">
                <a16:creationId xmlns:a16="http://schemas.microsoft.com/office/drawing/2014/main" id="{7C7AF33F-822C-4B99-A496-5AD92874F068}"/>
              </a:ext>
            </a:extLst>
          </p:cNvPr>
          <p:cNvSpPr txBox="1"/>
          <p:nvPr/>
        </p:nvSpPr>
        <p:spPr>
          <a:xfrm>
            <a:off x="9964515" y="4810028"/>
            <a:ext cx="752129" cy="297454"/>
          </a:xfrm>
          <a:prstGeom prst="rect">
            <a:avLst/>
          </a:prstGeom>
          <a:noFill/>
        </p:spPr>
        <p:txBody>
          <a:bodyPr wrap="none" rtlCol="0">
            <a:spAutoFit/>
          </a:bodyPr>
          <a:lstStyle/>
          <a:p>
            <a:pPr defTabSz="914322">
              <a:defRPr/>
            </a:pPr>
            <a:r>
              <a:rPr lang="en-US" sz="1333" dirty="0">
                <a:solidFill>
                  <a:srgbClr val="1A1A1A"/>
                </a:solidFill>
              </a:rPr>
              <a:t>10.5.6.7</a:t>
            </a:r>
          </a:p>
        </p:txBody>
      </p:sp>
      <p:cxnSp>
        <p:nvCxnSpPr>
          <p:cNvPr id="72" name="Connector: Curved 71">
            <a:extLst>
              <a:ext uri="{FF2B5EF4-FFF2-40B4-BE49-F238E27FC236}">
                <a16:creationId xmlns:a16="http://schemas.microsoft.com/office/drawing/2014/main" id="{E78868CC-F377-4872-8BC9-D3D80C4A0455}"/>
              </a:ext>
            </a:extLst>
          </p:cNvPr>
          <p:cNvCxnSpPr>
            <a:cxnSpLocks/>
            <a:stCxn id="4" idx="2"/>
            <a:endCxn id="17" idx="0"/>
          </p:cNvCxnSpPr>
          <p:nvPr/>
        </p:nvCxnSpPr>
        <p:spPr>
          <a:xfrm rot="5400000">
            <a:off x="6474089" y="3923758"/>
            <a:ext cx="681355" cy="163088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3" name="Connector: Curved 82">
            <a:extLst>
              <a:ext uri="{FF2B5EF4-FFF2-40B4-BE49-F238E27FC236}">
                <a16:creationId xmlns:a16="http://schemas.microsoft.com/office/drawing/2014/main" id="{97D13CAD-BC79-4A26-B3B3-2252F93C5117}"/>
              </a:ext>
            </a:extLst>
          </p:cNvPr>
          <p:cNvCxnSpPr>
            <a:cxnSpLocks/>
            <a:stCxn id="130" idx="0"/>
            <a:endCxn id="17" idx="0"/>
          </p:cNvCxnSpPr>
          <p:nvPr/>
        </p:nvCxnSpPr>
        <p:spPr>
          <a:xfrm rot="10800000">
            <a:off x="5999323" y="5079880"/>
            <a:ext cx="3420048" cy="513385"/>
          </a:xfrm>
          <a:prstGeom prst="curvedConnector4">
            <a:avLst>
              <a:gd name="adj1" fmla="val 30883"/>
              <a:gd name="adj2" fmla="val 144528"/>
            </a:avLst>
          </a:prstGeom>
          <a:ln>
            <a:tailEnd type="triangle"/>
          </a:ln>
        </p:spPr>
        <p:style>
          <a:lnRef idx="2">
            <a:schemeClr val="dk1"/>
          </a:lnRef>
          <a:fillRef idx="0">
            <a:schemeClr val="dk1"/>
          </a:fillRef>
          <a:effectRef idx="1">
            <a:schemeClr val="dk1"/>
          </a:effectRef>
          <a:fontRef idx="minor">
            <a:schemeClr val="tx1"/>
          </a:fontRef>
        </p:style>
      </p:cxnSp>
      <p:sp>
        <p:nvSpPr>
          <p:cNvPr id="43" name="Rounded Rectangle 4">
            <a:extLst>
              <a:ext uri="{FF2B5EF4-FFF2-40B4-BE49-F238E27FC236}">
                <a16:creationId xmlns:a16="http://schemas.microsoft.com/office/drawing/2014/main" id="{B49317F1-7D5E-40B6-B544-A7497F22E5BC}"/>
              </a:ext>
            </a:extLst>
          </p:cNvPr>
          <p:cNvSpPr/>
          <p:nvPr/>
        </p:nvSpPr>
        <p:spPr>
          <a:xfrm>
            <a:off x="4919847" y="3351286"/>
            <a:ext cx="1099085" cy="10592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22">
              <a:defRPr/>
            </a:pPr>
            <a:r>
              <a:rPr lang="en-US" dirty="0">
                <a:solidFill>
                  <a:srgbClr val="FFFFFF"/>
                </a:solidFill>
              </a:rPr>
              <a:t>AKS</a:t>
            </a:r>
          </a:p>
          <a:p>
            <a:pPr algn="ctr" defTabSz="914322">
              <a:defRPr/>
            </a:pPr>
            <a:r>
              <a:rPr lang="en-US" dirty="0">
                <a:solidFill>
                  <a:srgbClr val="FFFFFF"/>
                </a:solidFill>
              </a:rPr>
              <a:t>Ingress</a:t>
            </a:r>
          </a:p>
          <a:p>
            <a:pPr algn="ctr" defTabSz="914322">
              <a:defRPr/>
            </a:pPr>
            <a:r>
              <a:rPr lang="en-US" sz="1400" dirty="0">
                <a:solidFill>
                  <a:srgbClr val="FFFFFF"/>
                </a:solidFill>
              </a:rPr>
              <a:t>(</a:t>
            </a:r>
            <a:r>
              <a:rPr lang="en-US" sz="1400" dirty="0" err="1">
                <a:solidFill>
                  <a:srgbClr val="FFFFFF"/>
                </a:solidFill>
              </a:rPr>
              <a:t>nginx</a:t>
            </a:r>
            <a:r>
              <a:rPr lang="en-US" sz="1400" dirty="0">
                <a:solidFill>
                  <a:srgbClr val="FFFFFF"/>
                </a:solidFill>
              </a:rPr>
              <a:t>)</a:t>
            </a:r>
            <a:endParaRPr lang="en-US" dirty="0">
              <a:solidFill>
                <a:srgbClr val="FFFFFF"/>
              </a:solidFill>
            </a:endParaRPr>
          </a:p>
        </p:txBody>
      </p:sp>
      <p:cxnSp>
        <p:nvCxnSpPr>
          <p:cNvPr id="44" name="Straight Arrow Connector 43">
            <a:extLst>
              <a:ext uri="{FF2B5EF4-FFF2-40B4-BE49-F238E27FC236}">
                <a16:creationId xmlns:a16="http://schemas.microsoft.com/office/drawing/2014/main" id="{B8D98CB9-C90B-4D14-9C1C-9E6683B3A4E7}"/>
              </a:ext>
            </a:extLst>
          </p:cNvPr>
          <p:cNvCxnSpPr>
            <a:cxnSpLocks/>
            <a:stCxn id="43" idx="3"/>
            <a:endCxn id="4" idx="1"/>
          </p:cNvCxnSpPr>
          <p:nvPr/>
        </p:nvCxnSpPr>
        <p:spPr>
          <a:xfrm flipV="1">
            <a:off x="6018932" y="3874906"/>
            <a:ext cx="720858" cy="6003"/>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50" name="Speech Bubble: Rectangle 49">
            <a:extLst>
              <a:ext uri="{FF2B5EF4-FFF2-40B4-BE49-F238E27FC236}">
                <a16:creationId xmlns:a16="http://schemas.microsoft.com/office/drawing/2014/main" id="{28B571A8-8798-4F30-8FE5-74F3EBBE1BEC}"/>
              </a:ext>
            </a:extLst>
          </p:cNvPr>
          <p:cNvSpPr/>
          <p:nvPr/>
        </p:nvSpPr>
        <p:spPr>
          <a:xfrm>
            <a:off x="5830829" y="1514224"/>
            <a:ext cx="2139256" cy="756603"/>
          </a:xfrm>
          <a:prstGeom prst="wedgeRectCallout">
            <a:avLst>
              <a:gd name="adj1" fmla="val -4356"/>
              <a:gd name="adj2" fmla="val 225738"/>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914322">
              <a:defRPr/>
            </a:pPr>
            <a:r>
              <a:rPr lang="en-US" sz="1067" dirty="0">
                <a:solidFill>
                  <a:srgbClr val="1A1A1A"/>
                </a:solidFill>
              </a:rPr>
              <a:t>Proxy sees “</a:t>
            </a:r>
            <a:r>
              <a:rPr lang="en-US" sz="1067" dirty="0" err="1">
                <a:solidFill>
                  <a:srgbClr val="1A1A1A"/>
                </a:solidFill>
              </a:rPr>
              <a:t>cesar.s</a:t>
            </a:r>
            <a:r>
              <a:rPr lang="en-US" sz="1067" dirty="0">
                <a:solidFill>
                  <a:srgbClr val="1A1A1A"/>
                </a:solidFill>
              </a:rPr>
              <a:t>.” prefix in host name and adds “dev-space: </a:t>
            </a:r>
            <a:r>
              <a:rPr lang="en-US" sz="1067" dirty="0" err="1">
                <a:solidFill>
                  <a:srgbClr val="1A1A1A"/>
                </a:solidFill>
              </a:rPr>
              <a:t>cesar</a:t>
            </a:r>
            <a:r>
              <a:rPr lang="en-US" sz="1067" dirty="0">
                <a:solidFill>
                  <a:srgbClr val="1A1A1A"/>
                </a:solidFill>
              </a:rPr>
              <a:t>” HTTP header before forwarding the request to user code</a:t>
            </a:r>
          </a:p>
        </p:txBody>
      </p:sp>
      <p:cxnSp>
        <p:nvCxnSpPr>
          <p:cNvPr id="71" name="Straight Connector 70">
            <a:extLst>
              <a:ext uri="{FF2B5EF4-FFF2-40B4-BE49-F238E27FC236}">
                <a16:creationId xmlns:a16="http://schemas.microsoft.com/office/drawing/2014/main" id="{84F81A68-E1D0-4F32-8090-525128ED697A}"/>
              </a:ext>
            </a:extLst>
          </p:cNvPr>
          <p:cNvCxnSpPr>
            <a:cxnSpLocks/>
          </p:cNvCxnSpPr>
          <p:nvPr/>
        </p:nvCxnSpPr>
        <p:spPr>
          <a:xfrm flipV="1">
            <a:off x="6281128" y="2895708"/>
            <a:ext cx="0" cy="182120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0" name="TextBox 79">
            <a:extLst>
              <a:ext uri="{FF2B5EF4-FFF2-40B4-BE49-F238E27FC236}">
                <a16:creationId xmlns:a16="http://schemas.microsoft.com/office/drawing/2014/main" id="{A749B642-63FC-429D-BEEF-D5CD5495F3F5}"/>
              </a:ext>
            </a:extLst>
          </p:cNvPr>
          <p:cNvSpPr txBox="1"/>
          <p:nvPr/>
        </p:nvSpPr>
        <p:spPr>
          <a:xfrm>
            <a:off x="4728807" y="2779047"/>
            <a:ext cx="1489510" cy="584775"/>
          </a:xfrm>
          <a:prstGeom prst="rect">
            <a:avLst/>
          </a:prstGeom>
          <a:noFill/>
        </p:spPr>
        <p:txBody>
          <a:bodyPr wrap="none" rtlCol="0">
            <a:spAutoFit/>
          </a:bodyPr>
          <a:lstStyle/>
          <a:p>
            <a:pPr algn="ctr" defTabSz="914322">
              <a:defRPr/>
            </a:pPr>
            <a:r>
              <a:rPr lang="en-US" sz="1600" dirty="0">
                <a:solidFill>
                  <a:srgbClr val="1A1A1A"/>
                </a:solidFill>
              </a:rPr>
              <a:t>“</a:t>
            </a:r>
            <a:r>
              <a:rPr lang="en-US" sz="1600" dirty="0" err="1">
                <a:solidFill>
                  <a:srgbClr val="1A1A1A"/>
                </a:solidFill>
              </a:rPr>
              <a:t>kube</a:t>
            </a:r>
            <a:r>
              <a:rPr lang="en-US" sz="1600" dirty="0">
                <a:solidFill>
                  <a:srgbClr val="1A1A1A"/>
                </a:solidFill>
              </a:rPr>
              <a:t>-system”</a:t>
            </a:r>
          </a:p>
          <a:p>
            <a:pPr algn="ctr" defTabSz="914322">
              <a:defRPr/>
            </a:pPr>
            <a:r>
              <a:rPr lang="en-US" sz="1600" dirty="0">
                <a:solidFill>
                  <a:srgbClr val="1A1A1A"/>
                </a:solidFill>
              </a:rPr>
              <a:t>namespace</a:t>
            </a:r>
          </a:p>
        </p:txBody>
      </p:sp>
      <p:cxnSp>
        <p:nvCxnSpPr>
          <p:cNvPr id="88" name="Straight Connector 87">
            <a:extLst>
              <a:ext uri="{FF2B5EF4-FFF2-40B4-BE49-F238E27FC236}">
                <a16:creationId xmlns:a16="http://schemas.microsoft.com/office/drawing/2014/main" id="{49DB7BF5-86E2-4F71-B1FA-6D315E24CDE2}"/>
              </a:ext>
            </a:extLst>
          </p:cNvPr>
          <p:cNvCxnSpPr>
            <a:cxnSpLocks/>
          </p:cNvCxnSpPr>
          <p:nvPr/>
        </p:nvCxnSpPr>
        <p:spPr>
          <a:xfrm flipV="1">
            <a:off x="8308308" y="3572490"/>
            <a:ext cx="0" cy="822322"/>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Straight Connector 95">
            <a:extLst>
              <a:ext uri="{FF2B5EF4-FFF2-40B4-BE49-F238E27FC236}">
                <a16:creationId xmlns:a16="http://schemas.microsoft.com/office/drawing/2014/main" id="{0953CAF2-439F-46BF-90F4-6C6A9B254419}"/>
              </a:ext>
            </a:extLst>
          </p:cNvPr>
          <p:cNvCxnSpPr>
            <a:cxnSpLocks/>
          </p:cNvCxnSpPr>
          <p:nvPr/>
        </p:nvCxnSpPr>
        <p:spPr>
          <a:xfrm flipH="1" flipV="1">
            <a:off x="6978027" y="3572490"/>
            <a:ext cx="1330283" cy="478"/>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7" name="TextBox 106">
            <a:extLst>
              <a:ext uri="{FF2B5EF4-FFF2-40B4-BE49-F238E27FC236}">
                <a16:creationId xmlns:a16="http://schemas.microsoft.com/office/drawing/2014/main" id="{B34C9FF6-5774-47F3-81E1-471C1F6B736B}"/>
              </a:ext>
            </a:extLst>
          </p:cNvPr>
          <p:cNvSpPr txBox="1"/>
          <p:nvPr/>
        </p:nvSpPr>
        <p:spPr>
          <a:xfrm>
            <a:off x="6887702" y="3310372"/>
            <a:ext cx="1623008" cy="276999"/>
          </a:xfrm>
          <a:prstGeom prst="rect">
            <a:avLst/>
          </a:prstGeom>
          <a:noFill/>
        </p:spPr>
        <p:txBody>
          <a:bodyPr wrap="none" rtlCol="0">
            <a:spAutoFit/>
          </a:bodyPr>
          <a:lstStyle/>
          <a:p>
            <a:pPr defTabSz="914322">
              <a:defRPr/>
            </a:pPr>
            <a:r>
              <a:rPr lang="en-US" sz="1200" dirty="0">
                <a:solidFill>
                  <a:srgbClr val="FFFFFF"/>
                </a:solidFill>
              </a:rPr>
              <a:t>routing/tracing proxy</a:t>
            </a:r>
          </a:p>
        </p:txBody>
      </p:sp>
      <p:sp>
        <p:nvSpPr>
          <p:cNvPr id="108" name="TextBox 107">
            <a:extLst>
              <a:ext uri="{FF2B5EF4-FFF2-40B4-BE49-F238E27FC236}">
                <a16:creationId xmlns:a16="http://schemas.microsoft.com/office/drawing/2014/main" id="{FD77F14D-F050-48B6-B2C5-5A126FC6C161}"/>
              </a:ext>
            </a:extLst>
          </p:cNvPr>
          <p:cNvSpPr txBox="1"/>
          <p:nvPr/>
        </p:nvSpPr>
        <p:spPr>
          <a:xfrm rot="16200000">
            <a:off x="6465865" y="3746644"/>
            <a:ext cx="752129" cy="276999"/>
          </a:xfrm>
          <a:prstGeom prst="rect">
            <a:avLst/>
          </a:prstGeom>
          <a:noFill/>
        </p:spPr>
        <p:txBody>
          <a:bodyPr wrap="none" rtlCol="0">
            <a:spAutoFit/>
          </a:bodyPr>
          <a:lstStyle/>
          <a:p>
            <a:pPr defTabSz="914322">
              <a:defRPr/>
            </a:pPr>
            <a:r>
              <a:rPr lang="en-US" sz="1200" dirty="0">
                <a:solidFill>
                  <a:srgbClr val="FFFFFF"/>
                </a:solidFill>
              </a:rPr>
              <a:t>inbound</a:t>
            </a:r>
          </a:p>
        </p:txBody>
      </p:sp>
      <p:sp>
        <p:nvSpPr>
          <p:cNvPr id="109" name="TextBox 108">
            <a:extLst>
              <a:ext uri="{FF2B5EF4-FFF2-40B4-BE49-F238E27FC236}">
                <a16:creationId xmlns:a16="http://schemas.microsoft.com/office/drawing/2014/main" id="{D1015BC4-C370-475A-A22B-E8BC80D450B6}"/>
              </a:ext>
            </a:extLst>
          </p:cNvPr>
          <p:cNvSpPr txBox="1"/>
          <p:nvPr/>
        </p:nvSpPr>
        <p:spPr>
          <a:xfrm rot="16200000">
            <a:off x="7973197" y="3738461"/>
            <a:ext cx="857927" cy="276999"/>
          </a:xfrm>
          <a:prstGeom prst="rect">
            <a:avLst/>
          </a:prstGeom>
          <a:noFill/>
        </p:spPr>
        <p:txBody>
          <a:bodyPr wrap="none" rtlCol="0">
            <a:spAutoFit/>
          </a:bodyPr>
          <a:lstStyle/>
          <a:p>
            <a:pPr defTabSz="914322">
              <a:defRPr/>
            </a:pPr>
            <a:r>
              <a:rPr lang="en-US" sz="1200" dirty="0">
                <a:solidFill>
                  <a:srgbClr val="FFFFFF"/>
                </a:solidFill>
              </a:rPr>
              <a:t>outbound</a:t>
            </a:r>
          </a:p>
        </p:txBody>
      </p:sp>
      <p:cxnSp>
        <p:nvCxnSpPr>
          <p:cNvPr id="110" name="Straight Arrow Connector 109">
            <a:extLst>
              <a:ext uri="{FF2B5EF4-FFF2-40B4-BE49-F238E27FC236}">
                <a16:creationId xmlns:a16="http://schemas.microsoft.com/office/drawing/2014/main" id="{BB6C1A1D-F264-44EE-A1AE-E6E25A135DA3}"/>
              </a:ext>
            </a:extLst>
          </p:cNvPr>
          <p:cNvCxnSpPr>
            <a:cxnSpLocks/>
          </p:cNvCxnSpPr>
          <p:nvPr/>
        </p:nvCxnSpPr>
        <p:spPr>
          <a:xfrm flipV="1">
            <a:off x="6991629" y="3870760"/>
            <a:ext cx="322835" cy="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112" name="Straight Arrow Connector 111">
            <a:extLst>
              <a:ext uri="{FF2B5EF4-FFF2-40B4-BE49-F238E27FC236}">
                <a16:creationId xmlns:a16="http://schemas.microsoft.com/office/drawing/2014/main" id="{093F5A11-88EA-48CF-9DCF-325DAAF9519E}"/>
              </a:ext>
            </a:extLst>
          </p:cNvPr>
          <p:cNvCxnSpPr>
            <a:cxnSpLocks/>
          </p:cNvCxnSpPr>
          <p:nvPr/>
        </p:nvCxnSpPr>
        <p:spPr>
          <a:xfrm flipV="1">
            <a:off x="7970084" y="3869451"/>
            <a:ext cx="322835" cy="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A4D204E5-CC2C-429E-8C1C-1A9B63B777DB}"/>
              </a:ext>
            </a:extLst>
          </p:cNvPr>
          <p:cNvCxnSpPr>
            <a:cxnSpLocks/>
          </p:cNvCxnSpPr>
          <p:nvPr/>
        </p:nvCxnSpPr>
        <p:spPr>
          <a:xfrm flipH="1" flipV="1">
            <a:off x="9660131" y="3569302"/>
            <a:ext cx="8734" cy="822322"/>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Connector 118">
            <a:extLst>
              <a:ext uri="{FF2B5EF4-FFF2-40B4-BE49-F238E27FC236}">
                <a16:creationId xmlns:a16="http://schemas.microsoft.com/office/drawing/2014/main" id="{ABDD8600-4C48-4EC2-8117-6DA0B54F6BE2}"/>
              </a:ext>
            </a:extLst>
          </p:cNvPr>
          <p:cNvCxnSpPr>
            <a:cxnSpLocks/>
          </p:cNvCxnSpPr>
          <p:nvPr/>
        </p:nvCxnSpPr>
        <p:spPr>
          <a:xfrm flipV="1">
            <a:off x="10999146" y="3569302"/>
            <a:ext cx="0" cy="822322"/>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a:extLst>
              <a:ext uri="{FF2B5EF4-FFF2-40B4-BE49-F238E27FC236}">
                <a16:creationId xmlns:a16="http://schemas.microsoft.com/office/drawing/2014/main" id="{D2ABC467-A1BF-4306-80F5-0B0E6FB597C7}"/>
              </a:ext>
            </a:extLst>
          </p:cNvPr>
          <p:cNvCxnSpPr>
            <a:cxnSpLocks/>
          </p:cNvCxnSpPr>
          <p:nvPr/>
        </p:nvCxnSpPr>
        <p:spPr>
          <a:xfrm flipH="1" flipV="1">
            <a:off x="9668865" y="3569301"/>
            <a:ext cx="1330283" cy="478"/>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1" name="TextBox 120">
            <a:extLst>
              <a:ext uri="{FF2B5EF4-FFF2-40B4-BE49-F238E27FC236}">
                <a16:creationId xmlns:a16="http://schemas.microsoft.com/office/drawing/2014/main" id="{5F9E9828-D1F0-4723-AF46-AC100471C0F7}"/>
              </a:ext>
            </a:extLst>
          </p:cNvPr>
          <p:cNvSpPr txBox="1"/>
          <p:nvPr/>
        </p:nvSpPr>
        <p:spPr>
          <a:xfrm>
            <a:off x="9579296" y="3317430"/>
            <a:ext cx="1623008" cy="276999"/>
          </a:xfrm>
          <a:prstGeom prst="rect">
            <a:avLst/>
          </a:prstGeom>
          <a:noFill/>
        </p:spPr>
        <p:txBody>
          <a:bodyPr wrap="none" rtlCol="0">
            <a:spAutoFit/>
          </a:bodyPr>
          <a:lstStyle/>
          <a:p>
            <a:pPr defTabSz="914322">
              <a:defRPr/>
            </a:pPr>
            <a:r>
              <a:rPr lang="en-US" sz="1200" dirty="0">
                <a:solidFill>
                  <a:srgbClr val="FFFFFF"/>
                </a:solidFill>
              </a:rPr>
              <a:t>routing/tracing proxy</a:t>
            </a:r>
          </a:p>
        </p:txBody>
      </p:sp>
      <p:sp>
        <p:nvSpPr>
          <p:cNvPr id="122" name="TextBox 121">
            <a:extLst>
              <a:ext uri="{FF2B5EF4-FFF2-40B4-BE49-F238E27FC236}">
                <a16:creationId xmlns:a16="http://schemas.microsoft.com/office/drawing/2014/main" id="{B2DC3235-0602-48DA-B693-A4A7FC13ED07}"/>
              </a:ext>
            </a:extLst>
          </p:cNvPr>
          <p:cNvSpPr txBox="1"/>
          <p:nvPr/>
        </p:nvSpPr>
        <p:spPr>
          <a:xfrm rot="16200000">
            <a:off x="9159611" y="3727763"/>
            <a:ext cx="752129" cy="276999"/>
          </a:xfrm>
          <a:prstGeom prst="rect">
            <a:avLst/>
          </a:prstGeom>
          <a:noFill/>
        </p:spPr>
        <p:txBody>
          <a:bodyPr wrap="none" rtlCol="0">
            <a:spAutoFit/>
          </a:bodyPr>
          <a:lstStyle/>
          <a:p>
            <a:pPr defTabSz="914322">
              <a:defRPr/>
            </a:pPr>
            <a:r>
              <a:rPr lang="en-US" sz="1200" dirty="0">
                <a:solidFill>
                  <a:srgbClr val="FFFFFF"/>
                </a:solidFill>
              </a:rPr>
              <a:t>inbound</a:t>
            </a:r>
          </a:p>
        </p:txBody>
      </p:sp>
      <p:sp>
        <p:nvSpPr>
          <p:cNvPr id="123" name="TextBox 122">
            <a:extLst>
              <a:ext uri="{FF2B5EF4-FFF2-40B4-BE49-F238E27FC236}">
                <a16:creationId xmlns:a16="http://schemas.microsoft.com/office/drawing/2014/main" id="{2007555A-8691-47FA-935D-A892ABC6F989}"/>
              </a:ext>
            </a:extLst>
          </p:cNvPr>
          <p:cNvSpPr txBox="1"/>
          <p:nvPr/>
        </p:nvSpPr>
        <p:spPr>
          <a:xfrm rot="16200000">
            <a:off x="10664035" y="3735272"/>
            <a:ext cx="857927" cy="276999"/>
          </a:xfrm>
          <a:prstGeom prst="rect">
            <a:avLst/>
          </a:prstGeom>
          <a:noFill/>
        </p:spPr>
        <p:txBody>
          <a:bodyPr wrap="none" rtlCol="0">
            <a:spAutoFit/>
          </a:bodyPr>
          <a:lstStyle/>
          <a:p>
            <a:pPr defTabSz="914322">
              <a:defRPr/>
            </a:pPr>
            <a:r>
              <a:rPr lang="en-US" sz="1200" dirty="0">
                <a:solidFill>
                  <a:srgbClr val="FFFFFF"/>
                </a:solidFill>
              </a:rPr>
              <a:t>outbound</a:t>
            </a:r>
          </a:p>
        </p:txBody>
      </p:sp>
      <p:cxnSp>
        <p:nvCxnSpPr>
          <p:cNvPr id="126" name="Straight Connector 125">
            <a:extLst>
              <a:ext uri="{FF2B5EF4-FFF2-40B4-BE49-F238E27FC236}">
                <a16:creationId xmlns:a16="http://schemas.microsoft.com/office/drawing/2014/main" id="{6DFB32C1-1FF5-4054-A44B-065B9DBF7388}"/>
              </a:ext>
            </a:extLst>
          </p:cNvPr>
          <p:cNvCxnSpPr>
            <a:cxnSpLocks/>
          </p:cNvCxnSpPr>
          <p:nvPr/>
        </p:nvCxnSpPr>
        <p:spPr>
          <a:xfrm flipH="1" flipV="1">
            <a:off x="9682327" y="5296304"/>
            <a:ext cx="8734" cy="822322"/>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D357565-E01B-4B35-ABB3-96BD0D693BBF}"/>
              </a:ext>
            </a:extLst>
          </p:cNvPr>
          <p:cNvCxnSpPr>
            <a:cxnSpLocks/>
          </p:cNvCxnSpPr>
          <p:nvPr/>
        </p:nvCxnSpPr>
        <p:spPr>
          <a:xfrm flipV="1">
            <a:off x="11021342" y="5296304"/>
            <a:ext cx="0" cy="822322"/>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a:extLst>
              <a:ext uri="{FF2B5EF4-FFF2-40B4-BE49-F238E27FC236}">
                <a16:creationId xmlns:a16="http://schemas.microsoft.com/office/drawing/2014/main" id="{EF0552BE-6877-48CF-8E35-F3D50C4DED47}"/>
              </a:ext>
            </a:extLst>
          </p:cNvPr>
          <p:cNvCxnSpPr>
            <a:cxnSpLocks/>
          </p:cNvCxnSpPr>
          <p:nvPr/>
        </p:nvCxnSpPr>
        <p:spPr>
          <a:xfrm flipH="1" flipV="1">
            <a:off x="9691061" y="5296304"/>
            <a:ext cx="1330283" cy="478"/>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9" name="TextBox 128">
            <a:extLst>
              <a:ext uri="{FF2B5EF4-FFF2-40B4-BE49-F238E27FC236}">
                <a16:creationId xmlns:a16="http://schemas.microsoft.com/office/drawing/2014/main" id="{E1ECF045-1923-46C1-AD02-427550BF6353}"/>
              </a:ext>
            </a:extLst>
          </p:cNvPr>
          <p:cNvSpPr txBox="1"/>
          <p:nvPr/>
        </p:nvSpPr>
        <p:spPr>
          <a:xfrm>
            <a:off x="9601492" y="5042299"/>
            <a:ext cx="1623008" cy="276999"/>
          </a:xfrm>
          <a:prstGeom prst="rect">
            <a:avLst/>
          </a:prstGeom>
          <a:noFill/>
        </p:spPr>
        <p:txBody>
          <a:bodyPr wrap="none" rtlCol="0">
            <a:spAutoFit/>
          </a:bodyPr>
          <a:lstStyle/>
          <a:p>
            <a:pPr defTabSz="914322">
              <a:defRPr/>
            </a:pPr>
            <a:r>
              <a:rPr lang="en-US" sz="1200" dirty="0">
                <a:solidFill>
                  <a:srgbClr val="FFFFFF"/>
                </a:solidFill>
              </a:rPr>
              <a:t>routing/tracing proxy</a:t>
            </a:r>
          </a:p>
        </p:txBody>
      </p:sp>
      <p:sp>
        <p:nvSpPr>
          <p:cNvPr id="130" name="TextBox 129">
            <a:extLst>
              <a:ext uri="{FF2B5EF4-FFF2-40B4-BE49-F238E27FC236}">
                <a16:creationId xmlns:a16="http://schemas.microsoft.com/office/drawing/2014/main" id="{6A8F63D9-3C51-4EF2-97B8-061CD297A86F}"/>
              </a:ext>
            </a:extLst>
          </p:cNvPr>
          <p:cNvSpPr txBox="1"/>
          <p:nvPr/>
        </p:nvSpPr>
        <p:spPr>
          <a:xfrm rot="16200000">
            <a:off x="9181806" y="5454765"/>
            <a:ext cx="752129" cy="276999"/>
          </a:xfrm>
          <a:prstGeom prst="rect">
            <a:avLst/>
          </a:prstGeom>
          <a:noFill/>
        </p:spPr>
        <p:txBody>
          <a:bodyPr wrap="none" rtlCol="0">
            <a:spAutoFit/>
          </a:bodyPr>
          <a:lstStyle/>
          <a:p>
            <a:pPr defTabSz="914322">
              <a:defRPr/>
            </a:pPr>
            <a:r>
              <a:rPr lang="en-US" sz="1200" dirty="0">
                <a:solidFill>
                  <a:srgbClr val="FFFFFF"/>
                </a:solidFill>
              </a:rPr>
              <a:t>inbound</a:t>
            </a:r>
          </a:p>
        </p:txBody>
      </p:sp>
      <p:sp>
        <p:nvSpPr>
          <p:cNvPr id="131" name="TextBox 130">
            <a:extLst>
              <a:ext uri="{FF2B5EF4-FFF2-40B4-BE49-F238E27FC236}">
                <a16:creationId xmlns:a16="http://schemas.microsoft.com/office/drawing/2014/main" id="{D3F0D346-2DA5-475D-9513-6E6FD774C4EC}"/>
              </a:ext>
            </a:extLst>
          </p:cNvPr>
          <p:cNvSpPr txBox="1"/>
          <p:nvPr/>
        </p:nvSpPr>
        <p:spPr>
          <a:xfrm rot="16200000">
            <a:off x="10686230" y="5462275"/>
            <a:ext cx="857927" cy="276999"/>
          </a:xfrm>
          <a:prstGeom prst="rect">
            <a:avLst/>
          </a:prstGeom>
          <a:noFill/>
        </p:spPr>
        <p:txBody>
          <a:bodyPr wrap="none" rtlCol="0">
            <a:spAutoFit/>
          </a:bodyPr>
          <a:lstStyle/>
          <a:p>
            <a:pPr defTabSz="914322">
              <a:defRPr/>
            </a:pPr>
            <a:r>
              <a:rPr lang="en-US" sz="1200" dirty="0">
                <a:solidFill>
                  <a:srgbClr val="FFFFFF"/>
                </a:solidFill>
              </a:rPr>
              <a:t>outbound</a:t>
            </a:r>
          </a:p>
        </p:txBody>
      </p:sp>
      <p:cxnSp>
        <p:nvCxnSpPr>
          <p:cNvPr id="48" name="Straight Connector 47">
            <a:extLst>
              <a:ext uri="{FF2B5EF4-FFF2-40B4-BE49-F238E27FC236}">
                <a16:creationId xmlns:a16="http://schemas.microsoft.com/office/drawing/2014/main" id="{0C816F41-FFD4-4F1F-B1A0-5307FB316A58}"/>
              </a:ext>
            </a:extLst>
          </p:cNvPr>
          <p:cNvCxnSpPr>
            <a:cxnSpLocks/>
          </p:cNvCxnSpPr>
          <p:nvPr/>
        </p:nvCxnSpPr>
        <p:spPr>
          <a:xfrm flipV="1">
            <a:off x="4676604" y="4822003"/>
            <a:ext cx="0" cy="1678082"/>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31716D35-B6F4-4C9F-9834-34D03A5B89F3}"/>
              </a:ext>
            </a:extLst>
          </p:cNvPr>
          <p:cNvCxnSpPr>
            <a:cxnSpLocks/>
          </p:cNvCxnSpPr>
          <p:nvPr/>
        </p:nvCxnSpPr>
        <p:spPr>
          <a:xfrm flipV="1">
            <a:off x="9704563" y="5721207"/>
            <a:ext cx="322835" cy="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17" name="Rounded Rectangle 4">
            <a:extLst>
              <a:ext uri="{FF2B5EF4-FFF2-40B4-BE49-F238E27FC236}">
                <a16:creationId xmlns:a16="http://schemas.microsoft.com/office/drawing/2014/main" id="{1685773D-DD2A-4B4F-A0F2-D0C5413508F7}"/>
              </a:ext>
            </a:extLst>
          </p:cNvPr>
          <p:cNvSpPr/>
          <p:nvPr/>
        </p:nvSpPr>
        <p:spPr>
          <a:xfrm>
            <a:off x="4929289" y="5079879"/>
            <a:ext cx="2140068" cy="104723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22">
              <a:defRPr/>
            </a:pPr>
            <a:r>
              <a:rPr lang="en-US" dirty="0">
                <a:solidFill>
                  <a:srgbClr val="FFFFFF"/>
                </a:solidFill>
              </a:rPr>
              <a:t>Azure Dev Spaces</a:t>
            </a:r>
          </a:p>
        </p:txBody>
      </p:sp>
      <p:cxnSp>
        <p:nvCxnSpPr>
          <p:cNvPr id="87" name="Connector: Curved 86">
            <a:extLst>
              <a:ext uri="{FF2B5EF4-FFF2-40B4-BE49-F238E27FC236}">
                <a16:creationId xmlns:a16="http://schemas.microsoft.com/office/drawing/2014/main" id="{F0631FA4-1E80-4A15-9D55-2AACBE73C91C}"/>
              </a:ext>
            </a:extLst>
          </p:cNvPr>
          <p:cNvCxnSpPr>
            <a:cxnSpLocks/>
            <a:stCxn id="17" idx="2"/>
            <a:endCxn id="27" idx="2"/>
          </p:cNvCxnSpPr>
          <p:nvPr/>
        </p:nvCxnSpPr>
        <p:spPr>
          <a:xfrm rot="5400000" flipH="1">
            <a:off x="4166970" y="4294766"/>
            <a:ext cx="4519" cy="3660186"/>
          </a:xfrm>
          <a:prstGeom prst="curvedConnector3">
            <a:avLst>
              <a:gd name="adj1" fmla="val -5058641"/>
            </a:avLst>
          </a:prstGeom>
          <a:ln>
            <a:tailEnd type="triangle"/>
          </a:ln>
        </p:spPr>
        <p:style>
          <a:lnRef idx="2">
            <a:schemeClr val="dk1"/>
          </a:lnRef>
          <a:fillRef idx="0">
            <a:schemeClr val="dk1"/>
          </a:fillRef>
          <a:effectRef idx="1">
            <a:schemeClr val="dk1"/>
          </a:effectRef>
          <a:fontRef idx="minor">
            <a:schemeClr val="tx1"/>
          </a:fontRef>
        </p:style>
      </p:cxnSp>
      <p:sp>
        <p:nvSpPr>
          <p:cNvPr id="209" name="Rounded Rectangle 4">
            <a:extLst>
              <a:ext uri="{FF2B5EF4-FFF2-40B4-BE49-F238E27FC236}">
                <a16:creationId xmlns:a16="http://schemas.microsoft.com/office/drawing/2014/main" id="{68C140DC-6D9A-4344-9A8E-2B90AD60F295}"/>
              </a:ext>
            </a:extLst>
          </p:cNvPr>
          <p:cNvSpPr/>
          <p:nvPr/>
        </p:nvSpPr>
        <p:spPr>
          <a:xfrm>
            <a:off x="1449523" y="4333676"/>
            <a:ext cx="1780837" cy="676009"/>
          </a:xfrm>
          <a:prstGeom prst="roundRect">
            <a:avLst/>
          </a:prstGeom>
          <a:solidFill>
            <a:srgbClr val="FFB9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defTabSz="914322">
              <a:defRPr/>
            </a:pPr>
            <a:r>
              <a:rPr lang="en-US" dirty="0">
                <a:solidFill>
                  <a:srgbClr val="1A1A1A"/>
                </a:solidFill>
              </a:rPr>
              <a:t>Browser</a:t>
            </a:r>
          </a:p>
        </p:txBody>
      </p:sp>
      <p:cxnSp>
        <p:nvCxnSpPr>
          <p:cNvPr id="32" name="Straight Arrow Connector 31">
            <a:extLst>
              <a:ext uri="{FF2B5EF4-FFF2-40B4-BE49-F238E27FC236}">
                <a16:creationId xmlns:a16="http://schemas.microsoft.com/office/drawing/2014/main" id="{BF91485E-F282-484F-944F-A3764CE8CC14}"/>
              </a:ext>
            </a:extLst>
          </p:cNvPr>
          <p:cNvCxnSpPr>
            <a:cxnSpLocks/>
            <a:stCxn id="27" idx="3"/>
            <a:endCxn id="17" idx="1"/>
          </p:cNvCxnSpPr>
          <p:nvPr/>
        </p:nvCxnSpPr>
        <p:spPr>
          <a:xfrm>
            <a:off x="3229555" y="5598981"/>
            <a:ext cx="1699734" cy="4519"/>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210" name="Straight Arrow Connector 209">
            <a:extLst>
              <a:ext uri="{FF2B5EF4-FFF2-40B4-BE49-F238E27FC236}">
                <a16:creationId xmlns:a16="http://schemas.microsoft.com/office/drawing/2014/main" id="{B36C5019-290E-4FF7-81A8-32945E1F6C3A}"/>
              </a:ext>
            </a:extLst>
          </p:cNvPr>
          <p:cNvCxnSpPr>
            <a:cxnSpLocks/>
            <a:stCxn id="209" idx="3"/>
            <a:endCxn id="43" idx="1"/>
          </p:cNvCxnSpPr>
          <p:nvPr/>
        </p:nvCxnSpPr>
        <p:spPr>
          <a:xfrm flipV="1">
            <a:off x="3230360" y="3880908"/>
            <a:ext cx="1689487" cy="790773"/>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213" name="TextBox 212">
            <a:extLst>
              <a:ext uri="{FF2B5EF4-FFF2-40B4-BE49-F238E27FC236}">
                <a16:creationId xmlns:a16="http://schemas.microsoft.com/office/drawing/2014/main" id="{9EC470E7-4BB5-4C76-9E47-532AA4C5EB02}"/>
              </a:ext>
            </a:extLst>
          </p:cNvPr>
          <p:cNvSpPr txBox="1"/>
          <p:nvPr/>
        </p:nvSpPr>
        <p:spPr>
          <a:xfrm>
            <a:off x="3402672" y="4485079"/>
            <a:ext cx="1345818" cy="297454"/>
          </a:xfrm>
          <a:prstGeom prst="rect">
            <a:avLst/>
          </a:prstGeom>
          <a:noFill/>
        </p:spPr>
        <p:txBody>
          <a:bodyPr wrap="none" rtlCol="0">
            <a:spAutoFit/>
          </a:bodyPr>
          <a:lstStyle/>
          <a:p>
            <a:pPr defTabSz="914322">
              <a:defRPr/>
            </a:pPr>
            <a:r>
              <a:rPr lang="en-US" sz="1333" dirty="0">
                <a:solidFill>
                  <a:srgbClr val="1A1A1A"/>
                </a:solidFill>
              </a:rPr>
              <a:t>GET /hotels-</a:t>
            </a:r>
            <a:r>
              <a:rPr lang="en-US" sz="1333" dirty="0" err="1">
                <a:solidFill>
                  <a:srgbClr val="1A1A1A"/>
                </a:solidFill>
              </a:rPr>
              <a:t>api</a:t>
            </a:r>
            <a:endParaRPr lang="en-US" sz="1333" dirty="0">
              <a:solidFill>
                <a:srgbClr val="1A1A1A"/>
              </a:solidFill>
            </a:endParaRPr>
          </a:p>
        </p:txBody>
      </p:sp>
      <p:sp>
        <p:nvSpPr>
          <p:cNvPr id="61" name="Speech Bubble: Rectangle 60">
            <a:extLst>
              <a:ext uri="{FF2B5EF4-FFF2-40B4-BE49-F238E27FC236}">
                <a16:creationId xmlns:a16="http://schemas.microsoft.com/office/drawing/2014/main" id="{1E8877C8-6CA4-41CA-A0B5-21311F0232D0}"/>
              </a:ext>
            </a:extLst>
          </p:cNvPr>
          <p:cNvSpPr/>
          <p:nvPr/>
        </p:nvSpPr>
        <p:spPr>
          <a:xfrm>
            <a:off x="7279663" y="6041615"/>
            <a:ext cx="1570174" cy="465324"/>
          </a:xfrm>
          <a:prstGeom prst="wedgeRectCallout">
            <a:avLst>
              <a:gd name="adj1" fmla="val 109808"/>
              <a:gd name="adj2" fmla="val -42968"/>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914322">
              <a:defRPr/>
            </a:pPr>
            <a:r>
              <a:rPr lang="en-US" sz="1333" dirty="0">
                <a:solidFill>
                  <a:srgbClr val="1A1A1A"/>
                </a:solidFill>
              </a:rPr>
              <a:t>Init container builds the container image</a:t>
            </a:r>
          </a:p>
        </p:txBody>
      </p:sp>
    </p:spTree>
    <p:extLst>
      <p:ext uri="{BB962C8B-B14F-4D97-AF65-F5344CB8AC3E}">
        <p14:creationId xmlns:p14="http://schemas.microsoft.com/office/powerpoint/2010/main" val="1878899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par>
                                <p:cTn id="11" presetID="22" presetClass="entr" presetSubtype="8" fill="hold" nodeType="withEffect">
                                  <p:stCondLst>
                                    <p:cond delay="50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par>
                                <p:cTn id="22" presetID="22" presetClass="entr" presetSubtype="8" fill="hold" nodeType="withEffect">
                                  <p:stCondLst>
                                    <p:cond delay="500"/>
                                  </p:stCondLst>
                                  <p:childTnLst>
                                    <p:set>
                                      <p:cBhvr>
                                        <p:cTn id="23" dur="1" fill="hold">
                                          <p:stCondLst>
                                            <p:cond delay="0"/>
                                          </p:stCondLst>
                                        </p:cTn>
                                        <p:tgtEl>
                                          <p:spTgt spid="63"/>
                                        </p:tgtEl>
                                        <p:attrNameLst>
                                          <p:attrName>style.visibility</p:attrName>
                                        </p:attrNameLst>
                                      </p:cBhvr>
                                      <p:to>
                                        <p:strVal val="visible"/>
                                      </p:to>
                                    </p:set>
                                    <p:animEffect transition="in" filter="wipe(left)">
                                      <p:cBhvr>
                                        <p:cTn id="24" dur="500"/>
                                        <p:tgtEl>
                                          <p:spTgt spid="63"/>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130"/>
                                        </p:tgtEl>
                                        <p:attrNameLst>
                                          <p:attrName>style.visibility</p:attrName>
                                        </p:attrNameLst>
                                      </p:cBhvr>
                                      <p:to>
                                        <p:strVal val="visible"/>
                                      </p:to>
                                    </p:set>
                                    <p:animEffect transition="in" filter="fade">
                                      <p:cBhvr>
                                        <p:cTn id="27" dur="500"/>
                                        <p:tgtEl>
                                          <p:spTgt spid="130"/>
                                        </p:tgtEl>
                                      </p:cBhvr>
                                    </p:animEffect>
                                  </p:childTnLst>
                                </p:cTn>
                              </p:par>
                              <p:par>
                                <p:cTn id="28" presetID="10" presetClass="entr" presetSubtype="0" fill="hold" nodeType="withEffect">
                                  <p:stCondLst>
                                    <p:cond delay="1000"/>
                                  </p:stCondLst>
                                  <p:childTnLst>
                                    <p:set>
                                      <p:cBhvr>
                                        <p:cTn id="29" dur="1" fill="hold">
                                          <p:stCondLst>
                                            <p:cond delay="0"/>
                                          </p:stCondLst>
                                        </p:cTn>
                                        <p:tgtEl>
                                          <p:spTgt spid="126"/>
                                        </p:tgtEl>
                                        <p:attrNameLst>
                                          <p:attrName>style.visibility</p:attrName>
                                        </p:attrNameLst>
                                      </p:cBhvr>
                                      <p:to>
                                        <p:strVal val="visible"/>
                                      </p:to>
                                    </p:set>
                                    <p:animEffect transition="in" filter="fade">
                                      <p:cBhvr>
                                        <p:cTn id="30" dur="500"/>
                                        <p:tgtEl>
                                          <p:spTgt spid="126"/>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par>
                                <p:cTn id="34" presetID="10" presetClass="entr" presetSubtype="0" fill="hold" nodeType="withEffect">
                                  <p:stCondLst>
                                    <p:cond delay="100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500"/>
                                        <p:tgtEl>
                                          <p:spTgt spid="128"/>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1"/>
                                        </p:tgtEl>
                                        <p:attrNameLst>
                                          <p:attrName>style.visibility</p:attrName>
                                        </p:attrNameLst>
                                      </p:cBhvr>
                                      <p:to>
                                        <p:strVal val="visible"/>
                                      </p:to>
                                    </p:set>
                                    <p:animEffect transition="in" filter="fade">
                                      <p:cBhvr>
                                        <p:cTn id="39" dur="500"/>
                                        <p:tgtEl>
                                          <p:spTgt spid="131"/>
                                        </p:tgtEl>
                                      </p:cBhvr>
                                    </p:animEffect>
                                  </p:childTnLst>
                                </p:cTn>
                              </p:par>
                              <p:par>
                                <p:cTn id="40" presetID="10" presetClass="entr" presetSubtype="0" fill="hold"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22" presetClass="entr" presetSubtype="8" fill="hold" grpId="0" nodeType="withEffect">
                                  <p:stCondLst>
                                    <p:cond delay="1000"/>
                                  </p:stCondLst>
                                  <p:childTnLst>
                                    <p:set>
                                      <p:cBhvr>
                                        <p:cTn id="47" dur="1" fill="hold">
                                          <p:stCondLst>
                                            <p:cond delay="0"/>
                                          </p:stCondLst>
                                        </p:cTn>
                                        <p:tgtEl>
                                          <p:spTgt spid="67"/>
                                        </p:tgtEl>
                                        <p:attrNameLst>
                                          <p:attrName>style.visibility</p:attrName>
                                        </p:attrNameLst>
                                      </p:cBhvr>
                                      <p:to>
                                        <p:strVal val="visible"/>
                                      </p:to>
                                    </p:set>
                                    <p:animEffect transition="in" filter="wipe(left)">
                                      <p:cBhvr>
                                        <p:cTn id="48" dur="500"/>
                                        <p:tgtEl>
                                          <p:spTgt spid="67"/>
                                        </p:tgtEl>
                                      </p:cBhvr>
                                    </p:animEffect>
                                  </p:childTnLst>
                                </p:cTn>
                              </p:par>
                              <p:par>
                                <p:cTn id="49" presetID="22" presetClass="entr" presetSubtype="8" fill="hold" nodeType="withEffect">
                                  <p:stCondLst>
                                    <p:cond delay="150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par>
                                <p:cTn id="52" presetID="10" presetClass="entr" presetSubtype="0" fill="hold" grpId="0" nodeType="withEffect">
                                  <p:stCondLst>
                                    <p:cond delay="15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4" presetClass="entr" presetSubtype="10" fill="hold" grpId="0" nodeType="withEffect">
                                  <p:stCondLst>
                                    <p:cond delay="2000"/>
                                  </p:stCondLst>
                                  <p:childTnLst>
                                    <p:set>
                                      <p:cBhvr>
                                        <p:cTn id="56" dur="1" fill="hold">
                                          <p:stCondLst>
                                            <p:cond delay="0"/>
                                          </p:stCondLst>
                                        </p:cTn>
                                        <p:tgtEl>
                                          <p:spTgt spid="61"/>
                                        </p:tgtEl>
                                        <p:attrNameLst>
                                          <p:attrName>style.visibility</p:attrName>
                                        </p:attrNameLst>
                                      </p:cBhvr>
                                      <p:to>
                                        <p:strVal val="visible"/>
                                      </p:to>
                                    </p:set>
                                    <p:animEffect transition="in" filter="randombar(horizontal)">
                                      <p:cBhvr>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2" end="2"/>
                                            </p:txEl>
                                          </p:spTgt>
                                        </p:tgtEl>
                                        <p:attrNameLst>
                                          <p:attrName>style.visibility</p:attrName>
                                        </p:attrNameLst>
                                      </p:cBhvr>
                                      <p:to>
                                        <p:strVal val="visible"/>
                                      </p:to>
                                    </p:set>
                                    <p:animEffect transition="in" filter="fade">
                                      <p:cBhvr>
                                        <p:cTn id="62" dur="500"/>
                                        <p:tgtEl>
                                          <p:spTgt spid="5">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3" end="3"/>
                                            </p:txEl>
                                          </p:spTgt>
                                        </p:tgtEl>
                                        <p:attrNameLst>
                                          <p:attrName>style.visibility</p:attrName>
                                        </p:attrNameLst>
                                      </p:cBhvr>
                                      <p:to>
                                        <p:strVal val="visible"/>
                                      </p:to>
                                    </p:set>
                                    <p:animEffect transition="in" filter="fade">
                                      <p:cBhvr>
                                        <p:cTn id="67" dur="500"/>
                                        <p:tgtEl>
                                          <p:spTgt spid="5">
                                            <p:txEl>
                                              <p:pRg st="3" end="3"/>
                                            </p:txEl>
                                          </p:spTgt>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par>
                                <p:cTn id="71" presetID="22" presetClass="entr" presetSubtype="8" fill="hold" nodeType="withEffect">
                                  <p:stCondLst>
                                    <p:cond delay="1000"/>
                                  </p:stCondLst>
                                  <p:childTnLst>
                                    <p:set>
                                      <p:cBhvr>
                                        <p:cTn id="72" dur="1" fill="hold">
                                          <p:stCondLst>
                                            <p:cond delay="0"/>
                                          </p:stCondLst>
                                        </p:cTn>
                                        <p:tgtEl>
                                          <p:spTgt spid="210"/>
                                        </p:tgtEl>
                                        <p:attrNameLst>
                                          <p:attrName>style.visibility</p:attrName>
                                        </p:attrNameLst>
                                      </p:cBhvr>
                                      <p:to>
                                        <p:strVal val="visible"/>
                                      </p:to>
                                    </p:set>
                                    <p:animEffect transition="in" filter="wipe(left)">
                                      <p:cBhvr>
                                        <p:cTn id="73" dur="500"/>
                                        <p:tgtEl>
                                          <p:spTgt spid="210"/>
                                        </p:tgtEl>
                                      </p:cBhvr>
                                    </p:animEffect>
                                  </p:childTnLst>
                                </p:cTn>
                              </p:par>
                              <p:par>
                                <p:cTn id="74" presetID="22" presetClass="entr" presetSubtype="8" fill="hold" grpId="0" nodeType="withEffect">
                                  <p:stCondLst>
                                    <p:cond delay="1000"/>
                                  </p:stCondLst>
                                  <p:childTnLst>
                                    <p:set>
                                      <p:cBhvr>
                                        <p:cTn id="75" dur="1" fill="hold">
                                          <p:stCondLst>
                                            <p:cond delay="0"/>
                                          </p:stCondLst>
                                        </p:cTn>
                                        <p:tgtEl>
                                          <p:spTgt spid="213"/>
                                        </p:tgtEl>
                                        <p:attrNameLst>
                                          <p:attrName>style.visibility</p:attrName>
                                        </p:attrNameLst>
                                      </p:cBhvr>
                                      <p:to>
                                        <p:strVal val="visible"/>
                                      </p:to>
                                    </p:set>
                                    <p:animEffect transition="in" filter="wipe(left)">
                                      <p:cBhvr>
                                        <p:cTn id="76" dur="500"/>
                                        <p:tgtEl>
                                          <p:spTgt spid="213"/>
                                        </p:tgtEl>
                                      </p:cBhvr>
                                    </p:animEffect>
                                  </p:childTnLst>
                                </p:cTn>
                              </p:par>
                              <p:par>
                                <p:cTn id="77" presetID="22" presetClass="entr" presetSubtype="8" fill="hold" nodeType="withEffect">
                                  <p:stCondLst>
                                    <p:cond delay="150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par>
                                <p:cTn id="80" presetID="14" presetClass="entr" presetSubtype="10" fill="hold" grpId="0" nodeType="withEffect">
                                  <p:stCondLst>
                                    <p:cond delay="2000"/>
                                  </p:stCondLst>
                                  <p:childTnLst>
                                    <p:set>
                                      <p:cBhvr>
                                        <p:cTn id="81" dur="1" fill="hold">
                                          <p:stCondLst>
                                            <p:cond delay="0"/>
                                          </p:stCondLst>
                                        </p:cTn>
                                        <p:tgtEl>
                                          <p:spTgt spid="50"/>
                                        </p:tgtEl>
                                        <p:attrNameLst>
                                          <p:attrName>style.visibility</p:attrName>
                                        </p:attrNameLst>
                                      </p:cBhvr>
                                      <p:to>
                                        <p:strVal val="visible"/>
                                      </p:to>
                                    </p:set>
                                    <p:animEffect transition="in" filter="randombar(horizontal)">
                                      <p:cBhvr>
                                        <p:cTn id="82" dur="500"/>
                                        <p:tgtEl>
                                          <p:spTgt spid="50"/>
                                        </p:tgtEl>
                                      </p:cBhvr>
                                    </p:animEffect>
                                  </p:childTnLst>
                                </p:cTn>
                              </p:par>
                              <p:par>
                                <p:cTn id="83" presetID="22" presetClass="entr" presetSubtype="8" fill="hold" nodeType="withEffect">
                                  <p:stCondLst>
                                    <p:cond delay="2500"/>
                                  </p:stCondLst>
                                  <p:childTnLst>
                                    <p:set>
                                      <p:cBhvr>
                                        <p:cTn id="84" dur="1" fill="hold">
                                          <p:stCondLst>
                                            <p:cond delay="0"/>
                                          </p:stCondLst>
                                        </p:cTn>
                                        <p:tgtEl>
                                          <p:spTgt spid="110"/>
                                        </p:tgtEl>
                                        <p:attrNameLst>
                                          <p:attrName>style.visibility</p:attrName>
                                        </p:attrNameLst>
                                      </p:cBhvr>
                                      <p:to>
                                        <p:strVal val="visible"/>
                                      </p:to>
                                    </p:set>
                                    <p:animEffect transition="in" filter="wipe(left)">
                                      <p:cBhvr>
                                        <p:cTn id="85" dur="500"/>
                                        <p:tgtEl>
                                          <p:spTgt spid="1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
                                            <p:txEl>
                                              <p:pRg st="4" end="4"/>
                                            </p:txEl>
                                          </p:spTgt>
                                        </p:tgtEl>
                                        <p:attrNameLst>
                                          <p:attrName>style.visibility</p:attrName>
                                        </p:attrNameLst>
                                      </p:cBhvr>
                                      <p:to>
                                        <p:strVal val="visible"/>
                                      </p:to>
                                    </p:set>
                                    <p:animEffect transition="in" filter="fade">
                                      <p:cBhvr>
                                        <p:cTn id="90" dur="500"/>
                                        <p:tgtEl>
                                          <p:spTgt spid="5">
                                            <p:txEl>
                                              <p:pRg st="4" end="4"/>
                                            </p:txEl>
                                          </p:spTgt>
                                        </p:tgtEl>
                                      </p:cBhvr>
                                    </p:animEffect>
                                  </p:childTnLst>
                                </p:cTn>
                              </p:par>
                              <p:par>
                                <p:cTn id="91" presetID="22" presetClass="entr" presetSubtype="8" fill="hold" nodeType="withEffect">
                                  <p:stCondLst>
                                    <p:cond delay="500"/>
                                  </p:stCondLst>
                                  <p:childTnLst>
                                    <p:set>
                                      <p:cBhvr>
                                        <p:cTn id="92" dur="1" fill="hold">
                                          <p:stCondLst>
                                            <p:cond delay="0"/>
                                          </p:stCondLst>
                                        </p:cTn>
                                        <p:tgtEl>
                                          <p:spTgt spid="112"/>
                                        </p:tgtEl>
                                        <p:attrNameLst>
                                          <p:attrName>style.visibility</p:attrName>
                                        </p:attrNameLst>
                                      </p:cBhvr>
                                      <p:to>
                                        <p:strVal val="visible"/>
                                      </p:to>
                                    </p:set>
                                    <p:animEffect transition="in" filter="wipe(left)">
                                      <p:cBhvr>
                                        <p:cTn id="93" dur="500"/>
                                        <p:tgtEl>
                                          <p:spTgt spid="112"/>
                                        </p:tgtEl>
                                      </p:cBhvr>
                                    </p:animEffect>
                                  </p:childTnLst>
                                </p:cTn>
                              </p:par>
                              <p:par>
                                <p:cTn id="94" presetID="14" presetClass="entr" presetSubtype="10" fill="hold" grpId="0" nodeType="withEffect">
                                  <p:stCondLst>
                                    <p:cond delay="1000"/>
                                  </p:stCondLst>
                                  <p:childTnLst>
                                    <p:set>
                                      <p:cBhvr>
                                        <p:cTn id="95" dur="1" fill="hold">
                                          <p:stCondLst>
                                            <p:cond delay="0"/>
                                          </p:stCondLst>
                                        </p:cTn>
                                        <p:tgtEl>
                                          <p:spTgt spid="68"/>
                                        </p:tgtEl>
                                        <p:attrNameLst>
                                          <p:attrName>style.visibility</p:attrName>
                                        </p:attrNameLst>
                                      </p:cBhvr>
                                      <p:to>
                                        <p:strVal val="visible"/>
                                      </p:to>
                                    </p:set>
                                    <p:animEffect transition="in" filter="randombar(horizontal)">
                                      <p:cBhvr>
                                        <p:cTn id="96" dur="500"/>
                                        <p:tgtEl>
                                          <p:spTgt spid="6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
                                            <p:txEl>
                                              <p:pRg st="5" end="5"/>
                                            </p:txEl>
                                          </p:spTgt>
                                        </p:tgtEl>
                                        <p:attrNameLst>
                                          <p:attrName>style.visibility</p:attrName>
                                        </p:attrNameLst>
                                      </p:cBhvr>
                                      <p:to>
                                        <p:strVal val="visible"/>
                                      </p:to>
                                    </p:set>
                                    <p:animEffect transition="in" filter="fade">
                                      <p:cBhvr>
                                        <p:cTn id="101" dur="500"/>
                                        <p:tgtEl>
                                          <p:spTgt spid="5">
                                            <p:txEl>
                                              <p:pRg st="5" end="5"/>
                                            </p:txEl>
                                          </p:spTgt>
                                        </p:tgtEl>
                                      </p:cBhvr>
                                    </p:animEffect>
                                  </p:childTnLst>
                                </p:cTn>
                              </p:par>
                              <p:par>
                                <p:cTn id="102" presetID="22" presetClass="entr" presetSubtype="8" fill="hold" grpId="0" nodeType="withEffect">
                                  <p:stCondLst>
                                    <p:cond delay="500"/>
                                  </p:stCondLst>
                                  <p:childTnLst>
                                    <p:set>
                                      <p:cBhvr>
                                        <p:cTn id="103" dur="1" fill="hold">
                                          <p:stCondLst>
                                            <p:cond delay="0"/>
                                          </p:stCondLst>
                                        </p:cTn>
                                        <p:tgtEl>
                                          <p:spTgt spid="69"/>
                                        </p:tgtEl>
                                        <p:attrNameLst>
                                          <p:attrName>style.visibility</p:attrName>
                                        </p:attrNameLst>
                                      </p:cBhvr>
                                      <p:to>
                                        <p:strVal val="visible"/>
                                      </p:to>
                                    </p:set>
                                    <p:animEffect transition="in" filter="wipe(left)">
                                      <p:cBhvr>
                                        <p:cTn id="104" dur="500"/>
                                        <p:tgtEl>
                                          <p:spTgt spid="69"/>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5">
                                            <p:txEl>
                                              <p:pRg st="6" end="6"/>
                                            </p:txEl>
                                          </p:spTgt>
                                        </p:tgtEl>
                                        <p:attrNameLst>
                                          <p:attrName>style.visibility</p:attrName>
                                        </p:attrNameLst>
                                      </p:cBhvr>
                                      <p:to>
                                        <p:strVal val="visible"/>
                                      </p:to>
                                    </p:set>
                                    <p:animEffect transition="in" filter="fade">
                                      <p:cBhvr>
                                        <p:cTn id="109" dur="500"/>
                                        <p:tgtEl>
                                          <p:spTgt spid="5">
                                            <p:txEl>
                                              <p:pRg st="6" end="6"/>
                                            </p:txEl>
                                          </p:spTgt>
                                        </p:tgtEl>
                                      </p:cBhvr>
                                    </p:animEffect>
                                  </p:childTnLst>
                                </p:cTn>
                              </p:par>
                              <p:par>
                                <p:cTn id="110" presetID="22" presetClass="exit" presetSubtype="2" fill="hold" grpId="1" nodeType="withEffect">
                                  <p:stCondLst>
                                    <p:cond delay="500"/>
                                  </p:stCondLst>
                                  <p:childTnLst>
                                    <p:animEffect transition="out" filter="wipe(right)">
                                      <p:cBhvr>
                                        <p:cTn id="111" dur="500"/>
                                        <p:tgtEl>
                                          <p:spTgt spid="69"/>
                                        </p:tgtEl>
                                      </p:cBhvr>
                                    </p:animEffect>
                                    <p:set>
                                      <p:cBhvr>
                                        <p:cTn id="112" dur="1" fill="hold">
                                          <p:stCondLst>
                                            <p:cond delay="499"/>
                                          </p:stCondLst>
                                        </p:cTn>
                                        <p:tgtEl>
                                          <p:spTgt spid="69"/>
                                        </p:tgtEl>
                                        <p:attrNameLst>
                                          <p:attrName>style.visibility</p:attrName>
                                        </p:attrNameLst>
                                      </p:cBhvr>
                                      <p:to>
                                        <p:strVal val="hidden"/>
                                      </p:to>
                                    </p:set>
                                  </p:childTnLst>
                                </p:cTn>
                              </p:par>
                              <p:par>
                                <p:cTn id="113" presetID="22" presetClass="exit" presetSubtype="2" fill="hold" nodeType="withEffect">
                                  <p:stCondLst>
                                    <p:cond delay="500"/>
                                  </p:stCondLst>
                                  <p:childTnLst>
                                    <p:animEffect transition="out" filter="wipe(right)">
                                      <p:cBhvr>
                                        <p:cTn id="114" dur="500"/>
                                        <p:tgtEl>
                                          <p:spTgt spid="8"/>
                                        </p:tgtEl>
                                      </p:cBhvr>
                                    </p:animEffect>
                                    <p:set>
                                      <p:cBhvr>
                                        <p:cTn id="115" dur="1" fill="hold">
                                          <p:stCondLst>
                                            <p:cond delay="499"/>
                                          </p:stCondLst>
                                        </p:cTn>
                                        <p:tgtEl>
                                          <p:spTgt spid="8"/>
                                        </p:tgtEl>
                                        <p:attrNameLst>
                                          <p:attrName>style.visibility</p:attrName>
                                        </p:attrNameLst>
                                      </p:cBhvr>
                                      <p:to>
                                        <p:strVal val="hidden"/>
                                      </p:to>
                                    </p:set>
                                  </p:childTnLst>
                                </p:cTn>
                              </p:par>
                              <p:par>
                                <p:cTn id="116" presetID="22" presetClass="entr" presetSubtype="8" fill="hold" nodeType="withEffect">
                                  <p:stCondLst>
                                    <p:cond delay="500"/>
                                  </p:stCondLst>
                                  <p:childTnLst>
                                    <p:set>
                                      <p:cBhvr>
                                        <p:cTn id="117" dur="1" fill="hold">
                                          <p:stCondLst>
                                            <p:cond delay="0"/>
                                          </p:stCondLst>
                                        </p:cTn>
                                        <p:tgtEl>
                                          <p:spTgt spid="9"/>
                                        </p:tgtEl>
                                        <p:attrNameLst>
                                          <p:attrName>style.visibility</p:attrName>
                                        </p:attrNameLst>
                                      </p:cBhvr>
                                      <p:to>
                                        <p:strVal val="visible"/>
                                      </p:to>
                                    </p:set>
                                    <p:animEffect transition="in" filter="wipe(left)">
                                      <p:cBhvr>
                                        <p:cTn id="118" dur="500"/>
                                        <p:tgtEl>
                                          <p:spTgt spid="9"/>
                                        </p:tgtEl>
                                      </p:cBhvr>
                                    </p:animEffect>
                                  </p:childTnLst>
                                </p:cTn>
                              </p:par>
                              <p:par>
                                <p:cTn id="119" presetID="22" presetClass="entr" presetSubtype="8" fill="hold" grpId="0" nodeType="withEffect">
                                  <p:stCondLst>
                                    <p:cond delay="500"/>
                                  </p:stCondLst>
                                  <p:childTnLst>
                                    <p:set>
                                      <p:cBhvr>
                                        <p:cTn id="120" dur="1" fill="hold">
                                          <p:stCondLst>
                                            <p:cond delay="0"/>
                                          </p:stCondLst>
                                        </p:cTn>
                                        <p:tgtEl>
                                          <p:spTgt spid="70"/>
                                        </p:tgtEl>
                                        <p:attrNameLst>
                                          <p:attrName>style.visibility</p:attrName>
                                        </p:attrNameLst>
                                      </p:cBhvr>
                                      <p:to>
                                        <p:strVal val="visible"/>
                                      </p:to>
                                    </p:set>
                                    <p:animEffect transition="in" filter="wipe(left)">
                                      <p:cBhvr>
                                        <p:cTn id="121" dur="500"/>
                                        <p:tgtEl>
                                          <p:spTgt spid="70"/>
                                        </p:tgtEl>
                                      </p:cBhvr>
                                    </p:animEffect>
                                  </p:childTnLst>
                                </p:cTn>
                              </p:par>
                              <p:par>
                                <p:cTn id="122" presetID="22" presetClass="entr" presetSubtype="8" fill="hold" nodeType="withEffect">
                                  <p:stCondLst>
                                    <p:cond delay="1000"/>
                                  </p:stCondLst>
                                  <p:childTnLst>
                                    <p:set>
                                      <p:cBhvr>
                                        <p:cTn id="123" dur="1" fill="hold">
                                          <p:stCondLst>
                                            <p:cond delay="0"/>
                                          </p:stCondLst>
                                        </p:cTn>
                                        <p:tgtEl>
                                          <p:spTgt spid="132"/>
                                        </p:tgtEl>
                                        <p:attrNameLst>
                                          <p:attrName>style.visibility</p:attrName>
                                        </p:attrNameLst>
                                      </p:cBhvr>
                                      <p:to>
                                        <p:strVal val="visible"/>
                                      </p:to>
                                    </p:set>
                                    <p:animEffect transition="in" filter="wipe(left)">
                                      <p:cBhvr>
                                        <p:cTn id="124" dur="500"/>
                                        <p:tgtEl>
                                          <p:spTgt spid="13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5">
                                            <p:txEl>
                                              <p:pRg st="7" end="7"/>
                                            </p:txEl>
                                          </p:spTgt>
                                        </p:tgtEl>
                                        <p:attrNameLst>
                                          <p:attrName>style.visibility</p:attrName>
                                        </p:attrNameLst>
                                      </p:cBhvr>
                                      <p:to>
                                        <p:strVal val="visible"/>
                                      </p:to>
                                    </p:set>
                                    <p:animEffect transition="in" filter="fade">
                                      <p:cBhvr>
                                        <p:cTn id="129" dur="500"/>
                                        <p:tgtEl>
                                          <p:spTgt spid="5">
                                            <p:txEl>
                                              <p:pRg st="7" end="7"/>
                                            </p:txEl>
                                          </p:spTgt>
                                        </p:tgtEl>
                                      </p:cBhvr>
                                    </p:animEffect>
                                  </p:childTnLst>
                                </p:cTn>
                              </p:par>
                              <p:par>
                                <p:cTn id="130" presetID="22" presetClass="entr" presetSubtype="1" fill="hold" nodeType="withEffect">
                                  <p:stCondLst>
                                    <p:cond delay="500"/>
                                  </p:stCondLst>
                                  <p:childTnLst>
                                    <p:set>
                                      <p:cBhvr>
                                        <p:cTn id="131" dur="1" fill="hold">
                                          <p:stCondLst>
                                            <p:cond delay="0"/>
                                          </p:stCondLst>
                                        </p:cTn>
                                        <p:tgtEl>
                                          <p:spTgt spid="72"/>
                                        </p:tgtEl>
                                        <p:attrNameLst>
                                          <p:attrName>style.visibility</p:attrName>
                                        </p:attrNameLst>
                                      </p:cBhvr>
                                      <p:to>
                                        <p:strVal val="visible"/>
                                      </p:to>
                                    </p:set>
                                    <p:animEffect transition="in" filter="wipe(up)">
                                      <p:cBhvr>
                                        <p:cTn id="132" dur="500"/>
                                        <p:tgtEl>
                                          <p:spTgt spid="72"/>
                                        </p:tgtEl>
                                      </p:cBhvr>
                                    </p:animEffect>
                                  </p:childTnLst>
                                </p:cTn>
                              </p:par>
                              <p:par>
                                <p:cTn id="133" presetID="22" presetClass="entr" presetSubtype="2" fill="hold" nodeType="withEffect">
                                  <p:stCondLst>
                                    <p:cond delay="1000"/>
                                  </p:stCondLst>
                                  <p:childTnLst>
                                    <p:set>
                                      <p:cBhvr>
                                        <p:cTn id="134" dur="1" fill="hold">
                                          <p:stCondLst>
                                            <p:cond delay="0"/>
                                          </p:stCondLst>
                                        </p:cTn>
                                        <p:tgtEl>
                                          <p:spTgt spid="83"/>
                                        </p:tgtEl>
                                        <p:attrNameLst>
                                          <p:attrName>style.visibility</p:attrName>
                                        </p:attrNameLst>
                                      </p:cBhvr>
                                      <p:to>
                                        <p:strVal val="visible"/>
                                      </p:to>
                                    </p:set>
                                    <p:animEffect transition="in" filter="wipe(right)">
                                      <p:cBhvr>
                                        <p:cTn id="135" dur="500"/>
                                        <p:tgtEl>
                                          <p:spTgt spid="83"/>
                                        </p:tgtEl>
                                      </p:cBhvr>
                                    </p:animEffect>
                                  </p:childTnLst>
                                </p:cTn>
                              </p:par>
                              <p:par>
                                <p:cTn id="136" presetID="22" presetClass="entr" presetSubtype="2" fill="hold" nodeType="withEffect">
                                  <p:stCondLst>
                                    <p:cond delay="1500"/>
                                  </p:stCondLst>
                                  <p:childTnLst>
                                    <p:set>
                                      <p:cBhvr>
                                        <p:cTn id="137" dur="1" fill="hold">
                                          <p:stCondLst>
                                            <p:cond delay="0"/>
                                          </p:stCondLst>
                                        </p:cTn>
                                        <p:tgtEl>
                                          <p:spTgt spid="87"/>
                                        </p:tgtEl>
                                        <p:attrNameLst>
                                          <p:attrName>style.visibility</p:attrName>
                                        </p:attrNameLst>
                                      </p:cBhvr>
                                      <p:to>
                                        <p:strVal val="visible"/>
                                      </p:to>
                                    </p:set>
                                    <p:animEffect transition="in" filter="wipe(right)">
                                      <p:cBhvr>
                                        <p:cTn id="13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5" grpId="0" animBg="1"/>
      <p:bldP spid="38" grpId="0"/>
      <p:bldP spid="66" grpId="0"/>
      <p:bldP spid="67" grpId="0"/>
      <p:bldP spid="68" grpId="0" animBg="1"/>
      <p:bldP spid="69" grpId="0"/>
      <p:bldP spid="69" grpId="1"/>
      <p:bldP spid="70" grpId="0"/>
      <p:bldP spid="50" grpId="0" animBg="1"/>
      <p:bldP spid="129" grpId="0"/>
      <p:bldP spid="130" grpId="0"/>
      <p:bldP spid="131" grpId="0"/>
      <p:bldP spid="209" grpId="0" animBg="1"/>
      <p:bldP spid="213" grpId="0"/>
      <p:bldP spid="61"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1668-9BC3-E743-8C93-57D806C03E6D}"/>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EF284AA-D718-A745-8B79-C2F6AF522F25}"/>
              </a:ext>
            </a:extLst>
          </p:cNvPr>
          <p:cNvSpPr>
            <a:spLocks noGrp="1"/>
          </p:cNvSpPr>
          <p:nvPr>
            <p:ph type="body" sz="quarter" idx="10"/>
          </p:nvPr>
        </p:nvSpPr>
        <p:spPr>
          <a:xfrm>
            <a:off x="586750" y="1434501"/>
            <a:ext cx="7697390" cy="4419671"/>
          </a:xfrm>
        </p:spPr>
        <p:txBody>
          <a:bodyPr/>
          <a:lstStyle/>
          <a:p>
            <a:r>
              <a:rPr lang="en-US" dirty="0"/>
              <a:t>Currently in private preview </a:t>
            </a:r>
          </a:p>
          <a:p>
            <a:r>
              <a:rPr lang="en-US" sz="2000" i="1" dirty="0"/>
              <a:t>(and expanding membership)</a:t>
            </a:r>
          </a:p>
          <a:p>
            <a:endParaRPr lang="en-US" dirty="0"/>
          </a:p>
          <a:p>
            <a:r>
              <a:rPr lang="en-US" b="1" i="1" dirty="0"/>
              <a:t>On our radar:</a:t>
            </a:r>
          </a:p>
          <a:p>
            <a:r>
              <a:rPr lang="en-US" dirty="0"/>
              <a:t>Custom </a:t>
            </a:r>
            <a:r>
              <a:rPr lang="en-US" dirty="0" err="1"/>
              <a:t>VNet</a:t>
            </a:r>
            <a:r>
              <a:rPr lang="en-US" dirty="0"/>
              <a:t> support</a:t>
            </a:r>
          </a:p>
          <a:p>
            <a:r>
              <a:rPr lang="en-US" dirty="0"/>
              <a:t>Java debugging</a:t>
            </a:r>
          </a:p>
          <a:p>
            <a:r>
              <a:rPr lang="en-US" dirty="0"/>
              <a:t>DevOps Projects integration</a:t>
            </a:r>
          </a:p>
          <a:p>
            <a:r>
              <a:rPr lang="en-US" dirty="0"/>
              <a:t>Azure Portal experience</a:t>
            </a:r>
          </a:p>
          <a:p>
            <a:r>
              <a:rPr lang="en-US" dirty="0"/>
              <a:t>Expand Azure regions</a:t>
            </a:r>
          </a:p>
        </p:txBody>
      </p:sp>
      <p:sp>
        <p:nvSpPr>
          <p:cNvPr id="5" name="TextBox 4">
            <a:extLst>
              <a:ext uri="{FF2B5EF4-FFF2-40B4-BE49-F238E27FC236}">
                <a16:creationId xmlns:a16="http://schemas.microsoft.com/office/drawing/2014/main" id="{0F84D28D-A1C8-CB44-93B9-69B55B72E06B}"/>
              </a:ext>
            </a:extLst>
          </p:cNvPr>
          <p:cNvSpPr txBox="1"/>
          <p:nvPr/>
        </p:nvSpPr>
        <p:spPr>
          <a:xfrm>
            <a:off x="5540155" y="1434501"/>
            <a:ext cx="3043718" cy="1600438"/>
          </a:xfrm>
          <a:prstGeom prst="rect">
            <a:avLst/>
          </a:prstGeom>
          <a:noFill/>
        </p:spPr>
        <p:txBody>
          <a:bodyPr wrap="none" lIns="0" tIns="0" rIns="0" bIns="0" rtlCol="0">
            <a:spAutoFit/>
          </a:bodyPr>
          <a:lstStyle/>
          <a:p>
            <a:pPr algn="ctr" defTabSz="914322">
              <a:defRPr/>
            </a:pPr>
            <a:r>
              <a:rPr lang="en-US" sz="2000" dirty="0">
                <a:solidFill>
                  <a:srgbClr val="1A1A1A"/>
                </a:solidFill>
              </a:rPr>
              <a:t>Sign up for private preview</a:t>
            </a:r>
          </a:p>
          <a:p>
            <a:pPr algn="ctr" defTabSz="914322">
              <a:defRPr/>
            </a:pPr>
            <a:r>
              <a:rPr lang="en-US" sz="2800" dirty="0">
                <a:solidFill>
                  <a:srgbClr val="1A1A1A"/>
                </a:solidFill>
                <a:hlinkClick r:id="rId3"/>
              </a:rPr>
              <a:t>aka.ms/</a:t>
            </a:r>
            <a:r>
              <a:rPr lang="en-US" sz="2800" dirty="0" err="1">
                <a:solidFill>
                  <a:srgbClr val="1A1A1A"/>
                </a:solidFill>
                <a:hlinkClick r:id="rId3"/>
              </a:rPr>
              <a:t>devspaces</a:t>
            </a:r>
            <a:endParaRPr lang="en-US" sz="2800" b="1" dirty="0">
              <a:solidFill>
                <a:srgbClr val="7030A0"/>
              </a:solidFill>
            </a:endParaRPr>
          </a:p>
          <a:p>
            <a:pPr algn="ctr" defTabSz="914322">
              <a:defRPr/>
            </a:pPr>
            <a:endParaRPr lang="en-US" sz="2800" b="1" dirty="0">
              <a:solidFill>
                <a:srgbClr val="7030A0"/>
              </a:solidFill>
            </a:endParaRPr>
          </a:p>
          <a:p>
            <a:pPr algn="ctr" defTabSz="914322">
              <a:defRPr/>
            </a:pPr>
            <a:endParaRPr lang="en-US" sz="2800" b="1" dirty="0">
              <a:solidFill>
                <a:srgbClr val="7030A0"/>
              </a:solidFill>
            </a:endParaRPr>
          </a:p>
        </p:txBody>
      </p:sp>
    </p:spTree>
    <p:extLst>
      <p:ext uri="{BB962C8B-B14F-4D97-AF65-F5344CB8AC3E}">
        <p14:creationId xmlns:p14="http://schemas.microsoft.com/office/powerpoint/2010/main" val="86483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769095" y="2231858"/>
            <a:ext cx="11017803" cy="1531188"/>
          </a:xfrm>
        </p:spPr>
        <p:txBody>
          <a:bodyPr/>
          <a:lstStyle/>
          <a:p>
            <a:r>
              <a:rPr lang="en-US" sz="9950" dirty="0"/>
              <a:t>VSTS + Helm + K8s</a:t>
            </a:r>
          </a:p>
        </p:txBody>
      </p:sp>
    </p:spTree>
    <p:extLst>
      <p:ext uri="{BB962C8B-B14F-4D97-AF65-F5344CB8AC3E}">
        <p14:creationId xmlns:p14="http://schemas.microsoft.com/office/powerpoint/2010/main" val="395231913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5C6C0B-CD42-4E98-98AE-9F080A12181E}"/>
              </a:ext>
            </a:extLst>
          </p:cNvPr>
          <p:cNvSpPr/>
          <p:nvPr/>
        </p:nvSpPr>
        <p:spPr>
          <a:xfrm>
            <a:off x="423439" y="1598568"/>
            <a:ext cx="11080750" cy="5078313"/>
          </a:xfrm>
          <a:prstGeom prst="rect">
            <a:avLst/>
          </a:prstGeom>
        </p:spPr>
        <p:txBody>
          <a:bodyPr wrap="square">
            <a:spAutoFit/>
          </a:bodyPr>
          <a:lstStyle/>
          <a:p>
            <a:pPr defTabSz="914343">
              <a:defRPr/>
            </a:pPr>
            <a:r>
              <a:rPr lang="en-US" sz="1800" dirty="0">
                <a:solidFill>
                  <a:srgbClr val="505050">
                    <a:lumMod val="50000"/>
                  </a:srgbClr>
                </a:solidFill>
                <a:hlinkClick r:id="rId2"/>
              </a:rPr>
              <a:t>https://helm.sh/</a:t>
            </a:r>
            <a:endParaRPr lang="en-US" sz="1800" dirty="0">
              <a:solidFill>
                <a:srgbClr val="505050">
                  <a:lumMod val="50000"/>
                </a:srgbClr>
              </a:solidFill>
            </a:endParaRPr>
          </a:p>
          <a:p>
            <a:pPr defTabSz="914343">
              <a:defRPr/>
            </a:pPr>
            <a:endParaRPr lang="en-US" sz="1800" dirty="0">
              <a:solidFill>
                <a:srgbClr val="505050">
                  <a:lumMod val="50000"/>
                </a:srgbClr>
              </a:solidFill>
            </a:endParaRPr>
          </a:p>
          <a:p>
            <a:pPr defTabSz="914343">
              <a:defRPr/>
            </a:pPr>
            <a:r>
              <a:rPr lang="en-US" sz="1800" b="1" dirty="0">
                <a:solidFill>
                  <a:srgbClr val="505050">
                    <a:lumMod val="50000"/>
                  </a:srgbClr>
                </a:solidFill>
              </a:rPr>
              <a:t>Use Helm with Azure Kubernetes Service (AKS)</a:t>
            </a:r>
          </a:p>
          <a:p>
            <a:pPr defTabSz="914343">
              <a:defRPr/>
            </a:pPr>
            <a:r>
              <a:rPr lang="en-US" sz="1800" dirty="0">
                <a:solidFill>
                  <a:srgbClr val="505050">
                    <a:lumMod val="50000"/>
                  </a:srgbClr>
                </a:solidFill>
                <a:hlinkClick r:id="rId3"/>
              </a:rPr>
              <a:t>https://docs.microsoft.com/en-us/azure/aks/kubernetes-helm</a:t>
            </a:r>
            <a:r>
              <a:rPr lang="en-US" sz="1800" dirty="0">
                <a:solidFill>
                  <a:srgbClr val="505050">
                    <a:lumMod val="50000"/>
                  </a:srgbClr>
                </a:solidFill>
              </a:rPr>
              <a:t> </a:t>
            </a:r>
          </a:p>
          <a:p>
            <a:pPr defTabSz="914343">
              <a:defRPr/>
            </a:pPr>
            <a:endParaRPr lang="en-US" sz="1800" dirty="0">
              <a:solidFill>
                <a:srgbClr val="505050">
                  <a:lumMod val="50000"/>
                </a:srgbClr>
              </a:solidFill>
            </a:endParaRPr>
          </a:p>
          <a:p>
            <a:pPr defTabSz="914343">
              <a:defRPr/>
            </a:pPr>
            <a:endParaRPr lang="en-US" sz="1800" dirty="0">
              <a:solidFill>
                <a:srgbClr val="505050">
                  <a:lumMod val="50000"/>
                </a:srgbClr>
              </a:solidFill>
            </a:endParaRPr>
          </a:p>
          <a:p>
            <a:pPr defTabSz="914343">
              <a:defRPr/>
            </a:pPr>
            <a:r>
              <a:rPr lang="en-US" sz="1800" b="1" dirty="0">
                <a:solidFill>
                  <a:srgbClr val="505050">
                    <a:lumMod val="50000"/>
                  </a:srgbClr>
                </a:solidFill>
              </a:rPr>
              <a:t>VSTS + Helm + AKS</a:t>
            </a:r>
          </a:p>
          <a:p>
            <a:pPr defTabSz="914343">
              <a:defRPr/>
            </a:pPr>
            <a:r>
              <a:rPr lang="en-US" sz="1800" dirty="0">
                <a:solidFill>
                  <a:srgbClr val="505050">
                    <a:lumMod val="50000"/>
                  </a:srgbClr>
                </a:solidFill>
                <a:hlinkClick r:id="rId4"/>
              </a:rPr>
              <a:t>http://blogs.msdn.microsoft.com/azuredev/2018/03/27/building-microservices-with-aks-and-vsts-part-1/</a:t>
            </a:r>
            <a:r>
              <a:rPr lang="en-US" sz="1800" dirty="0">
                <a:solidFill>
                  <a:srgbClr val="505050">
                    <a:lumMod val="50000"/>
                  </a:srgbClr>
                </a:solidFill>
              </a:rPr>
              <a:t> </a:t>
            </a:r>
          </a:p>
          <a:p>
            <a:pPr defTabSz="914343">
              <a:defRPr/>
            </a:pPr>
            <a:r>
              <a:rPr lang="en-US" sz="1800" dirty="0">
                <a:solidFill>
                  <a:srgbClr val="505050">
                    <a:lumMod val="50000"/>
                  </a:srgbClr>
                </a:solidFill>
                <a:hlinkClick r:id="rId5"/>
              </a:rPr>
              <a:t>http://blogs.msdn.microsoft.com/azuredev/2018/04/03/building-microservices-with-aks-and-vsts-part-2/</a:t>
            </a:r>
            <a:r>
              <a:rPr lang="en-US" sz="1800" dirty="0">
                <a:solidFill>
                  <a:srgbClr val="505050">
                    <a:lumMod val="50000"/>
                  </a:srgbClr>
                </a:solidFill>
              </a:rPr>
              <a:t> </a:t>
            </a:r>
          </a:p>
          <a:p>
            <a:pPr defTabSz="914343">
              <a:defRPr/>
            </a:pPr>
            <a:r>
              <a:rPr lang="en-US" sz="1800" dirty="0">
                <a:solidFill>
                  <a:srgbClr val="505050">
                    <a:lumMod val="50000"/>
                  </a:srgbClr>
                </a:solidFill>
                <a:hlinkClick r:id="rId6"/>
              </a:rPr>
              <a:t>http://blogs.msdn.microsoft.com/azuredev/2018/04/10/building-microservices-with-aks-and-vsts-part-3/</a:t>
            </a:r>
            <a:r>
              <a:rPr lang="en-US" sz="1800" dirty="0">
                <a:solidFill>
                  <a:srgbClr val="505050">
                    <a:lumMod val="50000"/>
                  </a:srgbClr>
                </a:solidFill>
              </a:rPr>
              <a:t> </a:t>
            </a:r>
          </a:p>
          <a:p>
            <a:pPr defTabSz="914343">
              <a:defRPr/>
            </a:pPr>
            <a:r>
              <a:rPr lang="en-US" sz="1800" dirty="0">
                <a:solidFill>
                  <a:srgbClr val="505050">
                    <a:lumMod val="50000"/>
                  </a:srgbClr>
                </a:solidFill>
                <a:hlinkClick r:id="rId7"/>
              </a:rPr>
              <a:t>https://blogs.msdn.microsoft.com/azuredev/2018/04/17/building-microservices-with-aks-and-vsts-part-4/</a:t>
            </a:r>
            <a:r>
              <a:rPr lang="en-US" sz="1800" dirty="0">
                <a:solidFill>
                  <a:srgbClr val="505050">
                    <a:lumMod val="50000"/>
                  </a:srgbClr>
                </a:solidFill>
              </a:rPr>
              <a:t> </a:t>
            </a:r>
          </a:p>
          <a:p>
            <a:pPr defTabSz="914343">
              <a:defRPr/>
            </a:pPr>
            <a:endParaRPr lang="en-US" sz="1800" dirty="0">
              <a:solidFill>
                <a:srgbClr val="505050">
                  <a:lumMod val="50000"/>
                </a:srgbClr>
              </a:solidFill>
            </a:endParaRPr>
          </a:p>
          <a:p>
            <a:pPr defTabSz="914343">
              <a:defRPr/>
            </a:pPr>
            <a:r>
              <a:rPr lang="en-US" sz="1800" dirty="0">
                <a:solidFill>
                  <a:srgbClr val="505050">
                    <a:lumMod val="50000"/>
                  </a:srgbClr>
                </a:solidFill>
                <a:hlinkClick r:id="rId8"/>
              </a:rPr>
              <a:t>https://azure.microsoft.com/en-us/resources/videos/use-helm-with-azure-container-service-and-kubernetes/</a:t>
            </a:r>
            <a:endParaRPr lang="en-US" sz="1800" dirty="0">
              <a:solidFill>
                <a:srgbClr val="505050">
                  <a:lumMod val="50000"/>
                </a:srgbClr>
              </a:solidFill>
            </a:endParaRPr>
          </a:p>
          <a:p>
            <a:pPr defTabSz="914343">
              <a:defRPr/>
            </a:pPr>
            <a:endParaRPr lang="en-US" sz="1800" dirty="0">
              <a:solidFill>
                <a:srgbClr val="505050">
                  <a:lumMod val="50000"/>
                </a:srgbClr>
              </a:solidFill>
            </a:endParaRPr>
          </a:p>
          <a:p>
            <a:pPr defTabSz="914343">
              <a:defRPr/>
            </a:pPr>
            <a:r>
              <a:rPr lang="en-US" sz="1800" dirty="0">
                <a:solidFill>
                  <a:srgbClr val="505050">
                    <a:lumMod val="50000"/>
                  </a:srgbClr>
                </a:solidFill>
                <a:hlinkClick r:id="rId9"/>
              </a:rPr>
              <a:t>https://open.microsoft.com/2018/03/06/first-helm-summit-notes-recordings/</a:t>
            </a:r>
            <a:endParaRPr lang="en-US" sz="1800" dirty="0">
              <a:solidFill>
                <a:srgbClr val="505050">
                  <a:lumMod val="50000"/>
                </a:srgbClr>
              </a:solidFill>
            </a:endParaRPr>
          </a:p>
          <a:p>
            <a:pPr defTabSz="914343">
              <a:defRPr/>
            </a:pPr>
            <a:endParaRPr lang="en-US" sz="1800" dirty="0">
              <a:solidFill>
                <a:srgbClr val="505050">
                  <a:lumMod val="50000"/>
                </a:srgbClr>
              </a:solidFill>
            </a:endParaRPr>
          </a:p>
          <a:p>
            <a:pPr defTabSz="914343">
              <a:defRPr/>
            </a:pPr>
            <a:r>
              <a:rPr lang="en-US" sz="1800" dirty="0">
                <a:solidFill>
                  <a:srgbClr val="505050">
                    <a:lumMod val="50000"/>
                  </a:srgbClr>
                </a:solidFill>
                <a:hlinkClick r:id="rId10"/>
              </a:rPr>
              <a:t>https://docs.microsoft.com/en-us/vsts/release-notes/2018/may-07-vsts</a:t>
            </a:r>
            <a:r>
              <a:rPr lang="en-US" sz="1800" dirty="0">
                <a:solidFill>
                  <a:srgbClr val="505050">
                    <a:lumMod val="50000"/>
                  </a:srgbClr>
                </a:solidFill>
              </a:rPr>
              <a:t> </a:t>
            </a:r>
          </a:p>
        </p:txBody>
      </p:sp>
      <p:sp>
        <p:nvSpPr>
          <p:cNvPr id="3" name="Rectangle 2">
            <a:extLst>
              <a:ext uri="{FF2B5EF4-FFF2-40B4-BE49-F238E27FC236}">
                <a16:creationId xmlns:a16="http://schemas.microsoft.com/office/drawing/2014/main" id="{13A66466-6D8F-471F-A5B7-F0D04EBFCF83}"/>
              </a:ext>
            </a:extLst>
          </p:cNvPr>
          <p:cNvSpPr/>
          <p:nvPr/>
        </p:nvSpPr>
        <p:spPr>
          <a:xfrm>
            <a:off x="510918" y="305921"/>
            <a:ext cx="10905792" cy="635430"/>
          </a:xfrm>
          <a:prstGeom prst="rect">
            <a:avLst/>
          </a:prstGeom>
        </p:spPr>
        <p:txBody>
          <a:bodyPr wrap="square">
            <a:spAutoFit/>
          </a:bodyPr>
          <a:lstStyle/>
          <a:p>
            <a:pPr defTabSz="913873">
              <a:defRPr/>
            </a:pPr>
            <a:r>
              <a:rPr lang="en-US" sz="3529" b="1" kern="0" dirty="0">
                <a:solidFill>
                  <a:sysClr val="windowText" lastClr="000000"/>
                </a:solidFill>
              </a:rPr>
              <a:t>Helm + VSTS + Kubernetes</a:t>
            </a:r>
            <a:endParaRPr lang="en-US" sz="3529" kern="0" dirty="0">
              <a:solidFill>
                <a:sysClr val="windowText" lastClr="000000"/>
              </a:solidFill>
              <a:latin typeface="Segoe UI Light"/>
            </a:endParaRPr>
          </a:p>
        </p:txBody>
      </p:sp>
    </p:spTree>
    <p:extLst>
      <p:ext uri="{BB962C8B-B14F-4D97-AF65-F5344CB8AC3E}">
        <p14:creationId xmlns:p14="http://schemas.microsoft.com/office/powerpoint/2010/main" val="421047089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769095" y="2231858"/>
            <a:ext cx="11017803" cy="1277273"/>
          </a:xfrm>
        </p:spPr>
        <p:txBody>
          <a:bodyPr/>
          <a:lstStyle/>
          <a:p>
            <a:r>
              <a:rPr lang="en-US" sz="8300" dirty="0"/>
              <a:t>eShopOnContainers</a:t>
            </a:r>
          </a:p>
        </p:txBody>
      </p:sp>
    </p:spTree>
    <p:extLst>
      <p:ext uri="{BB962C8B-B14F-4D97-AF65-F5344CB8AC3E}">
        <p14:creationId xmlns:p14="http://schemas.microsoft.com/office/powerpoint/2010/main" val="328554920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6AC7A8-BA16-40F5-97B7-6F2EA5BCAE0E}"/>
              </a:ext>
            </a:extLst>
          </p:cNvPr>
          <p:cNvPicPr>
            <a:picLocks noChangeAspect="1"/>
          </p:cNvPicPr>
          <p:nvPr/>
        </p:nvPicPr>
        <p:blipFill>
          <a:blip r:embed="rId2"/>
          <a:stretch>
            <a:fillRect/>
          </a:stretch>
        </p:blipFill>
        <p:spPr>
          <a:xfrm>
            <a:off x="952500" y="0"/>
            <a:ext cx="10287000" cy="6858000"/>
          </a:xfrm>
          <a:prstGeom prst="rect">
            <a:avLst/>
          </a:prstGeom>
        </p:spPr>
      </p:pic>
      <p:sp>
        <p:nvSpPr>
          <p:cNvPr id="3" name="Arrow: Right 2">
            <a:extLst>
              <a:ext uri="{FF2B5EF4-FFF2-40B4-BE49-F238E27FC236}">
                <a16:creationId xmlns:a16="http://schemas.microsoft.com/office/drawing/2014/main" id="{0AB92658-2A3C-46CF-8544-FF588AA8B274}"/>
              </a:ext>
            </a:extLst>
          </p:cNvPr>
          <p:cNvSpPr/>
          <p:nvPr/>
        </p:nvSpPr>
        <p:spPr>
          <a:xfrm>
            <a:off x="8532892" y="708660"/>
            <a:ext cx="525780" cy="44577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3">
              <a:defRPr/>
            </a:pPr>
            <a:endParaRPr lang="en-US" sz="1800">
              <a:solidFill>
                <a:srgbClr val="FFFFFF"/>
              </a:solidFill>
            </a:endParaRPr>
          </a:p>
        </p:txBody>
      </p:sp>
    </p:spTree>
    <p:extLst>
      <p:ext uri="{BB962C8B-B14F-4D97-AF65-F5344CB8AC3E}">
        <p14:creationId xmlns:p14="http://schemas.microsoft.com/office/powerpoint/2010/main" val="259548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Magnetic Disk 5"/>
          <p:cNvSpPr/>
          <p:nvPr/>
        </p:nvSpPr>
        <p:spPr>
          <a:xfrm>
            <a:off x="1647209" y="4874070"/>
            <a:ext cx="2125976" cy="164004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nvGrpSpPr>
          <p:cNvPr id="7" name="Group 6"/>
          <p:cNvGrpSpPr/>
          <p:nvPr/>
        </p:nvGrpSpPr>
        <p:grpSpPr>
          <a:xfrm>
            <a:off x="1884945" y="5520522"/>
            <a:ext cx="269001" cy="329744"/>
            <a:chOff x="4818580" y="4212404"/>
            <a:chExt cx="441789" cy="544531"/>
          </a:xfrm>
        </p:grpSpPr>
        <p:sp>
          <p:nvSpPr>
            <p:cNvPr id="8" name="Rectangle 7"/>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9" name="Rectangle 8"/>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10" name="Group 9"/>
          <p:cNvGrpSpPr/>
          <p:nvPr/>
        </p:nvGrpSpPr>
        <p:grpSpPr>
          <a:xfrm>
            <a:off x="2327496" y="5520522"/>
            <a:ext cx="269001" cy="329744"/>
            <a:chOff x="4818580" y="4212404"/>
            <a:chExt cx="441789" cy="544531"/>
          </a:xfrm>
        </p:grpSpPr>
        <p:sp>
          <p:nvSpPr>
            <p:cNvPr id="11" name="Rectangle 10"/>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12" name="Rectangle 11"/>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13" name="Group 12"/>
          <p:cNvGrpSpPr/>
          <p:nvPr/>
        </p:nvGrpSpPr>
        <p:grpSpPr>
          <a:xfrm>
            <a:off x="2770048" y="5520522"/>
            <a:ext cx="269001" cy="329744"/>
            <a:chOff x="4818580" y="4212404"/>
            <a:chExt cx="441789" cy="544531"/>
          </a:xfrm>
        </p:grpSpPr>
        <p:sp>
          <p:nvSpPr>
            <p:cNvPr id="14" name="Rectangle 13"/>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15" name="Rectangle 14"/>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16" name="Group 15"/>
          <p:cNvGrpSpPr/>
          <p:nvPr/>
        </p:nvGrpSpPr>
        <p:grpSpPr>
          <a:xfrm>
            <a:off x="3212598" y="5520522"/>
            <a:ext cx="269001" cy="329744"/>
            <a:chOff x="4818580" y="4212404"/>
            <a:chExt cx="441789" cy="544531"/>
          </a:xfrm>
        </p:grpSpPr>
        <p:sp>
          <p:nvSpPr>
            <p:cNvPr id="17" name="Rectangle 16"/>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18" name="Rectangle 17"/>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19" name="Group 18"/>
          <p:cNvGrpSpPr/>
          <p:nvPr/>
        </p:nvGrpSpPr>
        <p:grpSpPr>
          <a:xfrm>
            <a:off x="1884945" y="5961626"/>
            <a:ext cx="269001" cy="329744"/>
            <a:chOff x="4818580" y="4212404"/>
            <a:chExt cx="441789" cy="544531"/>
          </a:xfrm>
        </p:grpSpPr>
        <p:sp>
          <p:nvSpPr>
            <p:cNvPr id="20" name="Rectangle 19"/>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21" name="Rectangle 20"/>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22" name="Group 21"/>
          <p:cNvGrpSpPr/>
          <p:nvPr/>
        </p:nvGrpSpPr>
        <p:grpSpPr>
          <a:xfrm>
            <a:off x="2327496" y="5961626"/>
            <a:ext cx="269001" cy="329744"/>
            <a:chOff x="4818580" y="4212404"/>
            <a:chExt cx="441789" cy="544531"/>
          </a:xfrm>
        </p:grpSpPr>
        <p:sp>
          <p:nvSpPr>
            <p:cNvPr id="23" name="Rectangle 22"/>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24" name="Rectangle 23"/>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25" name="Group 24"/>
          <p:cNvGrpSpPr/>
          <p:nvPr/>
        </p:nvGrpSpPr>
        <p:grpSpPr>
          <a:xfrm>
            <a:off x="2770048" y="5961626"/>
            <a:ext cx="269001" cy="329744"/>
            <a:chOff x="4818580" y="4212404"/>
            <a:chExt cx="441789" cy="544531"/>
          </a:xfrm>
        </p:grpSpPr>
        <p:sp>
          <p:nvSpPr>
            <p:cNvPr id="26" name="Rectangle 25"/>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27" name="Rectangle 26"/>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28" name="Group 27"/>
          <p:cNvGrpSpPr/>
          <p:nvPr/>
        </p:nvGrpSpPr>
        <p:grpSpPr>
          <a:xfrm>
            <a:off x="3212598" y="5961626"/>
            <a:ext cx="269001" cy="329744"/>
            <a:chOff x="4818580" y="4212404"/>
            <a:chExt cx="441789" cy="544531"/>
          </a:xfrm>
        </p:grpSpPr>
        <p:sp>
          <p:nvSpPr>
            <p:cNvPr id="29" name="Rectangle 28"/>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30" name="Rectangle 29"/>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cxnSp>
        <p:nvCxnSpPr>
          <p:cNvPr id="32" name="Straight Arrow Connector 31"/>
          <p:cNvCxnSpPr>
            <a:stCxn id="35" idx="0"/>
            <a:endCxn id="89" idx="2"/>
          </p:cNvCxnSpPr>
          <p:nvPr/>
        </p:nvCxnSpPr>
        <p:spPr>
          <a:xfrm flipV="1">
            <a:off x="2710197" y="2560989"/>
            <a:ext cx="0" cy="296320"/>
          </a:xfrm>
          <a:prstGeom prst="straightConnector1">
            <a:avLst/>
          </a:prstGeom>
          <a:noFill/>
          <a:ln w="12700" cap="flat" cmpd="sng" algn="ctr">
            <a:solidFill>
              <a:srgbClr val="000000"/>
            </a:solidFill>
            <a:prstDash val="solid"/>
            <a:miter lim="800000"/>
            <a:tailEnd type="triangle"/>
          </a:ln>
          <a:effectLst/>
        </p:spPr>
      </p:cxnSp>
      <p:sp>
        <p:nvSpPr>
          <p:cNvPr id="42" name="Rounded Rectangle 41"/>
          <p:cNvSpPr/>
          <p:nvPr/>
        </p:nvSpPr>
        <p:spPr bwMode="auto">
          <a:xfrm>
            <a:off x="7259313" y="4384720"/>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sp>
        <p:nvSpPr>
          <p:cNvPr id="43" name="Flowchart: Magnetic Disk 42"/>
          <p:cNvSpPr/>
          <p:nvPr/>
        </p:nvSpPr>
        <p:spPr>
          <a:xfrm>
            <a:off x="7616276" y="5145854"/>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cxnSp>
        <p:nvCxnSpPr>
          <p:cNvPr id="46" name="Straight Arrow Connector 45"/>
          <p:cNvCxnSpPr>
            <a:stCxn id="43" idx="1"/>
          </p:cNvCxnSpPr>
          <p:nvPr/>
        </p:nvCxnSpPr>
        <p:spPr>
          <a:xfrm flipV="1">
            <a:off x="7901906" y="4996804"/>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612190" y="4456199"/>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sp>
        <p:nvSpPr>
          <p:cNvPr id="61" name="Rectangle 60"/>
          <p:cNvSpPr/>
          <p:nvPr/>
        </p:nvSpPr>
        <p:spPr>
          <a:xfrm>
            <a:off x="10201124" y="3522061"/>
            <a:ext cx="910593" cy="246221"/>
          </a:xfrm>
          <a:prstGeom prst="rect">
            <a:avLst/>
          </a:prstGeom>
        </p:spPr>
        <p:txBody>
          <a:bodyPr wrap="square">
            <a:spAutoFit/>
          </a:bodyPr>
          <a:lstStyle/>
          <a:p>
            <a:pPr algn="ctr" defTabSz="914049">
              <a:defRPr/>
            </a:pPr>
            <a:r>
              <a:rPr lang="en-US" sz="1000" kern="0" dirty="0">
                <a:gradFill>
                  <a:gsLst>
                    <a:gs pos="0">
                      <a:schemeClr val="tx1"/>
                    </a:gs>
                    <a:gs pos="100000">
                      <a:schemeClr val="tx1"/>
                    </a:gs>
                  </a:gsLst>
                  <a:lin ang="5400000" scaled="0"/>
                </a:gradFill>
              </a:rPr>
              <a:t>Web apps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776855" y="4617108"/>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237165" y="2550766"/>
            <a:ext cx="567595" cy="633789"/>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20" rIns="0" bIns="46620" numCol="1" rtlCol="0" anchor="ctr" anchorCtr="0" compatLnSpc="1">
              <a:prstTxWarp prst="textNoShape">
                <a:avLst/>
              </a:prstTxWarp>
            </a:bodyPr>
            <a:lstStyle/>
            <a:p>
              <a:pPr algn="ctr" defTabSz="932115" fontAlgn="base">
                <a:spcBef>
                  <a:spcPct val="0"/>
                </a:spcBef>
                <a:spcAft>
                  <a:spcPct val="0"/>
                </a:spcAft>
                <a:defRPr/>
              </a:pPr>
              <a:endParaRPr lang="en-US" sz="2000" kern="0" dirty="0">
                <a:solidFill>
                  <a:srgbClr val="000000"/>
                </a:solidFill>
                <a:latin typeface="Segoe UI"/>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8" name="Straight Arrow Connector 117"/>
          <p:cNvCxnSpPr>
            <a:stCxn id="6" idx="1"/>
            <a:endCxn id="35" idx="2"/>
          </p:cNvCxnSpPr>
          <p:nvPr/>
        </p:nvCxnSpPr>
        <p:spPr>
          <a:xfrm flipV="1">
            <a:off x="2710197" y="3566609"/>
            <a:ext cx="0" cy="1307461"/>
          </a:xfrm>
          <a:prstGeom prst="straightConnector1">
            <a:avLst/>
          </a:prstGeom>
          <a:noFill/>
          <a:ln w="12700" cap="flat" cmpd="sng" algn="ctr">
            <a:solidFill>
              <a:schemeClr val="bg1">
                <a:lumMod val="50000"/>
              </a:schemeClr>
            </a:solidFill>
            <a:prstDash val="solid"/>
            <a:miter lim="800000"/>
            <a:tailEnd type="triangle"/>
          </a:ln>
          <a:effectLst/>
        </p:spPr>
      </p:cxnSp>
      <p:sp>
        <p:nvSpPr>
          <p:cNvPr id="149" name="Rectangle 148"/>
          <p:cNvSpPr/>
          <p:nvPr/>
        </p:nvSpPr>
        <p:spPr>
          <a:xfrm>
            <a:off x="6254651" y="4096790"/>
            <a:ext cx="1593806" cy="303609"/>
          </a:xfrm>
          <a:prstGeom prst="rect">
            <a:avLst/>
          </a:prstGeom>
        </p:spPr>
        <p:txBody>
          <a:bodyPr wrap="square">
            <a:spAutoFit/>
          </a:bodyPr>
          <a:lstStyle/>
          <a:p>
            <a:pPr defTabSz="914049">
              <a:defRPr/>
            </a:pPr>
            <a:r>
              <a:rPr lang="en-US" sz="1373" b="1" kern="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Microservices</a:t>
            </a:r>
          </a:p>
        </p:txBody>
      </p:sp>
      <p:sp>
        <p:nvSpPr>
          <p:cNvPr id="2" name="Rectangle 1"/>
          <p:cNvSpPr/>
          <p:nvPr/>
        </p:nvSpPr>
        <p:spPr>
          <a:xfrm>
            <a:off x="3599101" y="4997418"/>
            <a:ext cx="1265460" cy="646331"/>
          </a:xfrm>
          <a:prstGeom prst="rect">
            <a:avLst/>
          </a:prstGeom>
        </p:spPr>
        <p:txBody>
          <a:bodyPr wrap="square">
            <a:spAutoFit/>
          </a:bodyPr>
          <a:lstStyle/>
          <a:p>
            <a:pPr algn="ctr" defTabSz="914049">
              <a:defRPr/>
            </a:pPr>
            <a:r>
              <a:rPr lang="en-US" sz="1200" kern="0" dirty="0">
                <a:gradFill>
                  <a:gsLst>
                    <a:gs pos="0">
                      <a:schemeClr val="tx1"/>
                    </a:gs>
                    <a:gs pos="100000">
                      <a:schemeClr val="tx1"/>
                    </a:gs>
                  </a:gsLst>
                  <a:lin ang="5400000" scaled="0"/>
                </a:gradFill>
              </a:rPr>
              <a:t>SQL DB</a:t>
            </a:r>
          </a:p>
          <a:p>
            <a:pPr algn="ctr" defTabSz="914049">
              <a:defRPr/>
            </a:pPr>
            <a:r>
              <a:rPr lang="en-US" sz="1200" kern="0" dirty="0">
                <a:gradFill>
                  <a:gsLst>
                    <a:gs pos="0">
                      <a:schemeClr val="tx1"/>
                    </a:gs>
                    <a:gs pos="100000">
                      <a:schemeClr val="tx1"/>
                    </a:gs>
                  </a:gsLst>
                  <a:lin ang="5400000" scaled="0"/>
                </a:gradFill>
              </a:rPr>
              <a:t>or</a:t>
            </a:r>
          </a:p>
          <a:p>
            <a:pPr algn="ctr" defTabSz="914049">
              <a:defRPr/>
            </a:pPr>
            <a:r>
              <a:rPr lang="en-US" sz="1200" kern="0" dirty="0">
                <a:gradFill>
                  <a:gsLst>
                    <a:gs pos="0">
                      <a:schemeClr val="tx1"/>
                    </a:gs>
                    <a:gs pos="100000">
                      <a:schemeClr val="tx1"/>
                    </a:gs>
                  </a:gsLst>
                  <a:lin ang="5400000" scaled="0"/>
                </a:gradFill>
              </a:rPr>
              <a:t>No-SQL</a:t>
            </a:r>
          </a:p>
        </p:txBody>
      </p:sp>
      <p:pic>
        <p:nvPicPr>
          <p:cNvPr id="80" name="Picture 79"/>
          <p:cNvPicPr>
            <a:picLocks noChangeAspect="1"/>
          </p:cNvPicPr>
          <p:nvPr/>
        </p:nvPicPr>
        <p:blipFill>
          <a:blip r:embed="rId5"/>
          <a:stretch>
            <a:fillRect/>
          </a:stretch>
        </p:blipFill>
        <p:spPr>
          <a:xfrm>
            <a:off x="9804760" y="2281658"/>
            <a:ext cx="1703321" cy="1169486"/>
          </a:xfrm>
          <a:prstGeom prst="rect">
            <a:avLst/>
          </a:prstGeom>
        </p:spPr>
      </p:pic>
      <p:grpSp>
        <p:nvGrpSpPr>
          <p:cNvPr id="60" name="Group 59"/>
          <p:cNvGrpSpPr>
            <a:grpSpLocks noChangeAspect="1"/>
          </p:cNvGrpSpPr>
          <p:nvPr/>
        </p:nvGrpSpPr>
        <p:grpSpPr>
          <a:xfrm>
            <a:off x="9513521" y="3069450"/>
            <a:ext cx="567595" cy="633789"/>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20" rIns="0" bIns="46620" numCol="1" rtlCol="0" anchor="ctr" anchorCtr="0" compatLnSpc="1">
              <a:prstTxWarp prst="textNoShape">
                <a:avLst/>
              </a:prstTxWarp>
            </a:bodyPr>
            <a:lstStyle/>
            <a:p>
              <a:pPr algn="ctr" defTabSz="932115" fontAlgn="base">
                <a:spcBef>
                  <a:spcPct val="0"/>
                </a:spcBef>
                <a:spcAft>
                  <a:spcPct val="0"/>
                </a:spcAft>
                <a:defRPr/>
              </a:pPr>
              <a:endParaRPr lang="en-US" sz="2000" kern="0" dirty="0">
                <a:solidFill>
                  <a:srgbClr val="000000"/>
                </a:solidFill>
                <a:latin typeface="Segoe UI"/>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8" name="Picture 157"/>
          <p:cNvPicPr>
            <a:picLocks noChangeAspect="1"/>
          </p:cNvPicPr>
          <p:nvPr/>
        </p:nvPicPr>
        <p:blipFill>
          <a:blip r:embed="rId6">
            <a:extLst>
              <a:ext uri="{BEBA8EAE-BF5A-486C-A8C5-ECC9F3942E4B}">
                <a14:imgProps xmlns:a14="http://schemas.microsoft.com/office/drawing/2010/main">
                  <a14:imgLayer r:embed="rId7">
                    <a14:imgEffect>
                      <a14:backgroundRemoval t="3901" b="97518" l="6051" r="93790">
                        <a14:foregroundMark x1="19108" y1="26950" x2="46815" y2="7447"/>
                        <a14:foregroundMark x1="46815" y1="7447" x2="75478" y2="13475"/>
                        <a14:foregroundMark x1="54936" y1="12234" x2="57006" y2="32979"/>
                        <a14:foregroundMark x1="57006" y1="14539" x2="59076" y2="25355"/>
                        <a14:foregroundMark x1="59395" y1="18440" x2="59554" y2="10993"/>
                        <a14:foregroundMark x1="50000" y1="7270" x2="80892" y2="20213"/>
                        <a14:foregroundMark x1="80892" y1="20213" x2="93790" y2="53546"/>
                        <a14:foregroundMark x1="93790" y1="53546" x2="89809" y2="72518"/>
                        <a14:foregroundMark x1="18312" y1="36702" x2="26592" y2="43085"/>
                        <a14:foregroundMark x1="25159" y1="34574" x2="25159" y2="35993"/>
                        <a14:foregroundMark x1="24522" y1="33688" x2="21338" y2="38475"/>
                        <a14:foregroundMark x1="20701" y1="26418" x2="13057" y2="49823"/>
                        <a14:foregroundMark x1="6847" y1="27482" x2="7006" y2="48582"/>
                        <a14:foregroundMark x1="6051" y1="26418" x2="14809" y2="49113"/>
                        <a14:foregroundMark x1="29299" y1="90071" x2="61943" y2="97518"/>
                        <a14:foregroundMark x1="61943" y1="97518" x2="90764" y2="80142"/>
                        <a14:foregroundMark x1="90764" y1="80142" x2="82166" y2="68794"/>
                        <a14:foregroundMark x1="67038" y1="44858" x2="64650" y2="49645"/>
                        <a14:foregroundMark x1="64013" y1="47163" x2="67197" y2="47695"/>
                        <a14:foregroundMark x1="65764" y1="47872" x2="64490" y2="51241"/>
                        <a14:foregroundMark x1="74045" y1="78546" x2="75637" y2="78723"/>
                        <a14:foregroundMark x1="76752" y1="80319" x2="77548" y2="81028"/>
                        <a14:foregroundMark x1="77229" y1="80142" x2="75955" y2="80851"/>
                        <a14:foregroundMark x1="78981" y1="82270" x2="77070" y2="73936"/>
                        <a14:foregroundMark x1="68631" y1="42730" x2="66242" y2="48050"/>
                        <a14:foregroundMark x1="65764" y1="48227" x2="69268" y2="50532"/>
                        <a14:foregroundMark x1="59713" y1="43972" x2="68631" y2="51064"/>
                        <a14:foregroundMark x1="58439" y1="42376" x2="57803" y2="51241"/>
                        <a14:foregroundMark x1="67197" y1="43972" x2="65127" y2="53546"/>
                        <a14:foregroundMark x1="72611" y1="42021" x2="66561" y2="55319"/>
                        <a14:foregroundMark x1="63376" y1="54610" x2="65127" y2="46809"/>
                        <a14:foregroundMark x1="63217" y1="44681" x2="60510" y2="50532"/>
                        <a14:foregroundMark x1="62739" y1="49645" x2="64013" y2="53191"/>
                        <a14:foregroundMark x1="50318" y1="3901" x2="64013" y2="4255"/>
                      </a14:backgroundRemoval>
                    </a14:imgEffect>
                  </a14:imgLayer>
                </a14:imgProps>
              </a:ext>
            </a:extLst>
          </a:blip>
          <a:stretch>
            <a:fillRect/>
          </a:stretch>
        </p:blipFill>
        <p:spPr>
          <a:xfrm>
            <a:off x="7148715" y="2290891"/>
            <a:ext cx="1469609" cy="1319839"/>
          </a:xfrm>
          <a:prstGeom prst="rect">
            <a:avLst/>
          </a:prstGeom>
        </p:spPr>
      </p:pic>
      <p:sp>
        <p:nvSpPr>
          <p:cNvPr id="140" name="Rectangle 139"/>
          <p:cNvSpPr/>
          <p:nvPr/>
        </p:nvSpPr>
        <p:spPr>
          <a:xfrm>
            <a:off x="6256446" y="3152049"/>
            <a:ext cx="1212852" cy="646331"/>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Desktop &amp; Mobile</a:t>
            </a:r>
          </a:p>
          <a:p>
            <a:pPr defTabSz="914049">
              <a:defRPr/>
            </a:pPr>
            <a:r>
              <a:rPr lang="en-US" sz="1200" kern="0" dirty="0">
                <a:gradFill>
                  <a:gsLst>
                    <a:gs pos="0">
                      <a:schemeClr val="tx1"/>
                    </a:gs>
                    <a:gs pos="100000">
                      <a:schemeClr val="tx1"/>
                    </a:gs>
                  </a:gsLst>
                  <a:lin ang="5400000" scaled="0"/>
                </a:gradFill>
              </a:rPr>
              <a:t>apps</a:t>
            </a:r>
          </a:p>
        </p:txBody>
      </p:sp>
      <p:cxnSp>
        <p:nvCxnSpPr>
          <p:cNvPr id="159" name="Straight Arrow Connector 158"/>
          <p:cNvCxnSpPr>
            <a:cxnSpLocks/>
            <a:endCxn id="72" idx="3"/>
          </p:cNvCxnSpPr>
          <p:nvPr/>
        </p:nvCxnSpPr>
        <p:spPr>
          <a:xfrm flipV="1">
            <a:off x="9796823" y="3703239"/>
            <a:ext cx="496" cy="41921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3" name="Straight Arrow Connector 52"/>
          <p:cNvCxnSpPr>
            <a:cxnSpLocks/>
          </p:cNvCxnSpPr>
          <p:nvPr/>
        </p:nvCxnSpPr>
        <p:spPr>
          <a:xfrm flipV="1">
            <a:off x="7979775" y="3610730"/>
            <a:ext cx="0" cy="511727"/>
          </a:xfrm>
          <a:prstGeom prst="straightConnector1">
            <a:avLst/>
          </a:prstGeom>
          <a:noFill/>
          <a:ln w="12700" cap="flat" cmpd="sng" algn="ctr">
            <a:solidFill>
              <a:schemeClr val="bg1">
                <a:lumMod val="50000"/>
              </a:schemeClr>
            </a:solidFill>
            <a:prstDash val="solid"/>
            <a:miter lim="800000"/>
            <a:tailEnd type="triangle"/>
          </a:ln>
          <a:effectLst/>
        </p:spPr>
      </p:cxnSp>
      <p:pic>
        <p:nvPicPr>
          <p:cNvPr id="199" name="Picture 198"/>
          <p:cNvPicPr>
            <a:picLocks noChangeAspect="1"/>
          </p:cNvPicPr>
          <p:nvPr/>
        </p:nvPicPr>
        <p:blipFill>
          <a:blip r:embed="rId8">
            <a:extLst>
              <a:ext uri="{BEBA8EAE-BF5A-486C-A8C5-ECC9F3942E4B}">
                <a14:imgProps xmlns:a14="http://schemas.microsoft.com/office/drawing/2010/main">
                  <a14:imgLayer r:embed="rId7">
                    <a14:imgEffect>
                      <a14:backgroundRemoval t="4433" b="95745" l="7484" r="92994">
                        <a14:foregroundMark x1="56369" y1="40071" x2="56369" y2="40071"/>
                        <a14:foregroundMark x1="57006" y1="14894" x2="57006" y2="14894"/>
                        <a14:foregroundMark x1="56688" y1="9397" x2="56529" y2="17553"/>
                        <a14:foregroundMark x1="57643" y1="4433" x2="57962" y2="12234"/>
                        <a14:foregroundMark x1="53185" y1="14894" x2="66242" y2="48582"/>
                        <a14:foregroundMark x1="66242" y1="48582" x2="69108" y2="73759"/>
                        <a14:foregroundMark x1="53822" y1="76950" x2="57643" y2="37589"/>
                        <a14:foregroundMark x1="45860" y1="41135" x2="61306" y2="53191"/>
                        <a14:foregroundMark x1="53185" y1="61525" x2="65446" y2="67021"/>
                        <a14:foregroundMark x1="64013" y1="61702" x2="74204" y2="74645"/>
                        <a14:foregroundMark x1="80414" y1="69326" x2="66401" y2="84752"/>
                        <a14:foregroundMark x1="76274" y1="78901" x2="87261" y2="65957"/>
                        <a14:foregroundMark x1="77229" y1="74291" x2="76592" y2="82270"/>
                        <a14:foregroundMark x1="77548" y1="78723" x2="62580" y2="72695"/>
                        <a14:foregroundMark x1="68312" y1="67908" x2="34873" y2="72695"/>
                        <a14:foregroundMark x1="34873" y1="72695" x2="29459" y2="71099"/>
                        <a14:foregroundMark x1="44268" y1="72872" x2="27389" y2="50532"/>
                        <a14:foregroundMark x1="39809" y1="70035" x2="34236" y2="34397"/>
                        <a14:foregroundMark x1="34236" y1="67376" x2="44268" y2="86879"/>
                        <a14:foregroundMark x1="37739" y1="79255" x2="63217" y2="79787"/>
                        <a14:foregroundMark x1="11783" y1="49291" x2="27229" y2="81028"/>
                        <a14:foregroundMark x1="27229" y1="81028" x2="58599" y2="93794"/>
                        <a14:foregroundMark x1="58599" y1="93794" x2="84236" y2="70745"/>
                        <a14:foregroundMark x1="84236" y1="70745" x2="84713" y2="68262"/>
                        <a14:foregroundMark x1="91242" y1="38121" x2="89331" y2="71099"/>
                        <a14:foregroundMark x1="92994" y1="41844" x2="91561" y2="65603"/>
                        <a14:foregroundMark x1="40127" y1="95745" x2="65287" y2="94149"/>
                        <a14:foregroundMark x1="59076" y1="14894" x2="55732" y2="15957"/>
                        <a14:foregroundMark x1="68312" y1="46099" x2="65764" y2="54433"/>
                        <a14:foregroundMark x1="62739" y1="43617" x2="60191" y2="47872"/>
                        <a14:foregroundMark x1="61943" y1="48404" x2="62420" y2="49113"/>
                        <a14:foregroundMark x1="62580" y1="47872" x2="62102" y2="49468"/>
                        <a14:foregroundMark x1="63217" y1="47518" x2="64172" y2="47340"/>
                        <a14:foregroundMark x1="21497" y1="33688" x2="24682" y2="41489"/>
                        <a14:foregroundMark x1="23885" y1="26418" x2="17357" y2="48936"/>
                        <a14:foregroundMark x1="9554" y1="49113" x2="10032" y2="47518"/>
                        <a14:foregroundMark x1="7484" y1="46986" x2="9713" y2="30851"/>
                        <a14:foregroundMark x1="26115" y1="32092" x2="24522" y2="30674"/>
                        <a14:foregroundMark x1="26911" y1="34043" x2="24363" y2="34220"/>
                        <a14:foregroundMark x1="60987" y1="50000" x2="63217" y2="51064"/>
                      </a14:backgroundRemoval>
                    </a14:imgEffect>
                  </a14:imgLayer>
                </a14:imgProps>
              </a:ext>
            </a:extLst>
          </a:blip>
          <a:stretch>
            <a:fillRect/>
          </a:stretch>
        </p:blipFill>
        <p:spPr>
          <a:xfrm>
            <a:off x="4028946" y="1715549"/>
            <a:ext cx="1469609" cy="1319839"/>
          </a:xfrm>
          <a:prstGeom prst="rect">
            <a:avLst/>
          </a:prstGeom>
        </p:spPr>
      </p:pic>
      <p:cxnSp>
        <p:nvCxnSpPr>
          <p:cNvPr id="200" name="Straight Arrow Connector 199"/>
          <p:cNvCxnSpPr>
            <a:stCxn id="35" idx="0"/>
          </p:cNvCxnSpPr>
          <p:nvPr/>
        </p:nvCxnSpPr>
        <p:spPr>
          <a:xfrm flipV="1">
            <a:off x="2710197" y="2560989"/>
            <a:ext cx="1518374" cy="296320"/>
          </a:xfrm>
          <a:prstGeom prst="straightConnector1">
            <a:avLst/>
          </a:prstGeom>
          <a:noFill/>
          <a:ln w="12700" cap="flat" cmpd="sng" algn="ctr">
            <a:solidFill>
              <a:srgbClr val="000000"/>
            </a:solidFill>
            <a:prstDash val="solid"/>
            <a:miter lim="800000"/>
            <a:tailEnd type="triangle"/>
          </a:ln>
          <a:effectLst/>
        </p:spPr>
      </p:cxnSp>
      <p:grpSp>
        <p:nvGrpSpPr>
          <p:cNvPr id="38" name="Group 37"/>
          <p:cNvGrpSpPr/>
          <p:nvPr/>
        </p:nvGrpSpPr>
        <p:grpSpPr>
          <a:xfrm>
            <a:off x="602820" y="1851687"/>
            <a:ext cx="2996595" cy="709301"/>
            <a:chOff x="614542" y="1888215"/>
            <a:chExt cx="3056882" cy="723571"/>
          </a:xfrm>
        </p:grpSpPr>
        <p:sp>
          <p:nvSpPr>
            <p:cNvPr id="89" name="Rounded Rectangle 88"/>
            <p:cNvSpPr/>
            <p:nvPr/>
          </p:nvSpPr>
          <p:spPr bwMode="auto">
            <a:xfrm>
              <a:off x="1857208" y="1888215"/>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79949" y="2023877"/>
              <a:ext cx="518536" cy="4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p:cNvGrpSpPr/>
            <p:nvPr/>
          </p:nvGrpSpPr>
          <p:grpSpPr>
            <a:xfrm>
              <a:off x="2599594" y="1982254"/>
              <a:ext cx="419794" cy="241736"/>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02" name="Group 101"/>
            <p:cNvGrpSpPr/>
            <p:nvPr/>
          </p:nvGrpSpPr>
          <p:grpSpPr>
            <a:xfrm>
              <a:off x="3113737" y="1991406"/>
              <a:ext cx="419794" cy="241736"/>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07" name="Group 106"/>
            <p:cNvGrpSpPr/>
            <p:nvPr/>
          </p:nvGrpSpPr>
          <p:grpSpPr>
            <a:xfrm>
              <a:off x="2606886" y="2283975"/>
              <a:ext cx="419794" cy="241736"/>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12" name="Group 111"/>
            <p:cNvGrpSpPr/>
            <p:nvPr/>
          </p:nvGrpSpPr>
          <p:grpSpPr>
            <a:xfrm>
              <a:off x="3113737" y="2296209"/>
              <a:ext cx="419794" cy="241736"/>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sp>
          <p:nvSpPr>
            <p:cNvPr id="204" name="Rectangle 203"/>
            <p:cNvSpPr/>
            <p:nvPr/>
          </p:nvSpPr>
          <p:spPr>
            <a:xfrm>
              <a:off x="614542" y="2080723"/>
              <a:ext cx="1209452" cy="282572"/>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Web tier</a:t>
              </a:r>
            </a:p>
          </p:txBody>
        </p:sp>
      </p:grpSp>
      <p:grpSp>
        <p:nvGrpSpPr>
          <p:cNvPr id="3" name="Group 2"/>
          <p:cNvGrpSpPr/>
          <p:nvPr/>
        </p:nvGrpSpPr>
        <p:grpSpPr>
          <a:xfrm>
            <a:off x="591740" y="2857308"/>
            <a:ext cx="3007675" cy="709301"/>
            <a:chOff x="603239" y="2914068"/>
            <a:chExt cx="3068185" cy="723571"/>
          </a:xfrm>
        </p:grpSpPr>
        <p:sp>
          <p:nvSpPr>
            <p:cNvPr id="35" name="Rounded Rectangle 34"/>
            <p:cNvSpPr/>
            <p:nvPr/>
          </p:nvSpPr>
          <p:spPr bwMode="auto">
            <a:xfrm>
              <a:off x="1857208" y="2914068"/>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75380" y="3060887"/>
              <a:ext cx="494851" cy="4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512464" y="3027216"/>
              <a:ext cx="419794" cy="241736"/>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30" name="Group 129"/>
            <p:cNvGrpSpPr/>
            <p:nvPr/>
          </p:nvGrpSpPr>
          <p:grpSpPr>
            <a:xfrm>
              <a:off x="2748705" y="3328639"/>
              <a:ext cx="419794" cy="241736"/>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35" name="Group 134"/>
            <p:cNvGrpSpPr/>
            <p:nvPr/>
          </p:nvGrpSpPr>
          <p:grpSpPr>
            <a:xfrm>
              <a:off x="3132219" y="3020717"/>
              <a:ext cx="419794" cy="241736"/>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sp>
          <p:nvSpPr>
            <p:cNvPr id="205" name="Rectangle 204"/>
            <p:cNvSpPr/>
            <p:nvPr/>
          </p:nvSpPr>
          <p:spPr>
            <a:xfrm>
              <a:off x="603239" y="3093176"/>
              <a:ext cx="1311380" cy="282572"/>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Services tier</a:t>
              </a:r>
            </a:p>
          </p:txBody>
        </p:sp>
      </p:grpSp>
      <p:sp>
        <p:nvSpPr>
          <p:cNvPr id="207" name="Rectangle 206"/>
          <p:cNvSpPr/>
          <p:nvPr/>
        </p:nvSpPr>
        <p:spPr>
          <a:xfrm>
            <a:off x="595550" y="5520522"/>
            <a:ext cx="1285518" cy="276999"/>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Data tier</a:t>
            </a:r>
          </a:p>
        </p:txBody>
      </p:sp>
      <p:grpSp>
        <p:nvGrpSpPr>
          <p:cNvPr id="208" name="Group 207"/>
          <p:cNvGrpSpPr/>
          <p:nvPr/>
        </p:nvGrpSpPr>
        <p:grpSpPr>
          <a:xfrm>
            <a:off x="3838561" y="6008497"/>
            <a:ext cx="2046000" cy="565742"/>
            <a:chOff x="8625119" y="4346288"/>
            <a:chExt cx="1013503" cy="568383"/>
          </a:xfrm>
        </p:grpSpPr>
        <p:sp>
          <p:nvSpPr>
            <p:cNvPr id="209" name="Rounded Rectangular Callout 208"/>
            <p:cNvSpPr/>
            <p:nvPr/>
          </p:nvSpPr>
          <p:spPr bwMode="auto">
            <a:xfrm>
              <a:off x="8625119" y="4346288"/>
              <a:ext cx="1013503" cy="568383"/>
            </a:xfrm>
            <a:prstGeom prst="wedgeRoundRectCallout">
              <a:avLst>
                <a:gd name="adj1" fmla="val -53457"/>
                <a:gd name="adj2" fmla="val -77919"/>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373" kern="0" dirty="0" err="1">
                <a:gradFill>
                  <a:gsLst>
                    <a:gs pos="0">
                      <a:schemeClr val="bg1"/>
                    </a:gs>
                    <a:gs pos="100000">
                      <a:schemeClr val="bg1"/>
                    </a:gs>
                  </a:gsLst>
                  <a:lin ang="5400000" scaled="0"/>
                </a:gradFill>
                <a:latin typeface="Segoe UI"/>
                <a:ea typeface="Segoe UI" pitchFamily="34" charset="0"/>
                <a:cs typeface="Segoe UI" pitchFamily="34" charset="0"/>
              </a:endParaRPr>
            </a:p>
          </p:txBody>
        </p:sp>
        <p:sp>
          <p:nvSpPr>
            <p:cNvPr id="210" name="Rectangle 209"/>
            <p:cNvSpPr/>
            <p:nvPr/>
          </p:nvSpPr>
          <p:spPr>
            <a:xfrm>
              <a:off x="8625119" y="4417122"/>
              <a:ext cx="1000892" cy="426715"/>
            </a:xfrm>
            <a:prstGeom prst="rect">
              <a:avLst/>
            </a:prstGeom>
          </p:spPr>
          <p:txBody>
            <a:bodyPr wrap="square">
              <a:spAutoFit/>
            </a:bodyPr>
            <a:lstStyle/>
            <a:p>
              <a:pPr algn="ctr" defTabSz="914103" fontAlgn="base">
                <a:lnSpc>
                  <a:spcPct val="90000"/>
                </a:lnSpc>
                <a:spcBef>
                  <a:spcPct val="0"/>
                </a:spcBef>
                <a:spcAft>
                  <a:spcPct val="0"/>
                </a:spcAft>
                <a:defRPr/>
              </a:pPr>
              <a:r>
                <a:rPr lang="en-US" sz="1200" kern="0" dirty="0">
                  <a:gradFill>
                    <a:gsLst>
                      <a:gs pos="0">
                        <a:schemeClr val="bg1"/>
                      </a:gs>
                      <a:gs pos="100000">
                        <a:schemeClr val="bg1"/>
                      </a:gs>
                    </a:gsLst>
                    <a:lin ang="5400000" scaled="0"/>
                  </a:gradFill>
                  <a:latin typeface="Segoe UI"/>
                  <a:ea typeface="Segoe UI" pitchFamily="34" charset="0"/>
                  <a:cs typeface="Segoe UI" pitchFamily="34" charset="0"/>
                </a:rPr>
                <a:t>Monolithic Databases are shared across services.</a:t>
              </a:r>
            </a:p>
          </p:txBody>
        </p:sp>
      </p:grpSp>
      <p:grpSp>
        <p:nvGrpSpPr>
          <p:cNvPr id="211" name="Group 210"/>
          <p:cNvGrpSpPr/>
          <p:nvPr/>
        </p:nvGrpSpPr>
        <p:grpSpPr>
          <a:xfrm>
            <a:off x="8606599" y="6002092"/>
            <a:ext cx="1802458" cy="565742"/>
            <a:chOff x="8625119" y="4346287"/>
            <a:chExt cx="1013503" cy="568383"/>
          </a:xfrm>
        </p:grpSpPr>
        <p:sp>
          <p:nvSpPr>
            <p:cNvPr id="212" name="Rounded Rectangular Callout 211"/>
            <p:cNvSpPr/>
            <p:nvPr/>
          </p:nvSpPr>
          <p:spPr bwMode="auto">
            <a:xfrm>
              <a:off x="8625119" y="4346287"/>
              <a:ext cx="1013503" cy="568383"/>
            </a:xfrm>
            <a:prstGeom prst="wedgeRoundRectCallout">
              <a:avLst>
                <a:gd name="adj1" fmla="val -5180"/>
                <a:gd name="adj2" fmla="val -6597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373" kern="0" dirty="0" err="1">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213" name="Rectangle 212"/>
            <p:cNvSpPr/>
            <p:nvPr/>
          </p:nvSpPr>
          <p:spPr>
            <a:xfrm>
              <a:off x="8625119" y="4417121"/>
              <a:ext cx="1000892" cy="426715"/>
            </a:xfrm>
            <a:prstGeom prst="rect">
              <a:avLst/>
            </a:prstGeom>
          </p:spPr>
          <p:txBody>
            <a:bodyPr wrap="square">
              <a:spAutoFit/>
            </a:bodyPr>
            <a:lstStyle/>
            <a:p>
              <a:pPr algn="ctr" defTabSz="914103" fontAlgn="base">
                <a:lnSpc>
                  <a:spcPct val="90000"/>
                </a:lnSpc>
                <a:spcBef>
                  <a:spcPct val="0"/>
                </a:spcBef>
                <a:spcAft>
                  <a:spcPct val="0"/>
                </a:spcAft>
                <a:defRPr/>
              </a:pPr>
              <a:r>
                <a:rPr lang="en-US" sz="1200" kern="0" dirty="0">
                  <a:gradFill>
                    <a:gsLst>
                      <a:gs pos="0">
                        <a:schemeClr val="tx1"/>
                      </a:gs>
                      <a:gs pos="100000">
                        <a:schemeClr val="tx1"/>
                      </a:gs>
                    </a:gsLst>
                    <a:lin ang="5400000" scaled="0"/>
                  </a:gradFill>
                  <a:latin typeface="Segoe UI"/>
                  <a:ea typeface="Segoe UI" pitchFamily="34" charset="0"/>
                  <a:cs typeface="Segoe UI" pitchFamily="34" charset="0"/>
                </a:rPr>
                <a:t>Each microservice </a:t>
              </a:r>
              <a:r>
                <a:rPr lang="en-US" sz="1200" b="1" kern="0" dirty="0">
                  <a:gradFill>
                    <a:gsLst>
                      <a:gs pos="0">
                        <a:schemeClr val="tx1"/>
                      </a:gs>
                      <a:gs pos="100000">
                        <a:schemeClr val="tx1"/>
                      </a:gs>
                    </a:gsLst>
                    <a:lin ang="5400000" scaled="0"/>
                  </a:gradFill>
                  <a:latin typeface="Segoe UI"/>
                  <a:ea typeface="Segoe UI" pitchFamily="34" charset="0"/>
                  <a:cs typeface="Segoe UI" pitchFamily="34" charset="0"/>
                </a:rPr>
                <a:t>owns</a:t>
              </a:r>
              <a:r>
                <a:rPr lang="en-US" sz="1200" kern="0" dirty="0">
                  <a:gradFill>
                    <a:gsLst>
                      <a:gs pos="0">
                        <a:schemeClr val="tx1"/>
                      </a:gs>
                      <a:gs pos="100000">
                        <a:schemeClr val="tx1"/>
                      </a:gs>
                    </a:gsLst>
                    <a:lin ang="5400000" scaled="0"/>
                  </a:gradFill>
                  <a:latin typeface="Segoe UI"/>
                  <a:ea typeface="Segoe UI" pitchFamily="34" charset="0"/>
                  <a:cs typeface="Segoe UI" pitchFamily="34" charset="0"/>
                </a:rPr>
                <a:t> its </a:t>
              </a:r>
              <a:r>
                <a:rPr lang="en-US" sz="1200" b="1" kern="0" dirty="0">
                  <a:gradFill>
                    <a:gsLst>
                      <a:gs pos="0">
                        <a:schemeClr val="tx1"/>
                      </a:gs>
                      <a:gs pos="100000">
                        <a:schemeClr val="tx1"/>
                      </a:gs>
                    </a:gsLst>
                    <a:lin ang="5400000" scaled="0"/>
                  </a:gradFill>
                  <a:latin typeface="Segoe UI"/>
                  <a:ea typeface="Segoe UI" pitchFamily="34" charset="0"/>
                  <a:cs typeface="Segoe UI" pitchFamily="34" charset="0"/>
                </a:rPr>
                <a:t>model/data</a:t>
              </a:r>
              <a:r>
                <a:rPr lang="en-US" sz="1200" kern="0" dirty="0">
                  <a:gradFill>
                    <a:gsLst>
                      <a:gs pos="0">
                        <a:schemeClr val="tx1"/>
                      </a:gs>
                      <a:gs pos="100000">
                        <a:schemeClr val="tx1"/>
                      </a:gs>
                    </a:gsLst>
                    <a:lin ang="5400000" scaled="0"/>
                  </a:gradFill>
                  <a:latin typeface="Segoe UI"/>
                  <a:ea typeface="Segoe UI" pitchFamily="34" charset="0"/>
                  <a:cs typeface="Segoe UI" pitchFamily="34" charset="0"/>
                </a:rPr>
                <a:t>!</a:t>
              </a:r>
            </a:p>
          </p:txBody>
        </p:sp>
      </p:grpSp>
      <p:sp>
        <p:nvSpPr>
          <p:cNvPr id="216" name="Rectangle 215"/>
          <p:cNvSpPr/>
          <p:nvPr/>
        </p:nvSpPr>
        <p:spPr>
          <a:xfrm>
            <a:off x="7189188" y="5172143"/>
            <a:ext cx="500895" cy="400110"/>
          </a:xfrm>
          <a:prstGeom prst="rect">
            <a:avLst/>
          </a:prstGeom>
        </p:spPr>
        <p:txBody>
          <a:bodyPr wrap="square">
            <a:spAutoFit/>
          </a:bodyPr>
          <a:lstStyle/>
          <a:p>
            <a:pPr algn="ctr" defTabSz="914049">
              <a:defRPr/>
            </a:pPr>
            <a:r>
              <a:rPr lang="en-US" sz="1000" kern="0" dirty="0">
                <a:gradFill>
                  <a:gsLst>
                    <a:gs pos="0">
                      <a:schemeClr val="tx1"/>
                    </a:gs>
                    <a:gs pos="100000">
                      <a:schemeClr val="tx1"/>
                    </a:gs>
                  </a:gsLst>
                  <a:lin ang="5400000" scaled="0"/>
                </a:gradFill>
              </a:rPr>
              <a:t>SQL</a:t>
            </a:r>
          </a:p>
          <a:p>
            <a:pPr algn="ctr" defTabSz="914049">
              <a:defRPr/>
            </a:pPr>
            <a:r>
              <a:rPr lang="en-US" sz="1000" kern="0" dirty="0">
                <a:gradFill>
                  <a:gsLst>
                    <a:gs pos="0">
                      <a:schemeClr val="tx1"/>
                    </a:gs>
                    <a:gs pos="100000">
                      <a:schemeClr val="tx1"/>
                    </a:gs>
                  </a:gsLst>
                  <a:lin ang="5400000" scaled="0"/>
                </a:gradFill>
              </a:rPr>
              <a:t>[…]</a:t>
            </a:r>
          </a:p>
        </p:txBody>
      </p:sp>
      <p:grpSp>
        <p:nvGrpSpPr>
          <p:cNvPr id="141" name="Group 140"/>
          <p:cNvGrpSpPr/>
          <p:nvPr/>
        </p:nvGrpSpPr>
        <p:grpSpPr>
          <a:xfrm>
            <a:off x="3913993" y="4226584"/>
            <a:ext cx="1970567" cy="565742"/>
            <a:chOff x="8625119" y="4346288"/>
            <a:chExt cx="1013503" cy="568383"/>
          </a:xfrm>
        </p:grpSpPr>
        <p:sp>
          <p:nvSpPr>
            <p:cNvPr id="142" name="Rounded Rectangular Callout 141"/>
            <p:cNvSpPr/>
            <p:nvPr/>
          </p:nvSpPr>
          <p:spPr bwMode="auto">
            <a:xfrm>
              <a:off x="8625119" y="4346288"/>
              <a:ext cx="1013503" cy="568383"/>
            </a:xfrm>
            <a:prstGeom prst="wedgeRoundRectCallout">
              <a:avLst>
                <a:gd name="adj1" fmla="val -108220"/>
                <a:gd name="adj2" fmla="val 48114"/>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373" kern="0" dirty="0" err="1">
                <a:gradFill>
                  <a:gsLst>
                    <a:gs pos="0">
                      <a:schemeClr val="bg1"/>
                    </a:gs>
                    <a:gs pos="100000">
                      <a:schemeClr val="bg1"/>
                    </a:gs>
                  </a:gsLst>
                  <a:lin ang="5400000" scaled="0"/>
                </a:gradFill>
                <a:latin typeface="Segoe UI"/>
                <a:ea typeface="Segoe UI" pitchFamily="34" charset="0"/>
                <a:cs typeface="Segoe UI" pitchFamily="34" charset="0"/>
              </a:endParaRPr>
            </a:p>
          </p:txBody>
        </p:sp>
        <p:sp>
          <p:nvSpPr>
            <p:cNvPr id="143" name="Rectangle 142"/>
            <p:cNvSpPr/>
            <p:nvPr/>
          </p:nvSpPr>
          <p:spPr>
            <a:xfrm>
              <a:off x="8625119" y="4417122"/>
              <a:ext cx="1000892" cy="426715"/>
            </a:xfrm>
            <a:prstGeom prst="rect">
              <a:avLst/>
            </a:prstGeom>
          </p:spPr>
          <p:txBody>
            <a:bodyPr wrap="square">
              <a:spAutoFit/>
            </a:bodyPr>
            <a:lstStyle/>
            <a:p>
              <a:pPr algn="ctr" defTabSz="914103" fontAlgn="base">
                <a:lnSpc>
                  <a:spcPct val="90000"/>
                </a:lnSpc>
                <a:spcBef>
                  <a:spcPct val="0"/>
                </a:spcBef>
                <a:spcAft>
                  <a:spcPct val="0"/>
                </a:spcAft>
                <a:defRPr/>
              </a:pPr>
              <a:r>
                <a:rPr lang="en-US" sz="1200" kern="0" dirty="0">
                  <a:gradFill>
                    <a:gsLst>
                      <a:gs pos="0">
                        <a:schemeClr val="bg1"/>
                      </a:gs>
                      <a:gs pos="100000">
                        <a:schemeClr val="bg1"/>
                      </a:gs>
                    </a:gsLst>
                    <a:lin ang="5400000" scaled="0"/>
                  </a:gradFill>
                  <a:latin typeface="Segoe UI"/>
                  <a:ea typeface="Segoe UI" pitchFamily="34" charset="0"/>
                  <a:cs typeface="Segoe UI" pitchFamily="34" charset="0"/>
                </a:rPr>
                <a:t>Database servers are usually the bottleneck</a:t>
              </a:r>
            </a:p>
          </p:txBody>
        </p:sp>
      </p:grpSp>
      <p:grpSp>
        <p:nvGrpSpPr>
          <p:cNvPr id="4" name="Group 3"/>
          <p:cNvGrpSpPr/>
          <p:nvPr/>
        </p:nvGrpSpPr>
        <p:grpSpPr>
          <a:xfrm>
            <a:off x="591740" y="3906021"/>
            <a:ext cx="3007675" cy="709301"/>
            <a:chOff x="603239" y="3983880"/>
            <a:chExt cx="3068185" cy="723571"/>
          </a:xfrm>
        </p:grpSpPr>
        <p:sp>
          <p:nvSpPr>
            <p:cNvPr id="144" name="Rounded Rectangle 143"/>
            <p:cNvSpPr/>
            <p:nvPr/>
          </p:nvSpPr>
          <p:spPr bwMode="auto">
            <a:xfrm>
              <a:off x="1857208" y="3983880"/>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grpSp>
          <p:nvGrpSpPr>
            <p:cNvPr id="145" name="Group 144"/>
            <p:cNvGrpSpPr/>
            <p:nvPr/>
          </p:nvGrpSpPr>
          <p:grpSpPr>
            <a:xfrm>
              <a:off x="3079205" y="4361210"/>
              <a:ext cx="419794" cy="241736"/>
              <a:chOff x="2821368" y="2314683"/>
              <a:chExt cx="411600" cy="237018"/>
            </a:xfrm>
          </p:grpSpPr>
          <p:sp>
            <p:nvSpPr>
              <p:cNvPr id="146" name="Rectangle 145"/>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47" name="Rectangle 14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48" name="Rectangle 14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50" name="Rectangle 149"/>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51" name="Group 150"/>
            <p:cNvGrpSpPr/>
            <p:nvPr/>
          </p:nvGrpSpPr>
          <p:grpSpPr>
            <a:xfrm>
              <a:off x="2538808" y="4164623"/>
              <a:ext cx="419794" cy="241736"/>
              <a:chOff x="2821368" y="2314683"/>
              <a:chExt cx="411600" cy="237018"/>
            </a:xfrm>
          </p:grpSpPr>
          <p:sp>
            <p:nvSpPr>
              <p:cNvPr id="152" name="Rectangle 151"/>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53" name="Rectangle 152"/>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54" name="Rectangle 153"/>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55" name="Rectangle 154"/>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pic>
          <p:nvPicPr>
            <p:cNvPr id="156" name="Picture 155"/>
            <p:cNvPicPr>
              <a:picLocks noChangeAspect="1"/>
            </p:cNvPicPr>
            <p:nvPr/>
          </p:nvPicPr>
          <p:blipFill>
            <a:blip r:embed="rId9">
              <a:biLevel thresh="25000"/>
            </a:blip>
            <a:stretch>
              <a:fillRect/>
            </a:stretch>
          </p:blipFill>
          <p:spPr>
            <a:xfrm>
              <a:off x="2031028" y="4126711"/>
              <a:ext cx="415013" cy="415013"/>
            </a:xfrm>
            <a:prstGeom prst="rect">
              <a:avLst/>
            </a:prstGeom>
          </p:spPr>
        </p:pic>
        <p:sp>
          <p:nvSpPr>
            <p:cNvPr id="157" name="Rectangle 156"/>
            <p:cNvSpPr/>
            <p:nvPr/>
          </p:nvSpPr>
          <p:spPr>
            <a:xfrm>
              <a:off x="603239" y="4116214"/>
              <a:ext cx="1311380" cy="282572"/>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Cache tier</a:t>
              </a:r>
            </a:p>
          </p:txBody>
        </p:sp>
      </p:grpSp>
      <p:grpSp>
        <p:nvGrpSpPr>
          <p:cNvPr id="160" name="Group 159"/>
          <p:cNvGrpSpPr/>
          <p:nvPr/>
        </p:nvGrpSpPr>
        <p:grpSpPr>
          <a:xfrm>
            <a:off x="3919821" y="3280602"/>
            <a:ext cx="1970567" cy="667128"/>
            <a:chOff x="8625119" y="4346288"/>
            <a:chExt cx="1013503" cy="568383"/>
          </a:xfrm>
        </p:grpSpPr>
        <p:sp>
          <p:nvSpPr>
            <p:cNvPr id="161" name="Rounded Rectangular Callout 160"/>
            <p:cNvSpPr/>
            <p:nvPr/>
          </p:nvSpPr>
          <p:spPr bwMode="auto">
            <a:xfrm>
              <a:off x="8625119" y="4346288"/>
              <a:ext cx="1013503" cy="568383"/>
            </a:xfrm>
            <a:prstGeom prst="wedgeRoundRectCallout">
              <a:avLst>
                <a:gd name="adj1" fmla="val -65834"/>
                <a:gd name="adj2" fmla="val 56516"/>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373" kern="0" dirty="0" err="1">
                <a:gradFill>
                  <a:gsLst>
                    <a:gs pos="0">
                      <a:schemeClr val="bg1"/>
                    </a:gs>
                    <a:gs pos="100000">
                      <a:schemeClr val="bg1"/>
                    </a:gs>
                  </a:gsLst>
                  <a:lin ang="5400000" scaled="0"/>
                </a:gradFill>
                <a:latin typeface="Segoe UI"/>
                <a:ea typeface="Segoe UI" pitchFamily="34" charset="0"/>
                <a:cs typeface="Segoe UI" pitchFamily="34" charset="0"/>
              </a:endParaRPr>
            </a:p>
          </p:txBody>
        </p:sp>
        <p:sp>
          <p:nvSpPr>
            <p:cNvPr id="162" name="Rectangle 161"/>
            <p:cNvSpPr/>
            <p:nvPr/>
          </p:nvSpPr>
          <p:spPr>
            <a:xfrm>
              <a:off x="8625119" y="4378748"/>
              <a:ext cx="1000892" cy="503464"/>
            </a:xfrm>
            <a:prstGeom prst="rect">
              <a:avLst/>
            </a:prstGeom>
          </p:spPr>
          <p:txBody>
            <a:bodyPr wrap="square">
              <a:spAutoFit/>
            </a:bodyPr>
            <a:lstStyle/>
            <a:p>
              <a:pPr algn="ctr" defTabSz="914103" fontAlgn="base">
                <a:lnSpc>
                  <a:spcPct val="90000"/>
                </a:lnSpc>
                <a:spcBef>
                  <a:spcPct val="0"/>
                </a:spcBef>
                <a:spcAft>
                  <a:spcPct val="0"/>
                </a:spcAft>
                <a:defRPr/>
              </a:pPr>
              <a:r>
                <a:rPr lang="en-US" sz="1200" kern="0" dirty="0">
                  <a:gradFill>
                    <a:gsLst>
                      <a:gs pos="0">
                        <a:schemeClr val="bg1"/>
                      </a:gs>
                      <a:gs pos="100000">
                        <a:schemeClr val="bg1"/>
                      </a:gs>
                    </a:gsLst>
                    <a:lin ang="5400000" scaled="0"/>
                  </a:gradFill>
                  <a:latin typeface="Segoe UI"/>
                  <a:ea typeface="Segoe UI" pitchFamily="34" charset="0"/>
                  <a:cs typeface="Segoe UI" pitchFamily="34" charset="0"/>
                </a:rPr>
                <a:t>Cache doesn’t help much for massive data ingress (Events, IoT, etc.)</a:t>
              </a:r>
            </a:p>
          </p:txBody>
        </p:sp>
      </p:grpSp>
      <p:pic>
        <p:nvPicPr>
          <p:cNvPr id="163" name="Picture 162"/>
          <p:cNvPicPr>
            <a:picLocks noChangeAspect="1"/>
          </p:cNvPicPr>
          <p:nvPr/>
        </p:nvPicPr>
        <p:blipFill>
          <a:blip r:embed="rId10"/>
          <a:stretch>
            <a:fillRect/>
          </a:stretch>
        </p:blipFill>
        <p:spPr>
          <a:xfrm>
            <a:off x="8444374" y="2323174"/>
            <a:ext cx="415424" cy="822010"/>
          </a:xfrm>
          <a:prstGeom prst="rect">
            <a:avLst/>
          </a:prstGeom>
        </p:spPr>
      </p:pic>
      <p:sp>
        <p:nvSpPr>
          <p:cNvPr id="165" name="Rounded Rectangle 41">
            <a:extLst>
              <a:ext uri="{FF2B5EF4-FFF2-40B4-BE49-F238E27FC236}">
                <a16:creationId xmlns:a16="http://schemas.microsoft.com/office/drawing/2014/main" id="{28D53E26-E894-4858-BE35-675992CCBBBF}"/>
              </a:ext>
            </a:extLst>
          </p:cNvPr>
          <p:cNvSpPr/>
          <p:nvPr/>
        </p:nvSpPr>
        <p:spPr bwMode="auto">
          <a:xfrm>
            <a:off x="8672232" y="4397982"/>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sp>
        <p:nvSpPr>
          <p:cNvPr id="166" name="Flowchart: Magnetic Disk 165">
            <a:extLst>
              <a:ext uri="{FF2B5EF4-FFF2-40B4-BE49-F238E27FC236}">
                <a16:creationId xmlns:a16="http://schemas.microsoft.com/office/drawing/2014/main" id="{D5AB5A2A-7B0D-4CCB-B288-84E9156C10FD}"/>
              </a:ext>
            </a:extLst>
          </p:cNvPr>
          <p:cNvSpPr/>
          <p:nvPr/>
        </p:nvSpPr>
        <p:spPr>
          <a:xfrm>
            <a:off x="9029195" y="5159116"/>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cxnSp>
        <p:nvCxnSpPr>
          <p:cNvPr id="173" name="Straight Arrow Connector 172">
            <a:extLst>
              <a:ext uri="{FF2B5EF4-FFF2-40B4-BE49-F238E27FC236}">
                <a16:creationId xmlns:a16="http://schemas.microsoft.com/office/drawing/2014/main" id="{C3413AA2-266C-416D-88C8-0F3E3233DA7A}"/>
              </a:ext>
            </a:extLst>
          </p:cNvPr>
          <p:cNvCxnSpPr>
            <a:stCxn id="166" idx="1"/>
          </p:cNvCxnSpPr>
          <p:nvPr/>
        </p:nvCxnSpPr>
        <p:spPr>
          <a:xfrm flipV="1">
            <a:off x="9314825" y="5010066"/>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74" name="Hexagon 173">
            <a:extLst>
              <a:ext uri="{FF2B5EF4-FFF2-40B4-BE49-F238E27FC236}">
                <a16:creationId xmlns:a16="http://schemas.microsoft.com/office/drawing/2014/main" id="{975EE992-9F59-4DDA-9034-524A597BAC54}"/>
              </a:ext>
            </a:extLst>
          </p:cNvPr>
          <p:cNvSpPr>
            <a:spLocks noChangeAspect="1"/>
          </p:cNvSpPr>
          <p:nvPr/>
        </p:nvSpPr>
        <p:spPr bwMode="auto">
          <a:xfrm>
            <a:off x="9025109" y="4469461"/>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pic>
        <p:nvPicPr>
          <p:cNvPr id="175" name="Picture 23">
            <a:extLst>
              <a:ext uri="{FF2B5EF4-FFF2-40B4-BE49-F238E27FC236}">
                <a16:creationId xmlns:a16="http://schemas.microsoft.com/office/drawing/2014/main" id="{561E5CA2-7182-4F05-B3F7-01CDA1B82401}"/>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189774" y="4630370"/>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Rectangle 175">
            <a:extLst>
              <a:ext uri="{FF2B5EF4-FFF2-40B4-BE49-F238E27FC236}">
                <a16:creationId xmlns:a16="http://schemas.microsoft.com/office/drawing/2014/main" id="{F75B0830-6F8E-4F5A-9FEC-68CC1C169269}"/>
              </a:ext>
            </a:extLst>
          </p:cNvPr>
          <p:cNvSpPr/>
          <p:nvPr/>
        </p:nvSpPr>
        <p:spPr>
          <a:xfrm>
            <a:off x="8613985" y="5172143"/>
            <a:ext cx="500895" cy="553998"/>
          </a:xfrm>
          <a:prstGeom prst="rect">
            <a:avLst/>
          </a:prstGeom>
        </p:spPr>
        <p:txBody>
          <a:bodyPr wrap="square">
            <a:spAutoFit/>
          </a:bodyPr>
          <a:lstStyle/>
          <a:p>
            <a:pPr algn="ctr" defTabSz="914049">
              <a:defRPr/>
            </a:pPr>
            <a:r>
              <a:rPr lang="en-US" sz="1000" kern="0" dirty="0">
                <a:gradFill>
                  <a:gsLst>
                    <a:gs pos="0">
                      <a:schemeClr val="tx1"/>
                    </a:gs>
                    <a:gs pos="100000">
                      <a:schemeClr val="tx1"/>
                    </a:gs>
                  </a:gsLst>
                  <a:lin ang="5400000" scaled="0"/>
                </a:gradFill>
              </a:rPr>
              <a:t>No-SQL</a:t>
            </a:r>
          </a:p>
          <a:p>
            <a:pPr algn="ctr" defTabSz="914049">
              <a:defRPr/>
            </a:pPr>
            <a:r>
              <a:rPr lang="en-US" sz="1000" kern="0" dirty="0">
                <a:gradFill>
                  <a:gsLst>
                    <a:gs pos="0">
                      <a:schemeClr val="tx1"/>
                    </a:gs>
                    <a:gs pos="100000">
                      <a:schemeClr val="tx1"/>
                    </a:gs>
                  </a:gsLst>
                  <a:lin ang="5400000" scaled="0"/>
                </a:gradFill>
              </a:rPr>
              <a:t>[…]</a:t>
            </a:r>
          </a:p>
        </p:txBody>
      </p:sp>
      <p:sp>
        <p:nvSpPr>
          <p:cNvPr id="177" name="Rounded Rectangle 41">
            <a:extLst>
              <a:ext uri="{FF2B5EF4-FFF2-40B4-BE49-F238E27FC236}">
                <a16:creationId xmlns:a16="http://schemas.microsoft.com/office/drawing/2014/main" id="{43D0E8BC-8A19-477F-8017-8B01A2FABC7D}"/>
              </a:ext>
            </a:extLst>
          </p:cNvPr>
          <p:cNvSpPr/>
          <p:nvPr/>
        </p:nvSpPr>
        <p:spPr bwMode="auto">
          <a:xfrm>
            <a:off x="10106868" y="4394986"/>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7F4D67F8-37CD-48ED-A8E3-B3AA89C8B9BA}"/>
              </a:ext>
            </a:extLst>
          </p:cNvPr>
          <p:cNvCxnSpPr>
            <a:cxnSpLocks/>
          </p:cNvCxnSpPr>
          <p:nvPr/>
        </p:nvCxnSpPr>
        <p:spPr>
          <a:xfrm>
            <a:off x="7374591" y="4122457"/>
            <a:ext cx="3741174" cy="98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81" name="Picture 80">
            <a:extLst>
              <a:ext uri="{FF2B5EF4-FFF2-40B4-BE49-F238E27FC236}">
                <a16:creationId xmlns:a16="http://schemas.microsoft.com/office/drawing/2014/main" id="{A8D9C495-EBCF-4C7B-ACFB-84C32E817D1A}"/>
              </a:ext>
            </a:extLst>
          </p:cNvPr>
          <p:cNvPicPr>
            <a:picLocks noChangeAspect="1"/>
          </p:cNvPicPr>
          <p:nvPr/>
        </p:nvPicPr>
        <p:blipFill>
          <a:blip r:embed="rId11"/>
          <a:stretch>
            <a:fillRect/>
          </a:stretch>
        </p:blipFill>
        <p:spPr>
          <a:xfrm>
            <a:off x="10439399" y="4484255"/>
            <a:ext cx="552414" cy="512549"/>
          </a:xfrm>
          <a:prstGeom prst="rect">
            <a:avLst/>
          </a:prstGeom>
        </p:spPr>
      </p:pic>
      <p:sp>
        <p:nvSpPr>
          <p:cNvPr id="195" name="Rectangle 194">
            <a:extLst>
              <a:ext uri="{FF2B5EF4-FFF2-40B4-BE49-F238E27FC236}">
                <a16:creationId xmlns:a16="http://schemas.microsoft.com/office/drawing/2014/main" id="{E2B685F9-825F-4A1B-B7B4-9D0D63B99996}"/>
              </a:ext>
            </a:extLst>
          </p:cNvPr>
          <p:cNvSpPr/>
          <p:nvPr/>
        </p:nvSpPr>
        <p:spPr>
          <a:xfrm>
            <a:off x="10362717" y="5115958"/>
            <a:ext cx="737531" cy="400110"/>
          </a:xfrm>
          <a:prstGeom prst="rect">
            <a:avLst/>
          </a:prstGeom>
        </p:spPr>
        <p:txBody>
          <a:bodyPr wrap="square">
            <a:spAutoFit/>
          </a:bodyPr>
          <a:lstStyle/>
          <a:p>
            <a:pPr algn="ctr" defTabSz="914049">
              <a:defRPr/>
            </a:pPr>
            <a:r>
              <a:rPr lang="en-US" sz="1000" kern="0" dirty="0">
                <a:gradFill>
                  <a:gsLst>
                    <a:gs pos="0">
                      <a:schemeClr val="tx1"/>
                    </a:gs>
                    <a:gs pos="100000">
                      <a:schemeClr val="tx1"/>
                    </a:gs>
                  </a:gsLst>
                  <a:lin ang="5400000" scaled="0"/>
                </a:gradFill>
              </a:rPr>
              <a:t>Stateful service</a:t>
            </a:r>
          </a:p>
        </p:txBody>
      </p:sp>
      <p:cxnSp>
        <p:nvCxnSpPr>
          <p:cNvPr id="196" name="Straight Arrow Connector 195">
            <a:extLst>
              <a:ext uri="{FF2B5EF4-FFF2-40B4-BE49-F238E27FC236}">
                <a16:creationId xmlns:a16="http://schemas.microsoft.com/office/drawing/2014/main" id="{40C63E81-B32E-47F6-9D3F-6035F7B5D4EE}"/>
              </a:ext>
            </a:extLst>
          </p:cNvPr>
          <p:cNvCxnSpPr>
            <a:cxnSpLocks/>
          </p:cNvCxnSpPr>
          <p:nvPr/>
        </p:nvCxnSpPr>
        <p:spPr>
          <a:xfrm flipV="1">
            <a:off x="7883519" y="4122456"/>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97" name="Straight Arrow Connector 196">
            <a:extLst>
              <a:ext uri="{FF2B5EF4-FFF2-40B4-BE49-F238E27FC236}">
                <a16:creationId xmlns:a16="http://schemas.microsoft.com/office/drawing/2014/main" id="{5C5A4E9C-4553-42EF-99E1-2C3413D54E8B}"/>
              </a:ext>
            </a:extLst>
          </p:cNvPr>
          <p:cNvCxnSpPr>
            <a:cxnSpLocks/>
          </p:cNvCxnSpPr>
          <p:nvPr/>
        </p:nvCxnSpPr>
        <p:spPr>
          <a:xfrm flipV="1">
            <a:off x="9311129" y="4126083"/>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98" name="Straight Arrow Connector 197">
            <a:extLst>
              <a:ext uri="{FF2B5EF4-FFF2-40B4-BE49-F238E27FC236}">
                <a16:creationId xmlns:a16="http://schemas.microsoft.com/office/drawing/2014/main" id="{B26CA9DE-E0E0-411C-B132-C3A6D2A11E6A}"/>
              </a:ext>
            </a:extLst>
          </p:cNvPr>
          <p:cNvCxnSpPr>
            <a:cxnSpLocks/>
          </p:cNvCxnSpPr>
          <p:nvPr/>
        </p:nvCxnSpPr>
        <p:spPr>
          <a:xfrm flipV="1">
            <a:off x="10715605" y="4132314"/>
            <a:ext cx="0" cy="262265"/>
          </a:xfrm>
          <a:prstGeom prst="straightConnector1">
            <a:avLst/>
          </a:prstGeom>
          <a:noFill/>
          <a:ln w="12700" cap="flat" cmpd="sng" algn="ctr">
            <a:solidFill>
              <a:schemeClr val="bg1">
                <a:lumMod val="50000"/>
              </a:schemeClr>
            </a:solidFill>
            <a:prstDash val="solid"/>
            <a:miter lim="800000"/>
            <a:tailEnd type="triangle"/>
          </a:ln>
          <a:effectLst/>
        </p:spPr>
      </p:cxnSp>
      <p:pic>
        <p:nvPicPr>
          <p:cNvPr id="201" name="Picture 8" descr="Image result for &quot;Azure SQL Database&quot; icon">
            <a:extLst>
              <a:ext uri="{FF2B5EF4-FFF2-40B4-BE49-F238E27FC236}">
                <a16:creationId xmlns:a16="http://schemas.microsoft.com/office/drawing/2014/main" id="{2E25FA30-C102-450F-8F8A-62C4B27649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1688" y="5378203"/>
            <a:ext cx="306507" cy="306507"/>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10" descr="Image result for &quot;Azure Cosmos DB&quot; icon">
            <a:extLst>
              <a:ext uri="{FF2B5EF4-FFF2-40B4-BE49-F238E27FC236}">
                <a16:creationId xmlns:a16="http://schemas.microsoft.com/office/drawing/2014/main" id="{41F10071-F90B-4ACD-AB72-C517D90BF9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58356" y="5387544"/>
            <a:ext cx="527264" cy="27681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Straight Connector 167">
            <a:extLst>
              <a:ext uri="{FF2B5EF4-FFF2-40B4-BE49-F238E27FC236}">
                <a16:creationId xmlns:a16="http://schemas.microsoft.com/office/drawing/2014/main" id="{87731B16-A726-40B2-B590-6CB5A00CE50F}"/>
              </a:ext>
            </a:extLst>
          </p:cNvPr>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sp>
        <p:nvSpPr>
          <p:cNvPr id="169" name="Rectangle 168">
            <a:extLst>
              <a:ext uri="{FF2B5EF4-FFF2-40B4-BE49-F238E27FC236}">
                <a16:creationId xmlns:a16="http://schemas.microsoft.com/office/drawing/2014/main" id="{3BB763D7-B0D0-485D-83C7-7CC3F5D5E391}"/>
              </a:ext>
            </a:extLst>
          </p:cNvPr>
          <p:cNvSpPr/>
          <p:nvPr/>
        </p:nvSpPr>
        <p:spPr>
          <a:xfrm>
            <a:off x="6259293" y="950570"/>
            <a:ext cx="5329887" cy="830612"/>
          </a:xfrm>
          <a:prstGeom prst="rect">
            <a:avLst/>
          </a:prstGeom>
        </p:spPr>
        <p:txBody>
          <a:bodyPr wrap="square">
            <a:spAutoFit/>
          </a:bodyPr>
          <a:lstStyle/>
          <a:p>
            <a:pPr marL="228600" indent="-228600" defTabSz="914049">
              <a:buFont typeface="Arial" panose="020B0604020202020204" pitchFamily="34" charset="0"/>
              <a:buChar char="•"/>
              <a:defRPr/>
            </a:pPr>
            <a:r>
              <a:rPr lang="en-US" sz="1599" dirty="0">
                <a:gradFill>
                  <a:gsLst>
                    <a:gs pos="1250">
                      <a:schemeClr val="tx1"/>
                    </a:gs>
                    <a:gs pos="100000">
                      <a:schemeClr val="tx1"/>
                    </a:gs>
                  </a:gsLst>
                  <a:lin ang="5400000" scaled="0"/>
                </a:gradFill>
              </a:rPr>
              <a:t>Graph of interconnected microservices</a:t>
            </a:r>
          </a:p>
          <a:p>
            <a:pPr marL="228600" indent="-228600" defTabSz="914049">
              <a:buFont typeface="Arial" panose="020B0604020202020204" pitchFamily="34" charset="0"/>
              <a:buChar char="•"/>
              <a:defRPr/>
            </a:pPr>
            <a:r>
              <a:rPr lang="en-US" sz="1599" dirty="0">
                <a:gradFill>
                  <a:gsLst>
                    <a:gs pos="1250">
                      <a:schemeClr val="tx1"/>
                    </a:gs>
                    <a:gs pos="100000">
                      <a:schemeClr val="tx1"/>
                    </a:gs>
                  </a:gsLst>
                  <a:lin ang="5400000" scaled="0"/>
                </a:gradFill>
              </a:rPr>
              <a:t>State/data typically scoped to the microservice</a:t>
            </a:r>
          </a:p>
          <a:p>
            <a:pPr marL="228600" indent="-228600" defTabSz="914049">
              <a:buFont typeface="Arial" panose="020B0604020202020204" pitchFamily="34" charset="0"/>
              <a:buChar char="•"/>
              <a:defRPr/>
            </a:pPr>
            <a:r>
              <a:rPr lang="en-US" sz="1599" dirty="0">
                <a:gradFill>
                  <a:gsLst>
                    <a:gs pos="1250">
                      <a:schemeClr val="tx1"/>
                    </a:gs>
                    <a:gs pos="100000">
                      <a:schemeClr val="tx1"/>
                    </a:gs>
                  </a:gsLst>
                  <a:lin ang="5400000" scaled="0"/>
                </a:gradFill>
              </a:rPr>
              <a:t>Remote Storage for cold data</a:t>
            </a:r>
          </a:p>
        </p:txBody>
      </p:sp>
      <p:sp>
        <p:nvSpPr>
          <p:cNvPr id="170" name="Rectangle 169">
            <a:extLst>
              <a:ext uri="{FF2B5EF4-FFF2-40B4-BE49-F238E27FC236}">
                <a16:creationId xmlns:a16="http://schemas.microsoft.com/office/drawing/2014/main" id="{A428CA88-8A81-4AA1-9954-F83070D84D0D}"/>
              </a:ext>
            </a:extLst>
          </p:cNvPr>
          <p:cNvSpPr/>
          <p:nvPr/>
        </p:nvSpPr>
        <p:spPr>
          <a:xfrm>
            <a:off x="579153" y="976489"/>
            <a:ext cx="3374104" cy="584519"/>
          </a:xfrm>
          <a:prstGeom prst="rect">
            <a:avLst/>
          </a:prstGeom>
        </p:spPr>
        <p:txBody>
          <a:bodyPr wrap="square">
            <a:spAutoFit/>
          </a:bodyPr>
          <a:lstStyle/>
          <a:p>
            <a:pPr marL="228600" indent="-228600" defTabSz="914049">
              <a:buFont typeface="Arial" panose="020B0604020202020204" pitchFamily="34" charset="0"/>
              <a:buChar char="•"/>
              <a:defRPr/>
            </a:pPr>
            <a:r>
              <a:rPr lang="en-US" sz="1599" dirty="0">
                <a:gradFill>
                  <a:gsLst>
                    <a:gs pos="1250">
                      <a:schemeClr val="tx1"/>
                    </a:gs>
                    <a:gs pos="100000">
                      <a:schemeClr val="tx1"/>
                    </a:gs>
                  </a:gsLst>
                  <a:lin ang="5400000" scaled="0"/>
                </a:gradFill>
              </a:rPr>
              <a:t>Single monolithic database</a:t>
            </a:r>
          </a:p>
          <a:p>
            <a:pPr marL="228600" indent="-228600" defTabSz="914049">
              <a:buFont typeface="Arial" panose="020B0604020202020204" pitchFamily="34" charset="0"/>
              <a:buChar char="•"/>
              <a:defRPr/>
            </a:pPr>
            <a:r>
              <a:rPr lang="en-US" sz="1599" dirty="0">
                <a:gradFill>
                  <a:gsLst>
                    <a:gs pos="1250">
                      <a:schemeClr val="tx1"/>
                    </a:gs>
                    <a:gs pos="100000">
                      <a:schemeClr val="tx1"/>
                    </a:gs>
                  </a:gsLst>
                  <a:lin ang="5400000" scaled="0"/>
                </a:gradFill>
              </a:rPr>
              <a:t>Tiers of specific technologies</a:t>
            </a:r>
          </a:p>
        </p:txBody>
      </p:sp>
      <p:sp>
        <p:nvSpPr>
          <p:cNvPr id="171" name="Rectangle 170">
            <a:extLst>
              <a:ext uri="{FF2B5EF4-FFF2-40B4-BE49-F238E27FC236}">
                <a16:creationId xmlns:a16="http://schemas.microsoft.com/office/drawing/2014/main" id="{0B37A114-AAEE-4895-B16F-310D97186941}"/>
              </a:ext>
            </a:extLst>
          </p:cNvPr>
          <p:cNvSpPr/>
          <p:nvPr/>
        </p:nvSpPr>
        <p:spPr>
          <a:xfrm>
            <a:off x="584200" y="470392"/>
            <a:ext cx="5513607" cy="461665"/>
          </a:xfrm>
          <a:prstGeom prst="rect">
            <a:avLst/>
          </a:prstGeom>
        </p:spPr>
        <p:txBody>
          <a:bodyPr wrap="square">
            <a:spAutoFit/>
          </a:bodyPr>
          <a:lstStyle/>
          <a:p>
            <a:pPr defTabSz="914049">
              <a:defRPr/>
            </a:pPr>
            <a:r>
              <a:rPr lang="en-US" sz="2400" dirty="0">
                <a:gradFill>
                  <a:gsLst>
                    <a:gs pos="1250">
                      <a:schemeClr val="tx1"/>
                    </a:gs>
                    <a:gs pos="100000">
                      <a:schemeClr val="tx1"/>
                    </a:gs>
                  </a:gsLst>
                  <a:lin ang="5400000" scaled="0"/>
                </a:gradFill>
              </a:rPr>
              <a:t>Traditional application approach</a:t>
            </a:r>
          </a:p>
        </p:txBody>
      </p:sp>
      <p:sp>
        <p:nvSpPr>
          <p:cNvPr id="172" name="Rectangle 171">
            <a:extLst>
              <a:ext uri="{FF2B5EF4-FFF2-40B4-BE49-F238E27FC236}">
                <a16:creationId xmlns:a16="http://schemas.microsoft.com/office/drawing/2014/main" id="{1331D654-86DE-45C6-B363-C31F2A09DB1C}"/>
              </a:ext>
            </a:extLst>
          </p:cNvPr>
          <p:cNvSpPr/>
          <p:nvPr/>
        </p:nvSpPr>
        <p:spPr>
          <a:xfrm>
            <a:off x="6259293" y="470392"/>
            <a:ext cx="5848340" cy="461665"/>
          </a:xfrm>
          <a:prstGeom prst="rect">
            <a:avLst/>
          </a:prstGeom>
        </p:spPr>
        <p:txBody>
          <a:bodyPr wrap="square">
            <a:spAutoFit/>
          </a:bodyPr>
          <a:lstStyle/>
          <a:p>
            <a:pPr defTabSz="914049">
              <a:defRPr/>
            </a:pPr>
            <a:r>
              <a:rPr lang="en-US" sz="2400" dirty="0">
                <a:gradFill>
                  <a:gsLst>
                    <a:gs pos="1250">
                      <a:schemeClr val="tx1"/>
                    </a:gs>
                    <a:gs pos="100000">
                      <a:schemeClr val="tx1"/>
                    </a:gs>
                  </a:gsLst>
                  <a:lin ang="5400000" scaled="0"/>
                </a:gradFill>
              </a:rPr>
              <a:t>Data in Microservices approach</a:t>
            </a:r>
          </a:p>
        </p:txBody>
      </p:sp>
    </p:spTree>
    <p:extLst>
      <p:ext uri="{BB962C8B-B14F-4D97-AF65-F5344CB8AC3E}">
        <p14:creationId xmlns:p14="http://schemas.microsoft.com/office/powerpoint/2010/main" val="1276843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anim calcmode="lin" valueType="num">
                                      <p:cBhvr>
                                        <p:cTn id="8" dur="1000" fill="hold"/>
                                        <p:tgtEl>
                                          <p:spTgt spid="208"/>
                                        </p:tgtEl>
                                        <p:attrNameLst>
                                          <p:attrName>ppt_x</p:attrName>
                                        </p:attrNameLst>
                                      </p:cBhvr>
                                      <p:tavLst>
                                        <p:tav tm="0">
                                          <p:val>
                                            <p:strVal val="#ppt_x"/>
                                          </p:val>
                                        </p:tav>
                                        <p:tav tm="100000">
                                          <p:val>
                                            <p:strVal val="#ppt_x"/>
                                          </p:val>
                                        </p:tav>
                                      </p:tavLst>
                                    </p:anim>
                                    <p:anim calcmode="lin" valueType="num">
                                      <p:cBhvr>
                                        <p:cTn id="9" dur="1000" fill="hold"/>
                                        <p:tgtEl>
                                          <p:spTgt spid="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ED6EB-DDD5-4488-86F3-BF621D69A3B3}"/>
              </a:ext>
            </a:extLst>
          </p:cNvPr>
          <p:cNvPicPr>
            <a:picLocks noChangeAspect="1"/>
          </p:cNvPicPr>
          <p:nvPr/>
        </p:nvPicPr>
        <p:blipFill>
          <a:blip r:embed="rId2"/>
          <a:stretch>
            <a:fillRect/>
          </a:stretch>
        </p:blipFill>
        <p:spPr>
          <a:xfrm>
            <a:off x="952500" y="0"/>
            <a:ext cx="10287000" cy="6858000"/>
          </a:xfrm>
          <a:prstGeom prst="rect">
            <a:avLst/>
          </a:prstGeom>
        </p:spPr>
      </p:pic>
      <p:sp>
        <p:nvSpPr>
          <p:cNvPr id="4" name="Arrow: Right 3">
            <a:extLst>
              <a:ext uri="{FF2B5EF4-FFF2-40B4-BE49-F238E27FC236}">
                <a16:creationId xmlns:a16="http://schemas.microsoft.com/office/drawing/2014/main" id="{49B6F358-BE10-4F15-8420-B3EDCBB6EEB1}"/>
              </a:ext>
            </a:extLst>
          </p:cNvPr>
          <p:cNvSpPr/>
          <p:nvPr/>
        </p:nvSpPr>
        <p:spPr>
          <a:xfrm>
            <a:off x="8532892" y="708660"/>
            <a:ext cx="525780" cy="44577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3">
              <a:defRPr/>
            </a:pPr>
            <a:endParaRPr lang="en-US" sz="1800">
              <a:solidFill>
                <a:srgbClr val="FFFFFF"/>
              </a:solidFill>
            </a:endParaRPr>
          </a:p>
        </p:txBody>
      </p:sp>
    </p:spTree>
    <p:extLst>
      <p:ext uri="{BB962C8B-B14F-4D97-AF65-F5344CB8AC3E}">
        <p14:creationId xmlns:p14="http://schemas.microsoft.com/office/powerpoint/2010/main" val="2969203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03E518-1FA5-4FFE-B615-374C7243434E}"/>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21942091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C737E-03F8-4CD3-BE88-B956065075C3}"/>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1554812806"/>
      </p:ext>
    </p:extLst>
  </p:cSld>
  <p:clrMapOvr>
    <a:masterClrMapping/>
  </p:clrMapOvr>
</p:sld>
</file>

<file path=ppt/theme/theme1.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95FECCA1-4E19-4BA9-88D2-23E884C941F9}" vid="{438D4E79-81D3-441E-A7E1-21628F74926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7.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8.xml><?xml version="1.0" encoding="utf-8"?>
<a:theme xmlns:a="http://schemas.openxmlformats.org/drawingml/2006/main" name="2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0F73F96699104F98A070CDA46AA9A6" ma:contentTypeVersion="11" ma:contentTypeDescription="Create a new document." ma:contentTypeScope="" ma:versionID="dd7fffa08aa95edfff86ba9c8951242e">
  <xsd:schema xmlns:xsd="http://www.w3.org/2001/XMLSchema" xmlns:xs="http://www.w3.org/2001/XMLSchema" xmlns:p="http://schemas.microsoft.com/office/2006/metadata/properties" xmlns:ns2="48f7fbb9-72f0-42c7-9d89-a5dbd9cd33f9" xmlns:ns3="f25b280e-dfd6-4253-bae6-6001f8dbac98" targetNamespace="http://schemas.microsoft.com/office/2006/metadata/properties" ma:root="true" ma:fieldsID="b6b99b1beeaa4ec9e72608ef187159cc" ns2:_="" ns3:_="">
    <xsd:import namespace="48f7fbb9-72f0-42c7-9d89-a5dbd9cd33f9"/>
    <xsd:import namespace="f25b280e-dfd6-4253-bae6-6001f8dbac9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DateTake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f7fbb9-72f0-42c7-9d89-a5dbd9cd33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5b280e-dfd6-4253-bae6-6001f8dbac9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D035220-FE05-4526-B712-C39EA9BE81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f7fbb9-72f0-42c7-9d89-a5dbd9cd33f9"/>
    <ds:schemaRef ds:uri="f25b280e-dfd6-4253-bae6-6001f8dbac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1999</TotalTime>
  <Words>6819</Words>
  <Application>Microsoft Office PowerPoint</Application>
  <PresentationFormat>Widescreen</PresentationFormat>
  <Paragraphs>1523</Paragraphs>
  <Slides>92</Slides>
  <Notes>66</Notes>
  <HiddenSlides>42</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92</vt:i4>
      </vt:variant>
    </vt:vector>
  </HeadingPairs>
  <TitlesOfParts>
    <vt:vector size="114" baseType="lpstr">
      <vt:lpstr>Arial</vt:lpstr>
      <vt:lpstr>Arial Unicode MS</vt:lpstr>
      <vt:lpstr>Calibri</vt:lpstr>
      <vt:lpstr>Calibri Light</vt:lpstr>
      <vt:lpstr>Consolas</vt:lpstr>
      <vt:lpstr>Helvetica</vt:lpstr>
      <vt:lpstr>Segoe UI</vt:lpstr>
      <vt:lpstr>Segoe UI Light</vt:lpstr>
      <vt:lpstr>Segoe UI Semibold</vt:lpstr>
      <vt:lpstr>Segoe UI Semilight</vt:lpstr>
      <vt:lpstr>Times New Roman</vt:lpstr>
      <vt:lpstr>Tw Cen MT</vt:lpstr>
      <vt:lpstr>Wingdings</vt:lpstr>
      <vt:lpstr>2_5-50203_Microsoft_Ignite_Template</vt:lpstr>
      <vt:lpstr>Office Theme</vt:lpstr>
      <vt:lpstr>3_Office Theme</vt:lpstr>
      <vt:lpstr>5-50195_Microsoft_Build_Template</vt:lpstr>
      <vt:lpstr>5-50109_Microsoft_Light_Template</vt:lpstr>
      <vt:lpstr>5-50033_TR23_BO_CT_Template</vt:lpstr>
      <vt:lpstr>1_5-50195_Microsoft_Build_Template</vt:lpstr>
      <vt:lpstr>2_5-50195_Microsoft_Build_Template</vt:lpstr>
      <vt:lpstr>5-50203_Microsoft_Ignite_Template</vt:lpstr>
      <vt:lpstr>PowerPoint Presentation</vt:lpstr>
      <vt:lpstr>Microservices architecture with .NET Core, Docker containers, and Azure</vt:lpstr>
      <vt:lpstr>What’s new in .NET Microservices since IGNITE 2017?</vt:lpstr>
      <vt:lpstr>Agenda</vt:lpstr>
      <vt:lpstr>.NET Application Architecture Center</vt:lpstr>
      <vt:lpstr>Guide/eBook and sample apps on microservices architecture</vt:lpstr>
      <vt:lpstr>Microservices Architecture</vt:lpstr>
      <vt:lpstr>PowerPoint Presentation</vt:lpstr>
      <vt:lpstr>PowerPoint Presentation</vt:lpstr>
      <vt:lpstr>PowerPoint Presentation</vt:lpstr>
      <vt:lpstr>Using SignalR for pushing real-time information</vt:lpstr>
      <vt:lpstr>Demo 1 </vt:lpstr>
      <vt:lpstr>Key patterns for microservices</vt:lpstr>
      <vt:lpstr>Key patterns for Microservices</vt:lpstr>
      <vt:lpstr>Building resilient cloud applications</vt:lpstr>
      <vt:lpstr>Retries with exponential backoff</vt:lpstr>
      <vt:lpstr>Retries with exponential backoff</vt:lpstr>
      <vt:lpstr>Resilient Http: HttpClient factory + Polly</vt:lpstr>
      <vt:lpstr>Policies</vt:lpstr>
      <vt:lpstr>PowerPoint Presentation</vt:lpstr>
      <vt:lpstr>Demo 2 </vt:lpstr>
      <vt:lpstr>Implementing API-Gateways with Ocelot</vt:lpstr>
      <vt:lpstr>Direct communication vs the API Gateway pattern</vt:lpstr>
      <vt:lpstr>PowerPoint Presentation</vt:lpstr>
      <vt:lpstr>PowerPoint Presentation</vt:lpstr>
      <vt:lpstr>Using Ocelot API-Gateway with containers</vt:lpstr>
      <vt:lpstr>Demo 3 </vt:lpstr>
      <vt:lpstr>Scaling-out microservices with Orchestrators and Azure</vt:lpstr>
      <vt:lpstr>PowerPoint Presentation</vt:lpstr>
      <vt:lpstr>PowerPoint Presentation</vt:lpstr>
      <vt:lpstr>Orchestrator’s Cluster managing microservices/containers</vt:lpstr>
      <vt:lpstr>Kubernetes and Helm</vt:lpstr>
      <vt:lpstr>Demo 4</vt:lpstr>
      <vt:lpstr>Choosing orchestrators in Azure</vt:lpstr>
      <vt:lpstr>Collaborative development environments for microservices</vt:lpstr>
      <vt:lpstr>Challenges with developing microservices</vt:lpstr>
      <vt:lpstr>Azure Dev Spaces for Kubernetes/AKS Fast, iterative development for cloud native apps</vt:lpstr>
      <vt:lpstr>Azure Dev Spaces: Rapidly iterate and debug Kubernetes in Azure (AKS)</vt:lpstr>
      <vt:lpstr>Azure Dev Spaces: Collaborate in a shared AKS cluster</vt:lpstr>
      <vt:lpstr>Demo 5 </vt:lpstr>
      <vt:lpstr>Lifecycle (Azure Dev Spaces)</vt:lpstr>
      <vt:lpstr> Infusing AI / Machine Learning into your Cloud Native applications</vt:lpstr>
      <vt:lpstr>PowerPoint Presentation</vt:lpstr>
      <vt:lpstr>Demo 6 </vt:lpstr>
      <vt:lpstr>Guide/eBook and sample apps on microservices architecture</vt:lpstr>
      <vt:lpstr>Key takeaways</vt:lpstr>
      <vt:lpstr>Please evaluate this session Your feedback is important to us!</vt:lpstr>
      <vt:lpstr>PowerPoint Presentation</vt:lpstr>
      <vt:lpstr>PowerPoint Presentation</vt:lpstr>
      <vt:lpstr>PowerPoint Presentation</vt:lpstr>
      <vt:lpstr>Journey to the cloud</vt:lpstr>
      <vt:lpstr>PowerPoint Presentation</vt:lpstr>
      <vt:lpstr>PowerPoint Presentation</vt:lpstr>
      <vt:lpstr>PowerPoint Presentation</vt:lpstr>
      <vt:lpstr>Docker</vt:lpstr>
      <vt:lpstr>PowerPoint Presentation</vt:lpstr>
      <vt:lpstr>PowerPoint Presentation</vt:lpstr>
      <vt:lpstr>Azure  Container ecosystem</vt:lpstr>
      <vt:lpstr>PowerPoint Presentation</vt:lpstr>
      <vt:lpstr>PowerPoint Presentation</vt:lpstr>
      <vt:lpstr>Async. comm. in microservices</vt:lpstr>
      <vt:lpstr>PowerPoint Presentation</vt:lpstr>
      <vt:lpstr>PowerPoint Presentation</vt:lpstr>
      <vt:lpstr>PowerPoint Presentation</vt:lpstr>
      <vt:lpstr>PowerPoint Presentation</vt:lpstr>
      <vt:lpstr>HealthChecks</vt:lpstr>
      <vt:lpstr>PowerPoint Presentation</vt:lpstr>
      <vt:lpstr>PowerPoint Presentation</vt:lpstr>
      <vt:lpstr>HttpClient factory</vt:lpstr>
      <vt:lpstr>PowerPoint Presentation</vt:lpstr>
      <vt:lpstr>PowerPoint Presentation</vt:lpstr>
      <vt:lpstr>CI/CD</vt:lpstr>
      <vt:lpstr>CI/CD pipelines with  Docker containers and  Azure</vt:lpstr>
      <vt:lpstr>PowerPoint Presentation</vt:lpstr>
      <vt:lpstr>AKS</vt:lpstr>
      <vt:lpstr>PowerPoint Presentation</vt:lpstr>
      <vt:lpstr>PowerPoint Presentation</vt:lpstr>
      <vt:lpstr>PowerPoint Presentation</vt:lpstr>
      <vt:lpstr>Azure Dev Spaces</vt:lpstr>
      <vt:lpstr>Microservices are hard to develop locally</vt:lpstr>
      <vt:lpstr>Microservices are hard to develop locally</vt:lpstr>
      <vt:lpstr>Collaborate in a team’s AKS cluster</vt:lpstr>
      <vt:lpstr>Space routing requires forwarding HTTP headers</vt:lpstr>
      <vt:lpstr>Peek Under the Hood</vt:lpstr>
      <vt:lpstr>Roadmap</vt:lpstr>
      <vt:lpstr>VSTS + Helm + K8s</vt:lpstr>
      <vt:lpstr>PowerPoint Presentation</vt:lpstr>
      <vt:lpstr>eShopOnContainers</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Cesar De la Torre Llorente</cp:lastModifiedBy>
  <cp:revision>61</cp:revision>
  <dcterms:created xsi:type="dcterms:W3CDTF">2018-08-10T17:04:28Z</dcterms:created>
  <dcterms:modified xsi:type="dcterms:W3CDTF">2018-09-28T12:53:57Z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0x010100E30F73F96699104F98A070CDA46AA9A6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